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0.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1.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7" r:id="rId4"/>
    <p:sldMasterId id="2147483702" r:id="rId5"/>
    <p:sldMasterId id="2147483759" r:id="rId6"/>
    <p:sldMasterId id="2147483771" r:id="rId7"/>
    <p:sldMasterId id="2147483783" r:id="rId8"/>
    <p:sldMasterId id="2147483807" r:id="rId9"/>
    <p:sldMasterId id="2147483822" r:id="rId10"/>
    <p:sldMasterId id="2147483834" r:id="rId11"/>
    <p:sldMasterId id="2147483846" r:id="rId12"/>
    <p:sldMasterId id="2147483858" r:id="rId13"/>
  </p:sldMasterIdLst>
  <p:notesMasterIdLst>
    <p:notesMasterId r:id="rId66"/>
  </p:notesMasterIdLst>
  <p:sldIdLst>
    <p:sldId id="392" r:id="rId14"/>
    <p:sldId id="324" r:id="rId15"/>
    <p:sldId id="325" r:id="rId16"/>
    <p:sldId id="326" r:id="rId17"/>
    <p:sldId id="327" r:id="rId18"/>
    <p:sldId id="328" r:id="rId19"/>
    <p:sldId id="329" r:id="rId20"/>
    <p:sldId id="330" r:id="rId21"/>
    <p:sldId id="394" r:id="rId22"/>
    <p:sldId id="381" r:id="rId23"/>
    <p:sldId id="355" r:id="rId24"/>
    <p:sldId id="331" r:id="rId25"/>
    <p:sldId id="393" r:id="rId26"/>
    <p:sldId id="382" r:id="rId27"/>
    <p:sldId id="391" r:id="rId28"/>
    <p:sldId id="384" r:id="rId29"/>
    <p:sldId id="385" r:id="rId30"/>
    <p:sldId id="386" r:id="rId31"/>
    <p:sldId id="356" r:id="rId32"/>
    <p:sldId id="357" r:id="rId33"/>
    <p:sldId id="365" r:id="rId34"/>
    <p:sldId id="358" r:id="rId35"/>
    <p:sldId id="387" r:id="rId36"/>
    <p:sldId id="366" r:id="rId37"/>
    <p:sldId id="367" r:id="rId38"/>
    <p:sldId id="368" r:id="rId39"/>
    <p:sldId id="369" r:id="rId40"/>
    <p:sldId id="388" r:id="rId41"/>
    <p:sldId id="378" r:id="rId42"/>
    <p:sldId id="279" r:id="rId43"/>
    <p:sldId id="377" r:id="rId44"/>
    <p:sldId id="380" r:id="rId45"/>
    <p:sldId id="281" r:id="rId46"/>
    <p:sldId id="283" r:id="rId47"/>
    <p:sldId id="334" r:id="rId48"/>
    <p:sldId id="340" r:id="rId49"/>
    <p:sldId id="292" r:id="rId50"/>
    <p:sldId id="293" r:id="rId51"/>
    <p:sldId id="290" r:id="rId52"/>
    <p:sldId id="294" r:id="rId53"/>
    <p:sldId id="338" r:id="rId54"/>
    <p:sldId id="271" r:id="rId55"/>
    <p:sldId id="288" r:id="rId56"/>
    <p:sldId id="316" r:id="rId57"/>
    <p:sldId id="295" r:id="rId58"/>
    <p:sldId id="339" r:id="rId59"/>
    <p:sldId id="256" r:id="rId60"/>
    <p:sldId id="349" r:id="rId61"/>
    <p:sldId id="350" r:id="rId62"/>
    <p:sldId id="261" r:id="rId63"/>
    <p:sldId id="352" r:id="rId64"/>
    <p:sldId id="389" r:id="rId65"/>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56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03" autoAdjust="0"/>
  </p:normalViewPr>
  <p:slideViewPr>
    <p:cSldViewPr>
      <p:cViewPr>
        <p:scale>
          <a:sx n="80" d="100"/>
          <a:sy n="80" d="100"/>
        </p:scale>
        <p:origin x="-582" y="174"/>
      </p:cViewPr>
      <p:guideLst>
        <p:guide orient="horz" pos="2160"/>
        <p:guide pos="2880"/>
      </p:guideLst>
    </p:cSldViewPr>
  </p:slideViewPr>
  <p:notesTextViewPr>
    <p:cViewPr>
      <p:scale>
        <a:sx n="1" d="1"/>
        <a:sy n="1" d="1"/>
      </p:scale>
      <p:origin x="0" y="0"/>
    </p:cViewPr>
  </p:notesTextViewPr>
  <p:sorterViewPr>
    <p:cViewPr>
      <p:scale>
        <a:sx n="100" d="100"/>
        <a:sy n="100" d="100"/>
      </p:scale>
      <p:origin x="0" y="1331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61" Type="http://schemas.openxmlformats.org/officeDocument/2006/relationships/slide" Target="slides/slide48.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presProps" Target="presProp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user\Documents\W-Pu%20burned%20and%20weighted%20isotopic%20dist..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user\Documents\Burned%20W-Pu%20Yield%20Distributio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0"/>
    </mc:Choice>
    <mc:Fallback>
      <c:style val="40"/>
    </mc:Fallback>
  </mc:AlternateContent>
  <c:chart>
    <c:autoTitleDeleted val="0"/>
    <c:view3D>
      <c:rotX val="15"/>
      <c:rotY val="20"/>
      <c:rAngAx val="0"/>
      <c:perspective val="30"/>
    </c:view3D>
    <c:floor>
      <c:thickness val="0"/>
    </c:floor>
    <c:sideWall>
      <c:thickness val="0"/>
    </c:sideWall>
    <c:backWall>
      <c:thickness val="0"/>
    </c:backWall>
    <c:plotArea>
      <c:layout>
        <c:manualLayout>
          <c:layoutTarget val="inner"/>
          <c:xMode val="edge"/>
          <c:yMode val="edge"/>
          <c:x val="5.7755818984165451E-2"/>
          <c:y val="3.2468850055077422E-2"/>
          <c:w val="0.79475619393729635"/>
          <c:h val="0.92709933275181056"/>
        </c:manualLayout>
      </c:layout>
      <c:bar3DChart>
        <c:barDir val="col"/>
        <c:grouping val="standard"/>
        <c:varyColors val="0"/>
        <c:ser>
          <c:idx val="0"/>
          <c:order val="0"/>
          <c:tx>
            <c:strRef>
              <c:f>Sheet1!$C$2</c:f>
              <c:strCache>
                <c:ptCount val="1"/>
                <c:pt idx="0">
                  <c:v>Twice GEM*STAR</c:v>
                </c:pt>
              </c:strCache>
            </c:strRef>
          </c:tx>
          <c:spPr>
            <a:solidFill>
              <a:srgbClr val="00B050"/>
            </a:solidFill>
          </c:spPr>
          <c:invertIfNegative val="0"/>
          <c:cat>
            <c:numRef>
              <c:f>Sheet1!$D$1:$G$1</c:f>
              <c:numCache>
                <c:formatCode>General</c:formatCode>
                <c:ptCount val="4"/>
                <c:pt idx="0">
                  <c:v>239</c:v>
                </c:pt>
                <c:pt idx="1">
                  <c:v>240</c:v>
                </c:pt>
                <c:pt idx="2">
                  <c:v>241</c:v>
                </c:pt>
                <c:pt idx="3">
                  <c:v>242</c:v>
                </c:pt>
              </c:numCache>
            </c:numRef>
          </c:cat>
          <c:val>
            <c:numRef>
              <c:f>Sheet1!$D$2:$G$2</c:f>
              <c:numCache>
                <c:formatCode>General</c:formatCode>
                <c:ptCount val="4"/>
                <c:pt idx="0">
                  <c:v>2.0299999999999999E-2</c:v>
                </c:pt>
                <c:pt idx="1">
                  <c:v>2.69E-2</c:v>
                </c:pt>
                <c:pt idx="2">
                  <c:v>1.5100000000000001E-2</c:v>
                </c:pt>
                <c:pt idx="3">
                  <c:v>3.7699999999999997E-2</c:v>
                </c:pt>
              </c:numCache>
            </c:numRef>
          </c:val>
        </c:ser>
        <c:ser>
          <c:idx val="1"/>
          <c:order val="1"/>
          <c:tx>
            <c:strRef>
              <c:f>Sheet1!$C$3</c:f>
              <c:strCache>
                <c:ptCount val="1"/>
                <c:pt idx="0">
                  <c:v>Once  GEM*STAR</c:v>
                </c:pt>
              </c:strCache>
            </c:strRef>
          </c:tx>
          <c:spPr>
            <a:solidFill>
              <a:srgbClr val="00B050"/>
            </a:solidFill>
          </c:spPr>
          <c:invertIfNegative val="0"/>
          <c:cat>
            <c:numRef>
              <c:f>Sheet1!$D$1:$G$1</c:f>
              <c:numCache>
                <c:formatCode>General</c:formatCode>
                <c:ptCount val="4"/>
                <c:pt idx="0">
                  <c:v>239</c:v>
                </c:pt>
                <c:pt idx="1">
                  <c:v>240</c:v>
                </c:pt>
                <c:pt idx="2">
                  <c:v>241</c:v>
                </c:pt>
                <c:pt idx="3">
                  <c:v>242</c:v>
                </c:pt>
              </c:numCache>
            </c:numRef>
          </c:cat>
          <c:val>
            <c:numRef>
              <c:f>Sheet1!$D$3:$G$3</c:f>
              <c:numCache>
                <c:formatCode>General</c:formatCode>
                <c:ptCount val="4"/>
                <c:pt idx="0">
                  <c:v>0.17399999999999999</c:v>
                </c:pt>
                <c:pt idx="1">
                  <c:v>8.5000000000000006E-2</c:v>
                </c:pt>
                <c:pt idx="2">
                  <c:v>3.5000000000000003E-2</c:v>
                </c:pt>
                <c:pt idx="3">
                  <c:v>3.9E-2</c:v>
                </c:pt>
              </c:numCache>
            </c:numRef>
          </c:val>
        </c:ser>
        <c:ser>
          <c:idx val="2"/>
          <c:order val="2"/>
          <c:tx>
            <c:strRef>
              <c:f>Sheet1!$C$4</c:f>
              <c:strCache>
                <c:ptCount val="1"/>
                <c:pt idx="0">
                  <c:v>Twice thru LWR</c:v>
                </c:pt>
              </c:strCache>
            </c:strRef>
          </c:tx>
          <c:spPr>
            <a:solidFill>
              <a:srgbClr val="FFC000"/>
            </a:solidFill>
          </c:spPr>
          <c:invertIfNegative val="0"/>
          <c:cat>
            <c:numRef>
              <c:f>Sheet1!$D$1:$G$1</c:f>
              <c:numCache>
                <c:formatCode>General</c:formatCode>
                <c:ptCount val="4"/>
                <c:pt idx="0">
                  <c:v>239</c:v>
                </c:pt>
                <c:pt idx="1">
                  <c:v>240</c:v>
                </c:pt>
                <c:pt idx="2">
                  <c:v>241</c:v>
                </c:pt>
                <c:pt idx="3">
                  <c:v>242</c:v>
                </c:pt>
              </c:numCache>
            </c:numRef>
          </c:cat>
          <c:val>
            <c:numRef>
              <c:f>Sheet1!$D$4:$G$4</c:f>
              <c:numCache>
                <c:formatCode>General</c:formatCode>
                <c:ptCount val="4"/>
                <c:pt idx="0">
                  <c:v>0.432</c:v>
                </c:pt>
                <c:pt idx="1">
                  <c:v>0.41499999999999998</c:v>
                </c:pt>
                <c:pt idx="2">
                  <c:v>0.18</c:v>
                </c:pt>
                <c:pt idx="3">
                  <c:v>0.17299999999999999</c:v>
                </c:pt>
              </c:numCache>
            </c:numRef>
          </c:val>
        </c:ser>
        <c:ser>
          <c:idx val="3"/>
          <c:order val="3"/>
          <c:tx>
            <c:strRef>
              <c:f>Sheet1!$C$5</c:f>
              <c:strCache>
                <c:ptCount val="1"/>
                <c:pt idx="0">
                  <c:v>Once thru LWR</c:v>
                </c:pt>
              </c:strCache>
            </c:strRef>
          </c:tx>
          <c:spPr>
            <a:solidFill>
              <a:srgbClr val="FFC000"/>
            </a:solidFill>
          </c:spPr>
          <c:invertIfNegative val="0"/>
          <c:cat>
            <c:numRef>
              <c:f>Sheet1!$D$1:$G$1</c:f>
              <c:numCache>
                <c:formatCode>General</c:formatCode>
                <c:ptCount val="4"/>
                <c:pt idx="0">
                  <c:v>239</c:v>
                </c:pt>
                <c:pt idx="1">
                  <c:v>240</c:v>
                </c:pt>
                <c:pt idx="2">
                  <c:v>241</c:v>
                </c:pt>
                <c:pt idx="3">
                  <c:v>242</c:v>
                </c:pt>
              </c:numCache>
            </c:numRef>
          </c:cat>
          <c:val>
            <c:numRef>
              <c:f>Sheet1!$D$5:$G$5</c:f>
              <c:numCache>
                <c:formatCode>General</c:formatCode>
                <c:ptCount val="4"/>
                <c:pt idx="0">
                  <c:v>0.64500000000000002</c:v>
                </c:pt>
                <c:pt idx="1">
                  <c:v>0.29699999999999999</c:v>
                </c:pt>
                <c:pt idx="2">
                  <c:v>9.9000000000000005E-2</c:v>
                </c:pt>
                <c:pt idx="3">
                  <c:v>6.0999999999999999E-2</c:v>
                </c:pt>
              </c:numCache>
            </c:numRef>
          </c:val>
        </c:ser>
        <c:ser>
          <c:idx val="4"/>
          <c:order val="4"/>
          <c:tx>
            <c:strRef>
              <c:f>Sheet1!$C$6</c:f>
              <c:strCache>
                <c:ptCount val="1"/>
                <c:pt idx="0">
                  <c:v>Once thru FBR</c:v>
                </c:pt>
              </c:strCache>
            </c:strRef>
          </c:tx>
          <c:spPr>
            <a:solidFill>
              <a:srgbClr val="CC3300"/>
            </a:solidFill>
          </c:spPr>
          <c:invertIfNegative val="0"/>
          <c:cat>
            <c:numRef>
              <c:f>Sheet1!$D$1:$G$1</c:f>
              <c:numCache>
                <c:formatCode>General</c:formatCode>
                <c:ptCount val="4"/>
                <c:pt idx="0">
                  <c:v>239</c:v>
                </c:pt>
                <c:pt idx="1">
                  <c:v>240</c:v>
                </c:pt>
                <c:pt idx="2">
                  <c:v>241</c:v>
                </c:pt>
                <c:pt idx="3">
                  <c:v>242</c:v>
                </c:pt>
              </c:numCache>
            </c:numRef>
          </c:cat>
          <c:val>
            <c:numRef>
              <c:f>Sheet1!$D$6:$G$6</c:f>
              <c:numCache>
                <c:formatCode>General</c:formatCode>
                <c:ptCount val="4"/>
                <c:pt idx="0">
                  <c:v>0.99</c:v>
                </c:pt>
                <c:pt idx="1">
                  <c:v>0.14499999999999999</c:v>
                </c:pt>
                <c:pt idx="2">
                  <c:v>1.2999999999999999E-2</c:v>
                </c:pt>
                <c:pt idx="3">
                  <c:v>1E-3</c:v>
                </c:pt>
              </c:numCache>
            </c:numRef>
          </c:val>
        </c:ser>
        <c:ser>
          <c:idx val="5"/>
          <c:order val="5"/>
          <c:tx>
            <c:strRef>
              <c:f>Sheet1!$C$7</c:f>
              <c:strCache>
                <c:ptCount val="1"/>
                <c:pt idx="0">
                  <c:v>No burning </c:v>
                </c:pt>
              </c:strCache>
            </c:strRef>
          </c:tx>
          <c:spPr>
            <a:solidFill>
              <a:srgbClr val="FF0000"/>
            </a:solidFill>
          </c:spPr>
          <c:invertIfNegative val="0"/>
          <c:cat>
            <c:numRef>
              <c:f>Sheet1!$D$1:$G$1</c:f>
              <c:numCache>
                <c:formatCode>General</c:formatCode>
                <c:ptCount val="4"/>
                <c:pt idx="0">
                  <c:v>239</c:v>
                </c:pt>
                <c:pt idx="1">
                  <c:v>240</c:v>
                </c:pt>
                <c:pt idx="2">
                  <c:v>241</c:v>
                </c:pt>
                <c:pt idx="3">
                  <c:v>242</c:v>
                </c:pt>
              </c:numCache>
            </c:numRef>
          </c:cat>
          <c:val>
            <c:numRef>
              <c:f>Sheet1!$D$7:$G$7</c:f>
              <c:numCache>
                <c:formatCode>General</c:formatCode>
                <c:ptCount val="4"/>
                <c:pt idx="0">
                  <c:v>0.93</c:v>
                </c:pt>
                <c:pt idx="1">
                  <c:v>7.0000000000000007E-2</c:v>
                </c:pt>
                <c:pt idx="2">
                  <c:v>0</c:v>
                </c:pt>
                <c:pt idx="3">
                  <c:v>0</c:v>
                </c:pt>
              </c:numCache>
            </c:numRef>
          </c:val>
        </c:ser>
        <c:dLbls>
          <c:showLegendKey val="0"/>
          <c:showVal val="0"/>
          <c:showCatName val="0"/>
          <c:showSerName val="0"/>
          <c:showPercent val="0"/>
          <c:showBubbleSize val="0"/>
        </c:dLbls>
        <c:gapWidth val="150"/>
        <c:shape val="box"/>
        <c:axId val="206568832"/>
        <c:axId val="206570624"/>
        <c:axId val="221983168"/>
      </c:bar3DChart>
      <c:catAx>
        <c:axId val="206568832"/>
        <c:scaling>
          <c:orientation val="minMax"/>
        </c:scaling>
        <c:delete val="0"/>
        <c:axPos val="b"/>
        <c:numFmt formatCode="General" sourceLinked="1"/>
        <c:majorTickMark val="out"/>
        <c:minorTickMark val="none"/>
        <c:tickLblPos val="nextTo"/>
        <c:txPr>
          <a:bodyPr/>
          <a:lstStyle/>
          <a:p>
            <a:pPr>
              <a:defRPr sz="1800" b="1"/>
            </a:pPr>
            <a:endParaRPr lang="en-US"/>
          </a:p>
        </c:txPr>
        <c:crossAx val="206570624"/>
        <c:crosses val="autoZero"/>
        <c:auto val="1"/>
        <c:lblAlgn val="ctr"/>
        <c:lblOffset val="100"/>
        <c:noMultiLvlLbl val="0"/>
      </c:catAx>
      <c:valAx>
        <c:axId val="206570624"/>
        <c:scaling>
          <c:orientation val="minMax"/>
        </c:scaling>
        <c:delete val="0"/>
        <c:axPos val="l"/>
        <c:majorGridlines/>
        <c:numFmt formatCode="General" sourceLinked="1"/>
        <c:majorTickMark val="out"/>
        <c:minorTickMark val="none"/>
        <c:tickLblPos val="nextTo"/>
        <c:txPr>
          <a:bodyPr/>
          <a:lstStyle/>
          <a:p>
            <a:pPr>
              <a:defRPr sz="1800" b="1"/>
            </a:pPr>
            <a:endParaRPr lang="en-US"/>
          </a:p>
        </c:txPr>
        <c:crossAx val="206568832"/>
        <c:crosses val="autoZero"/>
        <c:crossBetween val="between"/>
      </c:valAx>
      <c:serAx>
        <c:axId val="221983168"/>
        <c:scaling>
          <c:orientation val="minMax"/>
        </c:scaling>
        <c:delete val="1"/>
        <c:axPos val="b"/>
        <c:majorTickMark val="out"/>
        <c:minorTickMark val="none"/>
        <c:tickLblPos val="nextTo"/>
        <c:crossAx val="206570624"/>
        <c:crosses val="autoZero"/>
      </c:serAx>
      <c:spPr>
        <a:noFill/>
      </c:spPr>
    </c:plotArea>
    <c:plotVisOnly val="1"/>
    <c:dispBlanksAs val="gap"/>
    <c:showDLblsOverMax val="0"/>
  </c:chart>
  <c:spPr>
    <a:noFill/>
    <a:ln>
      <a:noFill/>
    </a:ln>
  </c:sp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0"/>
    </mc:Choice>
    <mc:Fallback>
      <c:style val="40"/>
    </mc:Fallback>
  </mc:AlternateContent>
  <c:chart>
    <c:autoTitleDeleted val="0"/>
    <c:view3D>
      <c:rotX val="15"/>
      <c:rotY val="20"/>
      <c:rAngAx val="0"/>
      <c:perspective val="30"/>
    </c:view3D>
    <c:floor>
      <c:thickness val="0"/>
    </c:floor>
    <c:sideWall>
      <c:thickness val="0"/>
    </c:sideWall>
    <c:backWall>
      <c:thickness val="0"/>
    </c:backWall>
    <c:plotArea>
      <c:layout>
        <c:manualLayout>
          <c:layoutTarget val="inner"/>
          <c:xMode val="edge"/>
          <c:yMode val="edge"/>
          <c:x val="6.3616624844971298E-2"/>
          <c:y val="2.9328214154501948E-2"/>
          <c:w val="0.65049222693317177"/>
          <c:h val="0.90720287005950395"/>
        </c:manualLayout>
      </c:layout>
      <c:bar3DChart>
        <c:barDir val="col"/>
        <c:grouping val="standard"/>
        <c:varyColors val="0"/>
        <c:ser>
          <c:idx val="0"/>
          <c:order val="0"/>
          <c:tx>
            <c:strRef>
              <c:f>Sheet1!$C$7</c:f>
              <c:strCache>
                <c:ptCount val="1"/>
                <c:pt idx="0">
                  <c:v>Twice GEM*STAR  3.4 tons (15.6 kg)</c:v>
                </c:pt>
              </c:strCache>
            </c:strRef>
          </c:tx>
          <c:spPr>
            <a:solidFill>
              <a:srgbClr val="00B050"/>
            </a:solidFill>
          </c:spPr>
          <c:invertIfNegative val="0"/>
          <c:cat>
            <c:strRef>
              <c:f>Sheet1!$D$6:$I$6</c:f>
              <c:strCache>
                <c:ptCount val="6"/>
                <c:pt idx="0">
                  <c:v>Dud</c:v>
                </c:pt>
                <c:pt idx="1">
                  <c:v>1 to 2.5</c:v>
                </c:pt>
                <c:pt idx="2">
                  <c:v>2.5 to 5</c:v>
                </c:pt>
                <c:pt idx="3">
                  <c:v>5 to 10</c:v>
                </c:pt>
                <c:pt idx="4">
                  <c:v>10 to 20</c:v>
                </c:pt>
                <c:pt idx="5">
                  <c:v>20</c:v>
                </c:pt>
              </c:strCache>
            </c:strRef>
          </c:cat>
          <c:val>
            <c:numRef>
              <c:f>Sheet1!$D$7:$I$7</c:f>
              <c:numCache>
                <c:formatCode>General</c:formatCode>
                <c:ptCount val="6"/>
                <c:pt idx="0">
                  <c:v>0.92400000000000004</c:v>
                </c:pt>
                <c:pt idx="1">
                  <c:v>5.6000000000000001E-2</c:v>
                </c:pt>
                <c:pt idx="2">
                  <c:v>0.02</c:v>
                </c:pt>
                <c:pt idx="3">
                  <c:v>4.0000000000000001E-3</c:v>
                </c:pt>
                <c:pt idx="4">
                  <c:v>5.0000000000000001E-4</c:v>
                </c:pt>
                <c:pt idx="5">
                  <c:v>1.5999999999999999E-5</c:v>
                </c:pt>
              </c:numCache>
            </c:numRef>
          </c:val>
        </c:ser>
        <c:ser>
          <c:idx val="1"/>
          <c:order val="1"/>
          <c:tx>
            <c:strRef>
              <c:f>Sheet1!$C$16</c:f>
              <c:strCache>
                <c:ptCount val="1"/>
                <c:pt idx="0">
                  <c:v>Twice MOX in LWR  40 tons (10 kg)</c:v>
                </c:pt>
              </c:strCache>
            </c:strRef>
          </c:tx>
          <c:spPr>
            <a:solidFill>
              <a:srgbClr val="FFCC00"/>
            </a:solidFill>
          </c:spPr>
          <c:invertIfNegative val="0"/>
          <c:cat>
            <c:strRef>
              <c:f>Sheet1!$D$6:$I$6</c:f>
              <c:strCache>
                <c:ptCount val="6"/>
                <c:pt idx="0">
                  <c:v>Dud</c:v>
                </c:pt>
                <c:pt idx="1">
                  <c:v>1 to 2.5</c:v>
                </c:pt>
                <c:pt idx="2">
                  <c:v>2.5 to 5</c:v>
                </c:pt>
                <c:pt idx="3">
                  <c:v>5 to 10</c:v>
                </c:pt>
                <c:pt idx="4">
                  <c:v>10 to 20</c:v>
                </c:pt>
                <c:pt idx="5">
                  <c:v>20</c:v>
                </c:pt>
              </c:strCache>
            </c:strRef>
          </c:cat>
          <c:val>
            <c:numRef>
              <c:f>Sheet1!$D$16:$I$16</c:f>
              <c:numCache>
                <c:formatCode>General</c:formatCode>
                <c:ptCount val="6"/>
                <c:pt idx="0">
                  <c:v>0.61</c:v>
                </c:pt>
                <c:pt idx="1">
                  <c:v>0.19</c:v>
                </c:pt>
                <c:pt idx="2">
                  <c:v>0.1</c:v>
                </c:pt>
                <c:pt idx="3">
                  <c:v>6.5000000000000002E-2</c:v>
                </c:pt>
                <c:pt idx="4">
                  <c:v>0.03</c:v>
                </c:pt>
                <c:pt idx="5">
                  <c:v>0.01</c:v>
                </c:pt>
              </c:numCache>
            </c:numRef>
          </c:val>
        </c:ser>
        <c:ser>
          <c:idx val="2"/>
          <c:order val="2"/>
          <c:tx>
            <c:strRef>
              <c:f>Sheet1!$C$8</c:f>
              <c:strCache>
                <c:ptCount val="1"/>
                <c:pt idx="0">
                  <c:v>Once GEM*STAR  10 tons (8.5 kg)</c:v>
                </c:pt>
              </c:strCache>
            </c:strRef>
          </c:tx>
          <c:spPr>
            <a:solidFill>
              <a:srgbClr val="00B050"/>
            </a:solidFill>
          </c:spPr>
          <c:invertIfNegative val="0"/>
          <c:cat>
            <c:strRef>
              <c:f>Sheet1!$D$6:$I$6</c:f>
              <c:strCache>
                <c:ptCount val="6"/>
                <c:pt idx="0">
                  <c:v>Dud</c:v>
                </c:pt>
                <c:pt idx="1">
                  <c:v>1 to 2.5</c:v>
                </c:pt>
                <c:pt idx="2">
                  <c:v>2.5 to 5</c:v>
                </c:pt>
                <c:pt idx="3">
                  <c:v>5 to 10</c:v>
                </c:pt>
                <c:pt idx="4">
                  <c:v>10 to 20</c:v>
                </c:pt>
                <c:pt idx="5">
                  <c:v>20</c:v>
                </c:pt>
              </c:strCache>
            </c:strRef>
          </c:cat>
          <c:val>
            <c:numRef>
              <c:f>Sheet1!$D$8:$I$8</c:f>
              <c:numCache>
                <c:formatCode>General</c:formatCode>
                <c:ptCount val="6"/>
                <c:pt idx="0">
                  <c:v>0.42</c:v>
                </c:pt>
                <c:pt idx="1">
                  <c:v>0.19</c:v>
                </c:pt>
                <c:pt idx="2">
                  <c:v>0.15</c:v>
                </c:pt>
                <c:pt idx="3">
                  <c:v>0.11</c:v>
                </c:pt>
                <c:pt idx="4">
                  <c:v>7.0000000000000007E-2</c:v>
                </c:pt>
                <c:pt idx="5">
                  <c:v>5.3999999999999999E-2</c:v>
                </c:pt>
              </c:numCache>
            </c:numRef>
          </c:val>
        </c:ser>
        <c:ser>
          <c:idx val="3"/>
          <c:order val="3"/>
          <c:tx>
            <c:strRef>
              <c:f>Sheet1!$C$9</c:f>
              <c:strCache>
                <c:ptCount val="1"/>
                <c:pt idx="0">
                  <c:v>Once MOX in LWR 37.5 tons (5.24 kg)</c:v>
                </c:pt>
              </c:strCache>
            </c:strRef>
          </c:tx>
          <c:spPr>
            <a:solidFill>
              <a:srgbClr val="FFCC00"/>
            </a:solidFill>
          </c:spPr>
          <c:invertIfNegative val="0"/>
          <c:cat>
            <c:strRef>
              <c:f>Sheet1!$D$6:$I$6</c:f>
              <c:strCache>
                <c:ptCount val="6"/>
                <c:pt idx="0">
                  <c:v>Dud</c:v>
                </c:pt>
                <c:pt idx="1">
                  <c:v>1 to 2.5</c:v>
                </c:pt>
                <c:pt idx="2">
                  <c:v>2.5 to 5</c:v>
                </c:pt>
                <c:pt idx="3">
                  <c:v>5 to 10</c:v>
                </c:pt>
                <c:pt idx="4">
                  <c:v>10 to 20</c:v>
                </c:pt>
                <c:pt idx="5">
                  <c:v>20</c:v>
                </c:pt>
              </c:strCache>
            </c:strRef>
          </c:cat>
          <c:val>
            <c:numRef>
              <c:f>Sheet1!$D$9:$I$9</c:f>
              <c:numCache>
                <c:formatCode>General</c:formatCode>
                <c:ptCount val="6"/>
                <c:pt idx="0">
                  <c:v>0.19</c:v>
                </c:pt>
                <c:pt idx="1">
                  <c:v>0.17</c:v>
                </c:pt>
                <c:pt idx="2">
                  <c:v>0.16</c:v>
                </c:pt>
                <c:pt idx="3">
                  <c:v>0.13</c:v>
                </c:pt>
                <c:pt idx="4">
                  <c:v>0.12</c:v>
                </c:pt>
                <c:pt idx="5">
                  <c:v>0.223</c:v>
                </c:pt>
              </c:numCache>
            </c:numRef>
          </c:val>
        </c:ser>
        <c:ser>
          <c:idx val="4"/>
          <c:order val="4"/>
          <c:tx>
            <c:strRef>
              <c:f>Sheet1!$C$10</c:f>
              <c:strCache>
                <c:ptCount val="1"/>
                <c:pt idx="0">
                  <c:v>Once through FBR  39 tons (4.14 kg)</c:v>
                </c:pt>
              </c:strCache>
            </c:strRef>
          </c:tx>
          <c:spPr>
            <a:solidFill>
              <a:srgbClr val="CC3300"/>
            </a:solidFill>
          </c:spPr>
          <c:invertIfNegative val="0"/>
          <c:cat>
            <c:strRef>
              <c:f>Sheet1!$D$6:$I$6</c:f>
              <c:strCache>
                <c:ptCount val="6"/>
                <c:pt idx="0">
                  <c:v>Dud</c:v>
                </c:pt>
                <c:pt idx="1">
                  <c:v>1 to 2.5</c:v>
                </c:pt>
                <c:pt idx="2">
                  <c:v>2.5 to 5</c:v>
                </c:pt>
                <c:pt idx="3">
                  <c:v>5 to 10</c:v>
                </c:pt>
                <c:pt idx="4">
                  <c:v>10 to 20</c:v>
                </c:pt>
                <c:pt idx="5">
                  <c:v>20</c:v>
                </c:pt>
              </c:strCache>
            </c:strRef>
          </c:cat>
          <c:val>
            <c:numRef>
              <c:f>Sheet1!$D$10:$I$10</c:f>
              <c:numCache>
                <c:formatCode>General</c:formatCode>
                <c:ptCount val="6"/>
                <c:pt idx="0">
                  <c:v>0.05</c:v>
                </c:pt>
                <c:pt idx="1">
                  <c:v>0.05</c:v>
                </c:pt>
                <c:pt idx="2">
                  <c:v>7.0000000000000007E-2</c:v>
                </c:pt>
                <c:pt idx="3">
                  <c:v>0.08</c:v>
                </c:pt>
                <c:pt idx="4">
                  <c:v>0.12</c:v>
                </c:pt>
                <c:pt idx="5">
                  <c:v>0.68</c:v>
                </c:pt>
              </c:numCache>
            </c:numRef>
          </c:val>
        </c:ser>
        <c:ser>
          <c:idx val="5"/>
          <c:order val="5"/>
          <c:tx>
            <c:strRef>
              <c:f>Sheet1!$C$11</c:f>
              <c:strCache>
                <c:ptCount val="1"/>
                <c:pt idx="0">
                  <c:v>No burning  34 tons (3 kg)</c:v>
                </c:pt>
              </c:strCache>
            </c:strRef>
          </c:tx>
          <c:spPr>
            <a:solidFill>
              <a:srgbClr val="FF0000"/>
            </a:solidFill>
          </c:spPr>
          <c:invertIfNegative val="0"/>
          <c:cat>
            <c:strRef>
              <c:f>Sheet1!$D$6:$I$6</c:f>
              <c:strCache>
                <c:ptCount val="6"/>
                <c:pt idx="0">
                  <c:v>Dud</c:v>
                </c:pt>
                <c:pt idx="1">
                  <c:v>1 to 2.5</c:v>
                </c:pt>
                <c:pt idx="2">
                  <c:v>2.5 to 5</c:v>
                </c:pt>
                <c:pt idx="3">
                  <c:v>5 to 10</c:v>
                </c:pt>
                <c:pt idx="4">
                  <c:v>10 to 20</c:v>
                </c:pt>
                <c:pt idx="5">
                  <c:v>20</c:v>
                </c:pt>
              </c:strCache>
            </c:strRef>
          </c:cat>
          <c:val>
            <c:numRef>
              <c:f>Sheet1!$D$11:$I$11</c:f>
              <c:numCache>
                <c:formatCode>General</c:formatCode>
                <c:ptCount val="6"/>
                <c:pt idx="0">
                  <c:v>0.01</c:v>
                </c:pt>
                <c:pt idx="1">
                  <c:v>8.0000000000000002E-3</c:v>
                </c:pt>
                <c:pt idx="2">
                  <c:v>1.2E-2</c:v>
                </c:pt>
                <c:pt idx="3">
                  <c:v>1.4E-2</c:v>
                </c:pt>
                <c:pt idx="4">
                  <c:v>1.6E-2</c:v>
                </c:pt>
                <c:pt idx="5">
                  <c:v>0.94</c:v>
                </c:pt>
              </c:numCache>
            </c:numRef>
          </c:val>
        </c:ser>
        <c:dLbls>
          <c:showLegendKey val="0"/>
          <c:showVal val="0"/>
          <c:showCatName val="0"/>
          <c:showSerName val="0"/>
          <c:showPercent val="0"/>
          <c:showBubbleSize val="0"/>
        </c:dLbls>
        <c:gapWidth val="150"/>
        <c:shape val="box"/>
        <c:axId val="206858496"/>
        <c:axId val="206860288"/>
        <c:axId val="221987264"/>
      </c:bar3DChart>
      <c:catAx>
        <c:axId val="206858496"/>
        <c:scaling>
          <c:orientation val="minMax"/>
        </c:scaling>
        <c:delete val="0"/>
        <c:axPos val="b"/>
        <c:majorTickMark val="out"/>
        <c:minorTickMark val="none"/>
        <c:tickLblPos val="nextTo"/>
        <c:txPr>
          <a:bodyPr/>
          <a:lstStyle/>
          <a:p>
            <a:pPr>
              <a:defRPr sz="1400" b="1"/>
            </a:pPr>
            <a:endParaRPr lang="en-US"/>
          </a:p>
        </c:txPr>
        <c:crossAx val="206860288"/>
        <c:crosses val="autoZero"/>
        <c:auto val="1"/>
        <c:lblAlgn val="ctr"/>
        <c:lblOffset val="100"/>
        <c:noMultiLvlLbl val="0"/>
      </c:catAx>
      <c:valAx>
        <c:axId val="206860288"/>
        <c:scaling>
          <c:orientation val="minMax"/>
        </c:scaling>
        <c:delete val="0"/>
        <c:axPos val="l"/>
        <c:majorGridlines/>
        <c:numFmt formatCode="General" sourceLinked="1"/>
        <c:majorTickMark val="out"/>
        <c:minorTickMark val="none"/>
        <c:tickLblPos val="nextTo"/>
        <c:txPr>
          <a:bodyPr/>
          <a:lstStyle/>
          <a:p>
            <a:pPr>
              <a:defRPr sz="1400" b="1"/>
            </a:pPr>
            <a:endParaRPr lang="en-US"/>
          </a:p>
        </c:txPr>
        <c:crossAx val="206858496"/>
        <c:crosses val="autoZero"/>
        <c:crossBetween val="between"/>
      </c:valAx>
      <c:serAx>
        <c:axId val="221987264"/>
        <c:scaling>
          <c:orientation val="minMax"/>
        </c:scaling>
        <c:delete val="0"/>
        <c:axPos val="b"/>
        <c:majorTickMark val="out"/>
        <c:minorTickMark val="none"/>
        <c:tickLblPos val="nextTo"/>
        <c:txPr>
          <a:bodyPr/>
          <a:lstStyle/>
          <a:p>
            <a:pPr>
              <a:defRPr sz="1200" b="1"/>
            </a:pPr>
            <a:endParaRPr lang="en-US"/>
          </a:p>
        </c:txPr>
        <c:crossAx val="206860288"/>
        <c:crosses val="autoZero"/>
      </c:serAx>
    </c:plotArea>
    <c:plotVisOnly val="1"/>
    <c:dispBlanksAs val="gap"/>
    <c:showDLblsOverMax val="0"/>
  </c:chart>
  <c:spPr>
    <a:noFill/>
    <a:ln>
      <a:noFill/>
    </a:ln>
  </c:spPr>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8.w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18.wmf"/><Relationship Id="rId3" Type="http://schemas.openxmlformats.org/officeDocument/2006/relationships/image" Target="../media/image13.wmf"/><Relationship Id="rId7" Type="http://schemas.openxmlformats.org/officeDocument/2006/relationships/image" Target="../media/image17.wmf"/><Relationship Id="rId2" Type="http://schemas.openxmlformats.org/officeDocument/2006/relationships/image" Target="../media/image12.wmf"/><Relationship Id="rId1" Type="http://schemas.openxmlformats.org/officeDocument/2006/relationships/image" Target="../media/image11.wmf"/><Relationship Id="rId6" Type="http://schemas.openxmlformats.org/officeDocument/2006/relationships/image" Target="../media/image16.wmf"/><Relationship Id="rId5" Type="http://schemas.openxmlformats.org/officeDocument/2006/relationships/image" Target="../media/image15.wmf"/><Relationship Id="rId10" Type="http://schemas.openxmlformats.org/officeDocument/2006/relationships/image" Target="../media/image20.wmf"/><Relationship Id="rId4" Type="http://schemas.openxmlformats.org/officeDocument/2006/relationships/image" Target="../media/image14.wmf"/><Relationship Id="rId9" Type="http://schemas.openxmlformats.org/officeDocument/2006/relationships/image" Target="../media/image19.wmf"/></Relationships>
</file>

<file path=ppt/drawings/drawing1.xml><?xml version="1.0" encoding="utf-8"?>
<c:userShapes xmlns:c="http://schemas.openxmlformats.org/drawingml/2006/chart">
  <cdr:relSizeAnchor xmlns:cdr="http://schemas.openxmlformats.org/drawingml/2006/chartDrawing">
    <cdr:from>
      <cdr:x>0.625</cdr:x>
      <cdr:y>0.86805</cdr:y>
    </cdr:from>
    <cdr:to>
      <cdr:x>0.73049</cdr:x>
      <cdr:y>0.91493</cdr:y>
    </cdr:to>
    <cdr:sp macro="" textlink="">
      <cdr:nvSpPr>
        <cdr:cNvPr id="2" name="TextBox 1"/>
        <cdr:cNvSpPr txBox="1"/>
      </cdr:nvSpPr>
      <cdr:spPr>
        <a:xfrm xmlns:a="http://schemas.openxmlformats.org/drawingml/2006/main">
          <a:off x="5417345" y="5467351"/>
          <a:ext cx="914400" cy="29527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b="1"/>
            <a:t>Twice</a:t>
          </a:r>
          <a:r>
            <a:rPr lang="en-US" sz="1400" b="1" baseline="0"/>
            <a:t> thru </a:t>
          </a:r>
          <a:r>
            <a:rPr lang="en-US" sz="1400" b="1"/>
            <a:t>GEM*STAR</a:t>
          </a:r>
        </a:p>
      </cdr:txBody>
    </cdr:sp>
  </cdr:relSizeAnchor>
  <cdr:relSizeAnchor xmlns:cdr="http://schemas.openxmlformats.org/drawingml/2006/chartDrawing">
    <cdr:from>
      <cdr:x>0.6489</cdr:x>
      <cdr:y>0.83403</cdr:y>
    </cdr:from>
    <cdr:to>
      <cdr:x>0.7544</cdr:x>
      <cdr:y>0.88507</cdr:y>
    </cdr:to>
    <cdr:sp macro="" textlink="">
      <cdr:nvSpPr>
        <cdr:cNvPr id="3" name="TextBox 2"/>
        <cdr:cNvSpPr txBox="1"/>
      </cdr:nvSpPr>
      <cdr:spPr>
        <a:xfrm xmlns:a="http://schemas.openxmlformats.org/drawingml/2006/main">
          <a:off x="5334000" y="4978003"/>
          <a:ext cx="867218" cy="30463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b="1" dirty="0"/>
            <a:t>Once thru GEM*STAR</a:t>
          </a:r>
        </a:p>
      </cdr:txBody>
    </cdr:sp>
  </cdr:relSizeAnchor>
  <cdr:relSizeAnchor xmlns:cdr="http://schemas.openxmlformats.org/drawingml/2006/chartDrawing">
    <cdr:from>
      <cdr:x>0.68681</cdr:x>
      <cdr:y>0.76371</cdr:y>
    </cdr:from>
    <cdr:to>
      <cdr:x>0.79231</cdr:x>
      <cdr:y>0.80907</cdr:y>
    </cdr:to>
    <cdr:sp macro="" textlink="">
      <cdr:nvSpPr>
        <cdr:cNvPr id="4" name="TextBox 3"/>
        <cdr:cNvSpPr txBox="1"/>
      </cdr:nvSpPr>
      <cdr:spPr>
        <a:xfrm xmlns:a="http://schemas.openxmlformats.org/drawingml/2006/main">
          <a:off x="5953125" y="4810126"/>
          <a:ext cx="914400" cy="28575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b="1"/>
            <a:t>Twice thu LWR</a:t>
          </a:r>
        </a:p>
      </cdr:txBody>
    </cdr:sp>
  </cdr:relSizeAnchor>
  <cdr:relSizeAnchor xmlns:cdr="http://schemas.openxmlformats.org/drawingml/2006/chartDrawing">
    <cdr:from>
      <cdr:x>0.70452</cdr:x>
      <cdr:y>0.7319</cdr:y>
    </cdr:from>
    <cdr:to>
      <cdr:x>0.81001</cdr:x>
      <cdr:y>0.77348</cdr:y>
    </cdr:to>
    <cdr:sp macro="" textlink="">
      <cdr:nvSpPr>
        <cdr:cNvPr id="5" name="TextBox 4"/>
        <cdr:cNvSpPr txBox="1"/>
      </cdr:nvSpPr>
      <cdr:spPr>
        <a:xfrm xmlns:a="http://schemas.openxmlformats.org/drawingml/2006/main">
          <a:off x="5791200" y="4368403"/>
          <a:ext cx="867135" cy="24817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b="1" dirty="0"/>
            <a:t>Once thru LWR</a:t>
          </a:r>
        </a:p>
      </cdr:txBody>
    </cdr:sp>
  </cdr:relSizeAnchor>
  <cdr:relSizeAnchor xmlns:cdr="http://schemas.openxmlformats.org/drawingml/2006/chartDrawing">
    <cdr:from>
      <cdr:x>0.7416</cdr:x>
      <cdr:y>0.68083</cdr:y>
    </cdr:from>
    <cdr:to>
      <cdr:x>0.85011</cdr:x>
      <cdr:y>0.72809</cdr:y>
    </cdr:to>
    <cdr:sp macro="" textlink="">
      <cdr:nvSpPr>
        <cdr:cNvPr id="6" name="TextBox 5"/>
        <cdr:cNvSpPr txBox="1"/>
      </cdr:nvSpPr>
      <cdr:spPr>
        <a:xfrm xmlns:a="http://schemas.openxmlformats.org/drawingml/2006/main">
          <a:off x="6096000" y="4063603"/>
          <a:ext cx="891960" cy="28207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b="1" dirty="0"/>
            <a:t>Thru FBR</a:t>
          </a:r>
        </a:p>
      </cdr:txBody>
    </cdr:sp>
  </cdr:relSizeAnchor>
  <cdr:relSizeAnchor xmlns:cdr="http://schemas.openxmlformats.org/drawingml/2006/chartDrawing">
    <cdr:from>
      <cdr:x>0.7761</cdr:x>
      <cdr:y>0.6276</cdr:y>
    </cdr:from>
    <cdr:to>
      <cdr:x>0.88159</cdr:x>
      <cdr:y>0.67297</cdr:y>
    </cdr:to>
    <cdr:sp macro="" textlink="">
      <cdr:nvSpPr>
        <cdr:cNvPr id="7" name="TextBox 6"/>
        <cdr:cNvSpPr txBox="1"/>
      </cdr:nvSpPr>
      <cdr:spPr>
        <a:xfrm xmlns:a="http://schemas.openxmlformats.org/drawingml/2006/main">
          <a:off x="6727031" y="3952876"/>
          <a:ext cx="914400" cy="28575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b="1"/>
            <a:t>W-Pu</a:t>
          </a:r>
        </a:p>
      </cdr:txBody>
    </cdr:sp>
  </cdr:relSizeAnchor>
  <cdr:relSizeAnchor xmlns:cdr="http://schemas.openxmlformats.org/drawingml/2006/chartDrawing">
    <cdr:from>
      <cdr:x>0.07692</cdr:x>
      <cdr:y>0.91909</cdr:y>
    </cdr:from>
    <cdr:to>
      <cdr:x>0.18242</cdr:x>
      <cdr:y>0.96786</cdr:y>
    </cdr:to>
    <cdr:sp macro="" textlink="">
      <cdr:nvSpPr>
        <cdr:cNvPr id="9" name="TextBox 8"/>
        <cdr:cNvSpPr txBox="1"/>
      </cdr:nvSpPr>
      <cdr:spPr>
        <a:xfrm xmlns:a="http://schemas.openxmlformats.org/drawingml/2006/main">
          <a:off x="666750" y="5788819"/>
          <a:ext cx="914400" cy="30718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0.05495</cdr:x>
      <cdr:y>0.06238</cdr:y>
    </cdr:from>
    <cdr:to>
      <cdr:x>0.16044</cdr:x>
      <cdr:y>0.20756</cdr:y>
    </cdr:to>
    <cdr:sp macro="" textlink="">
      <cdr:nvSpPr>
        <cdr:cNvPr id="10" name="TextBox 9"/>
        <cdr:cNvSpPr txBox="1"/>
      </cdr:nvSpPr>
      <cdr:spPr>
        <a:xfrm xmlns:a="http://schemas.openxmlformats.org/drawingml/2006/main">
          <a:off x="476250" y="39290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userShapes>
</file>

<file path=ppt/drawings/drawing2.xml><?xml version="1.0" encoding="utf-8"?>
<c:userShapes xmlns:c="http://schemas.openxmlformats.org/drawingml/2006/chart">
  <cdr:relSizeAnchor xmlns:cdr="http://schemas.openxmlformats.org/drawingml/2006/chartDrawing">
    <cdr:from>
      <cdr:x>0.16541</cdr:x>
      <cdr:y>0.93421</cdr:y>
    </cdr:from>
    <cdr:to>
      <cdr:x>0.2709</cdr:x>
      <cdr:y>1</cdr:y>
    </cdr:to>
    <cdr:sp macro="" textlink="">
      <cdr:nvSpPr>
        <cdr:cNvPr id="2" name="TextBox 1"/>
        <cdr:cNvSpPr txBox="1"/>
      </cdr:nvSpPr>
      <cdr:spPr>
        <a:xfrm xmlns:a="http://schemas.openxmlformats.org/drawingml/2006/main">
          <a:off x="1371600" y="5694944"/>
          <a:ext cx="874729" cy="40105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b="1" dirty="0"/>
            <a:t>Yield in kilotons</a:t>
          </a:r>
        </a:p>
      </cdr:txBody>
    </cdr:sp>
  </cdr:relSizeAnchor>
  <cdr:relSizeAnchor xmlns:cdr="http://schemas.openxmlformats.org/drawingml/2006/chartDrawing">
    <cdr:from>
      <cdr:x>0.78434</cdr:x>
      <cdr:y>0.08696</cdr:y>
    </cdr:from>
    <cdr:to>
      <cdr:x>0.88984</cdr:x>
      <cdr:y>0.38563</cdr:y>
    </cdr:to>
    <cdr:sp macro="" textlink="">
      <cdr:nvSpPr>
        <cdr:cNvPr id="3" name="TextBox 2"/>
        <cdr:cNvSpPr txBox="1"/>
      </cdr:nvSpPr>
      <cdr:spPr>
        <a:xfrm xmlns:a="http://schemas.openxmlformats.org/drawingml/2006/main">
          <a:off x="6503787" y="530108"/>
          <a:ext cx="874812" cy="182069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2000" b="1" dirty="0"/>
            <a:t>Spontaneous</a:t>
          </a:r>
          <a:r>
            <a:rPr lang="en-US" sz="2000" b="1" baseline="0" dirty="0"/>
            <a:t> Fission </a:t>
          </a:r>
        </a:p>
        <a:p xmlns:a="http://schemas.openxmlformats.org/drawingml/2006/main">
          <a:pPr algn="ctr"/>
          <a:r>
            <a:rPr lang="en-US" sz="2000" b="1" baseline="0" dirty="0"/>
            <a:t>Neutron Impact</a:t>
          </a:r>
        </a:p>
        <a:p xmlns:a="http://schemas.openxmlformats.org/drawingml/2006/main">
          <a:pPr algn="ctr"/>
          <a:r>
            <a:rPr lang="en-US" sz="2000" b="1" baseline="0" dirty="0"/>
            <a:t> on </a:t>
          </a:r>
          <a:r>
            <a:rPr lang="en-US" sz="2000" b="1" dirty="0"/>
            <a:t>Yield Probability</a:t>
          </a:r>
        </a:p>
        <a:p xmlns:a="http://schemas.openxmlformats.org/drawingml/2006/main">
          <a:pPr algn="ctr"/>
          <a:r>
            <a:rPr lang="en-US" sz="1600" b="1" baseline="0" dirty="0"/>
            <a:t>Implosion speed</a:t>
          </a:r>
        </a:p>
        <a:p xmlns:a="http://schemas.openxmlformats.org/drawingml/2006/main">
          <a:pPr algn="ctr"/>
          <a:r>
            <a:rPr lang="en-US" sz="1600" b="1" baseline="0" dirty="0"/>
            <a:t> twice Trinity</a:t>
          </a:r>
        </a:p>
        <a:p xmlns:a="http://schemas.openxmlformats.org/drawingml/2006/main">
          <a:pPr algn="ctr"/>
          <a:r>
            <a:rPr lang="en-US" sz="1600" b="1" baseline="0" dirty="0"/>
            <a:t>3 kg W-</a:t>
          </a:r>
          <a:r>
            <a:rPr lang="en-US" sz="1600" b="1" baseline="0" dirty="0" err="1"/>
            <a:t>Pu</a:t>
          </a:r>
          <a:endParaRPr lang="en-US" sz="1600" b="1" dirty="0"/>
        </a:p>
      </cdr:txBody>
    </cdr:sp>
  </cdr:relSizeAnchor>
  <cdr:relSizeAnchor xmlns:cdr="http://schemas.openxmlformats.org/drawingml/2006/chartDrawing">
    <cdr:from>
      <cdr:x>0.3544</cdr:x>
      <cdr:y>0.46503</cdr:y>
    </cdr:from>
    <cdr:to>
      <cdr:x>0.52582</cdr:x>
      <cdr:y>0.63138</cdr:y>
    </cdr:to>
    <cdr:sp macro="" textlink="">
      <cdr:nvSpPr>
        <cdr:cNvPr id="4" name="TextBox 3"/>
        <cdr:cNvSpPr txBox="1"/>
      </cdr:nvSpPr>
      <cdr:spPr>
        <a:xfrm xmlns:a="http://schemas.openxmlformats.org/drawingml/2006/main">
          <a:off x="3071813" y="2928937"/>
          <a:ext cx="1485900" cy="104775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1400" b="1"/>
            <a:t>47 % of LWR-burned W-Pu </a:t>
          </a:r>
        </a:p>
        <a:p xmlns:a="http://schemas.openxmlformats.org/drawingml/2006/main">
          <a:pPr algn="ctr"/>
          <a:r>
            <a:rPr lang="en-US" sz="1400" b="1"/>
            <a:t>will</a:t>
          </a:r>
          <a:r>
            <a:rPr lang="en-US" sz="1400" b="1" baseline="0"/>
            <a:t> yield at least 5 KT</a:t>
          </a:r>
        </a:p>
        <a:p xmlns:a="http://schemas.openxmlformats.org/drawingml/2006/main">
          <a:pPr algn="ctr"/>
          <a:r>
            <a:rPr lang="en-US" sz="1400" b="1" baseline="0">
              <a:solidFill>
                <a:srgbClr val="FF0000"/>
              </a:solidFill>
            </a:rPr>
            <a:t>with only spontaneous</a:t>
          </a:r>
        </a:p>
        <a:p xmlns:a="http://schemas.openxmlformats.org/drawingml/2006/main">
          <a:pPr algn="ctr"/>
          <a:r>
            <a:rPr lang="en-US" sz="1400" b="1" baseline="0">
              <a:solidFill>
                <a:srgbClr val="FF0000"/>
              </a:solidFill>
            </a:rPr>
            <a:t>fission neutrons </a:t>
          </a:r>
          <a:endParaRPr lang="en-US" sz="1400" b="1">
            <a:solidFill>
              <a:srgbClr val="FF0000"/>
            </a:solidFill>
          </a:endParaRPr>
        </a:p>
      </cdr:txBody>
    </cdr:sp>
  </cdr:relSizeAnchor>
  <cdr:relSizeAnchor xmlns:cdr="http://schemas.openxmlformats.org/drawingml/2006/chartDrawing">
    <cdr:from>
      <cdr:x>0.53434</cdr:x>
      <cdr:y>0.57278</cdr:y>
    </cdr:from>
    <cdr:to>
      <cdr:x>0.5989</cdr:x>
      <cdr:y>0.64083</cdr:y>
    </cdr:to>
    <cdr:cxnSp macro="">
      <cdr:nvCxnSpPr>
        <cdr:cNvPr id="6" name="Straight Arrow Connector 5"/>
        <cdr:cNvCxnSpPr/>
      </cdr:nvCxnSpPr>
      <cdr:spPr>
        <a:xfrm xmlns:a="http://schemas.openxmlformats.org/drawingml/2006/main">
          <a:off x="4631532" y="3607595"/>
          <a:ext cx="559593" cy="428624"/>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0.38599</cdr:x>
      <cdr:y>0.30435</cdr:y>
    </cdr:from>
    <cdr:to>
      <cdr:x>0.49148</cdr:x>
      <cdr:y>0.47637</cdr:y>
    </cdr:to>
    <cdr:sp macro="" textlink="">
      <cdr:nvSpPr>
        <cdr:cNvPr id="9" name="TextBox 8"/>
        <cdr:cNvSpPr txBox="1"/>
      </cdr:nvSpPr>
      <cdr:spPr>
        <a:xfrm xmlns:a="http://schemas.openxmlformats.org/drawingml/2006/main">
          <a:off x="3345657" y="1916907"/>
          <a:ext cx="914400" cy="108346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1400" b="1" dirty="0"/>
            <a:t>88 % of  W-</a:t>
          </a:r>
          <a:r>
            <a:rPr lang="en-US" sz="1400" b="1" dirty="0" err="1"/>
            <a:t>Pu</a:t>
          </a:r>
          <a:r>
            <a:rPr lang="en-US" sz="1400" b="1" dirty="0"/>
            <a:t>  thru fast</a:t>
          </a:r>
          <a:r>
            <a:rPr lang="en-US" sz="1400" b="1" baseline="0" dirty="0"/>
            <a:t> reactors</a:t>
          </a:r>
        </a:p>
        <a:p xmlns:a="http://schemas.openxmlformats.org/drawingml/2006/main">
          <a:pPr algn="ctr"/>
          <a:r>
            <a:rPr lang="en-US" sz="1400" b="1" baseline="0" dirty="0"/>
            <a:t>will yield at least 5 KT</a:t>
          </a:r>
        </a:p>
        <a:p xmlns:a="http://schemas.openxmlformats.org/drawingml/2006/main">
          <a:pPr algn="ctr"/>
          <a:r>
            <a:rPr lang="en-US" sz="1400" b="1" baseline="0" dirty="0"/>
            <a:t>with properly timed </a:t>
          </a:r>
        </a:p>
        <a:p xmlns:a="http://schemas.openxmlformats.org/drawingml/2006/main">
          <a:pPr algn="ctr"/>
          <a:r>
            <a:rPr lang="en-US" sz="1400" b="1" baseline="0" dirty="0"/>
            <a:t>neutron pulse </a:t>
          </a:r>
          <a:endParaRPr lang="en-US" sz="1400" b="1" dirty="0"/>
        </a:p>
      </cdr:txBody>
    </cdr:sp>
  </cdr:relSizeAnchor>
  <cdr:relSizeAnchor xmlns:cdr="http://schemas.openxmlformats.org/drawingml/2006/chartDrawing">
    <cdr:from>
      <cdr:x>0.54396</cdr:x>
      <cdr:y>0.38374</cdr:y>
    </cdr:from>
    <cdr:to>
      <cdr:x>0.62225</cdr:x>
      <cdr:y>0.38563</cdr:y>
    </cdr:to>
    <cdr:cxnSp macro="">
      <cdr:nvCxnSpPr>
        <cdr:cNvPr id="11" name="Straight Arrow Connector 10"/>
        <cdr:cNvCxnSpPr/>
      </cdr:nvCxnSpPr>
      <cdr:spPr>
        <a:xfrm xmlns:a="http://schemas.openxmlformats.org/drawingml/2006/main" flipV="1">
          <a:off x="4714875" y="2416969"/>
          <a:ext cx="678656" cy="11906"/>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0.39973</cdr:x>
      <cdr:y>0.13043</cdr:y>
    </cdr:from>
    <cdr:to>
      <cdr:x>0.55632</cdr:x>
      <cdr:y>0.28355</cdr:y>
    </cdr:to>
    <cdr:sp macro="" textlink="">
      <cdr:nvSpPr>
        <cdr:cNvPr id="12" name="TextBox 11"/>
        <cdr:cNvSpPr txBox="1"/>
      </cdr:nvSpPr>
      <cdr:spPr>
        <a:xfrm xmlns:a="http://schemas.openxmlformats.org/drawingml/2006/main">
          <a:off x="3464717" y="821532"/>
          <a:ext cx="1357313" cy="96440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1400" b="1"/>
            <a:t>97 % W-Pu will  yield</a:t>
          </a:r>
        </a:p>
        <a:p xmlns:a="http://schemas.openxmlformats.org/drawingml/2006/main">
          <a:pPr algn="ctr"/>
          <a:r>
            <a:rPr lang="en-US" sz="1400" b="1"/>
            <a:t>at least</a:t>
          </a:r>
          <a:r>
            <a:rPr lang="en-US" sz="1400" b="1" baseline="0"/>
            <a:t> 5 KT</a:t>
          </a:r>
        </a:p>
        <a:p xmlns:a="http://schemas.openxmlformats.org/drawingml/2006/main">
          <a:pPr algn="ctr"/>
          <a:r>
            <a:rPr lang="en-US" sz="1400" b="1"/>
            <a:t>with properly timed</a:t>
          </a:r>
          <a:endParaRPr lang="en-US" sz="1400" b="1" baseline="0"/>
        </a:p>
        <a:p xmlns:a="http://schemas.openxmlformats.org/drawingml/2006/main">
          <a:pPr algn="ctr"/>
          <a:r>
            <a:rPr lang="en-US" sz="1400" b="1" baseline="0"/>
            <a:t>neutron pulse</a:t>
          </a:r>
          <a:endParaRPr lang="en-US" sz="1400" b="1"/>
        </a:p>
      </cdr:txBody>
    </cdr:sp>
  </cdr:relSizeAnchor>
  <cdr:relSizeAnchor xmlns:cdr="http://schemas.openxmlformats.org/drawingml/2006/chartDrawing">
    <cdr:from>
      <cdr:x>0.55632</cdr:x>
      <cdr:y>0.17391</cdr:y>
    </cdr:from>
    <cdr:to>
      <cdr:x>0.64011</cdr:x>
      <cdr:y>0.20699</cdr:y>
    </cdr:to>
    <cdr:cxnSp macro="">
      <cdr:nvCxnSpPr>
        <cdr:cNvPr id="14" name="Straight Arrow Connector 13"/>
        <cdr:cNvCxnSpPr>
          <a:stCxn xmlns:a="http://schemas.openxmlformats.org/drawingml/2006/main" id="12" idx="3"/>
        </cdr:cNvCxnSpPr>
      </cdr:nvCxnSpPr>
      <cdr:spPr>
        <a:xfrm xmlns:a="http://schemas.openxmlformats.org/drawingml/2006/main" flipV="1">
          <a:off x="4822030" y="1095375"/>
          <a:ext cx="726282" cy="208360"/>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0.53022</cdr:x>
      <cdr:y>0.58223</cdr:y>
    </cdr:from>
    <cdr:to>
      <cdr:x>0.53571</cdr:x>
      <cdr:y>0.68998</cdr:y>
    </cdr:to>
    <cdr:cxnSp macro="">
      <cdr:nvCxnSpPr>
        <cdr:cNvPr id="22" name="Straight Arrow Connector 21"/>
        <cdr:cNvCxnSpPr/>
      </cdr:nvCxnSpPr>
      <cdr:spPr>
        <a:xfrm xmlns:a="http://schemas.openxmlformats.org/drawingml/2006/main" flipH="1">
          <a:off x="4595813" y="3667125"/>
          <a:ext cx="47624" cy="678656"/>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0.45192</cdr:x>
      <cdr:y>0.57845</cdr:y>
    </cdr:from>
    <cdr:to>
      <cdr:x>0.53709</cdr:x>
      <cdr:y>0.67486</cdr:y>
    </cdr:to>
    <cdr:cxnSp macro="">
      <cdr:nvCxnSpPr>
        <cdr:cNvPr id="24" name="Straight Arrow Connector 23"/>
        <cdr:cNvCxnSpPr/>
      </cdr:nvCxnSpPr>
      <cdr:spPr>
        <a:xfrm xmlns:a="http://schemas.openxmlformats.org/drawingml/2006/main" flipH="1">
          <a:off x="3917156" y="3643313"/>
          <a:ext cx="738189" cy="607218"/>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48" cy="479891"/>
          </a:xfrm>
          <a:prstGeom prst="rect">
            <a:avLst/>
          </a:prstGeom>
        </p:spPr>
        <p:txBody>
          <a:bodyPr vert="horz" lIns="96085" tIns="48043" rIns="96085" bIns="48043" rtlCol="0"/>
          <a:lstStyle>
            <a:lvl1pPr algn="l">
              <a:defRPr sz="1300"/>
            </a:lvl1pPr>
          </a:lstStyle>
          <a:p>
            <a:endParaRPr lang="en-US"/>
          </a:p>
        </p:txBody>
      </p:sp>
      <p:sp>
        <p:nvSpPr>
          <p:cNvPr id="3" name="Date Placeholder 2"/>
          <p:cNvSpPr>
            <a:spLocks noGrp="1"/>
          </p:cNvSpPr>
          <p:nvPr>
            <p:ph type="dt" idx="1"/>
          </p:nvPr>
        </p:nvSpPr>
        <p:spPr>
          <a:xfrm>
            <a:off x="4143312" y="0"/>
            <a:ext cx="3170248" cy="479891"/>
          </a:xfrm>
          <a:prstGeom prst="rect">
            <a:avLst/>
          </a:prstGeom>
        </p:spPr>
        <p:txBody>
          <a:bodyPr vert="horz" lIns="96085" tIns="48043" rIns="96085" bIns="48043" rtlCol="0"/>
          <a:lstStyle>
            <a:lvl1pPr algn="r">
              <a:defRPr sz="1300"/>
            </a:lvl1pPr>
          </a:lstStyle>
          <a:p>
            <a:fld id="{920EB18B-090C-42FB-BDE4-BF6CEB083F9B}" type="datetimeFigureOut">
              <a:rPr lang="en-US" smtClean="0"/>
              <a:t>1/28/2014</a:t>
            </a:fld>
            <a:endParaRPr lang="en-US"/>
          </a:p>
        </p:txBody>
      </p:sp>
      <p:sp>
        <p:nvSpPr>
          <p:cNvPr id="4" name="Slide Image Placeholder 3"/>
          <p:cNvSpPr>
            <a:spLocks noGrp="1" noRot="1" noChangeAspect="1"/>
          </p:cNvSpPr>
          <p:nvPr>
            <p:ph type="sldImg" idx="2"/>
          </p:nvPr>
        </p:nvSpPr>
        <p:spPr>
          <a:xfrm>
            <a:off x="1257300" y="719138"/>
            <a:ext cx="4800600" cy="3602037"/>
          </a:xfrm>
          <a:prstGeom prst="rect">
            <a:avLst/>
          </a:prstGeom>
          <a:noFill/>
          <a:ln w="12700">
            <a:solidFill>
              <a:prstClr val="black"/>
            </a:solidFill>
          </a:ln>
        </p:spPr>
        <p:txBody>
          <a:bodyPr vert="horz" lIns="96085" tIns="48043" rIns="96085" bIns="48043" rtlCol="0" anchor="ctr"/>
          <a:lstStyle/>
          <a:p>
            <a:endParaRPr lang="en-US"/>
          </a:p>
        </p:txBody>
      </p:sp>
      <p:sp>
        <p:nvSpPr>
          <p:cNvPr id="5" name="Notes Placeholder 4"/>
          <p:cNvSpPr>
            <a:spLocks noGrp="1"/>
          </p:cNvSpPr>
          <p:nvPr>
            <p:ph type="body" sz="quarter" idx="3"/>
          </p:nvPr>
        </p:nvSpPr>
        <p:spPr>
          <a:xfrm>
            <a:off x="731849" y="4560656"/>
            <a:ext cx="5851504" cy="4320708"/>
          </a:xfrm>
          <a:prstGeom prst="rect">
            <a:avLst/>
          </a:prstGeom>
        </p:spPr>
        <p:txBody>
          <a:bodyPr vert="horz" lIns="96085" tIns="48043" rIns="96085" bIns="4804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620"/>
            <a:ext cx="3170248" cy="479891"/>
          </a:xfrm>
          <a:prstGeom prst="rect">
            <a:avLst/>
          </a:prstGeom>
        </p:spPr>
        <p:txBody>
          <a:bodyPr vert="horz" lIns="96085" tIns="48043" rIns="96085" bIns="48043" rtlCol="0" anchor="b"/>
          <a:lstStyle>
            <a:lvl1pPr algn="l">
              <a:defRPr sz="1300"/>
            </a:lvl1pPr>
          </a:lstStyle>
          <a:p>
            <a:endParaRPr lang="en-US"/>
          </a:p>
        </p:txBody>
      </p:sp>
      <p:sp>
        <p:nvSpPr>
          <p:cNvPr id="7" name="Slide Number Placeholder 6"/>
          <p:cNvSpPr>
            <a:spLocks noGrp="1"/>
          </p:cNvSpPr>
          <p:nvPr>
            <p:ph type="sldNum" sz="quarter" idx="5"/>
          </p:nvPr>
        </p:nvSpPr>
        <p:spPr>
          <a:xfrm>
            <a:off x="4143312" y="9119620"/>
            <a:ext cx="3170248" cy="479891"/>
          </a:xfrm>
          <a:prstGeom prst="rect">
            <a:avLst/>
          </a:prstGeom>
        </p:spPr>
        <p:txBody>
          <a:bodyPr vert="horz" lIns="96085" tIns="48043" rIns="96085" bIns="48043" rtlCol="0" anchor="b"/>
          <a:lstStyle>
            <a:lvl1pPr algn="r">
              <a:defRPr sz="1300"/>
            </a:lvl1pPr>
          </a:lstStyle>
          <a:p>
            <a:fld id="{39A5F8A5-5E73-4C83-A895-EF00A6A213D9}" type="slidenum">
              <a:rPr lang="en-US" smtClean="0"/>
              <a:t>‹#›</a:t>
            </a:fld>
            <a:endParaRPr lang="en-US"/>
          </a:p>
        </p:txBody>
      </p:sp>
    </p:spTree>
    <p:extLst>
      <p:ext uri="{BB962C8B-B14F-4D97-AF65-F5344CB8AC3E}">
        <p14:creationId xmlns:p14="http://schemas.microsoft.com/office/powerpoint/2010/main" val="1919080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E18CAC03-9350-47C4-8472-BABB6EE448B5}" type="slidenum">
              <a:rPr lang="en-US" smtClean="0">
                <a:solidFill>
                  <a:prstClr val="black"/>
                </a:solidFill>
              </a:rPr>
              <a:pPr/>
              <a:t>2</a:t>
            </a:fld>
            <a:endParaRPr lang="en-US" smtClean="0">
              <a:solidFill>
                <a:prstClr val="black"/>
              </a:solidFill>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itchFamily="34" charset="0"/>
              </a:defRPr>
            </a:lvl1pPr>
            <a:lvl2pPr marL="742950" indent="-285750" defTabSz="966788">
              <a:defRPr>
                <a:solidFill>
                  <a:schemeClr val="tx1"/>
                </a:solidFill>
                <a:latin typeface="Arial" pitchFamily="34" charset="0"/>
              </a:defRPr>
            </a:lvl2pPr>
            <a:lvl3pPr marL="1143000" indent="-228600" defTabSz="966788">
              <a:defRPr>
                <a:solidFill>
                  <a:schemeClr val="tx1"/>
                </a:solidFill>
                <a:latin typeface="Arial" pitchFamily="34" charset="0"/>
              </a:defRPr>
            </a:lvl3pPr>
            <a:lvl4pPr marL="1600200" indent="-228600" defTabSz="966788">
              <a:defRPr>
                <a:solidFill>
                  <a:schemeClr val="tx1"/>
                </a:solidFill>
                <a:latin typeface="Arial" pitchFamily="34" charset="0"/>
              </a:defRPr>
            </a:lvl4pPr>
            <a:lvl5pPr marL="2057400" indent="-228600" defTabSz="966788">
              <a:defRPr>
                <a:solidFill>
                  <a:schemeClr val="tx1"/>
                </a:solidFill>
                <a:latin typeface="Arial" pitchFamily="34" charset="0"/>
              </a:defRPr>
            </a:lvl5pPr>
            <a:lvl6pPr marL="2514600" indent="-228600" algn="ctr" defTabSz="966788" eaLnBrk="0" fontAlgn="base" hangingPunct="0">
              <a:spcBef>
                <a:spcPct val="0"/>
              </a:spcBef>
              <a:spcAft>
                <a:spcPct val="0"/>
              </a:spcAft>
              <a:defRPr>
                <a:solidFill>
                  <a:schemeClr val="tx1"/>
                </a:solidFill>
                <a:latin typeface="Arial" pitchFamily="34" charset="0"/>
              </a:defRPr>
            </a:lvl6pPr>
            <a:lvl7pPr marL="2971800" indent="-228600" algn="ctr" defTabSz="966788" eaLnBrk="0" fontAlgn="base" hangingPunct="0">
              <a:spcBef>
                <a:spcPct val="0"/>
              </a:spcBef>
              <a:spcAft>
                <a:spcPct val="0"/>
              </a:spcAft>
              <a:defRPr>
                <a:solidFill>
                  <a:schemeClr val="tx1"/>
                </a:solidFill>
                <a:latin typeface="Arial" pitchFamily="34" charset="0"/>
              </a:defRPr>
            </a:lvl7pPr>
            <a:lvl8pPr marL="3429000" indent="-228600" algn="ctr" defTabSz="966788" eaLnBrk="0" fontAlgn="base" hangingPunct="0">
              <a:spcBef>
                <a:spcPct val="0"/>
              </a:spcBef>
              <a:spcAft>
                <a:spcPct val="0"/>
              </a:spcAft>
              <a:defRPr>
                <a:solidFill>
                  <a:schemeClr val="tx1"/>
                </a:solidFill>
                <a:latin typeface="Arial" pitchFamily="34" charset="0"/>
              </a:defRPr>
            </a:lvl8pPr>
            <a:lvl9pPr marL="3886200" indent="-228600" algn="ctr" defTabSz="966788" eaLnBrk="0" fontAlgn="base" hangingPunct="0">
              <a:spcBef>
                <a:spcPct val="0"/>
              </a:spcBef>
              <a:spcAft>
                <a:spcPct val="0"/>
              </a:spcAft>
              <a:defRPr>
                <a:solidFill>
                  <a:schemeClr val="tx1"/>
                </a:solidFill>
                <a:latin typeface="Arial" pitchFamily="34" charset="0"/>
              </a:defRPr>
            </a:lvl9pPr>
          </a:lstStyle>
          <a:p>
            <a:fld id="{5B76666A-F9D6-49E8-8030-65E4E8AC1BE8}" type="slidenum">
              <a:rPr lang="en-US" altLang="en-US">
                <a:solidFill>
                  <a:prstClr val="black"/>
                </a:solidFill>
                <a:latin typeface="Times New Roman" pitchFamily="18" charset="0"/>
              </a:rPr>
              <a:pPr/>
              <a:t>17</a:t>
            </a:fld>
            <a:endParaRPr lang="en-US" altLang="en-US">
              <a:solidFill>
                <a:prstClr val="black"/>
              </a:solidFill>
              <a:latin typeface="Times New Roman" pitchFamily="18"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itchFamily="34" charset="0"/>
              </a:defRPr>
            </a:lvl1pPr>
            <a:lvl2pPr marL="742950" indent="-285750" defTabSz="966788">
              <a:defRPr>
                <a:solidFill>
                  <a:schemeClr val="tx1"/>
                </a:solidFill>
                <a:latin typeface="Arial" pitchFamily="34" charset="0"/>
              </a:defRPr>
            </a:lvl2pPr>
            <a:lvl3pPr marL="1143000" indent="-228600" defTabSz="966788">
              <a:defRPr>
                <a:solidFill>
                  <a:schemeClr val="tx1"/>
                </a:solidFill>
                <a:latin typeface="Arial" pitchFamily="34" charset="0"/>
              </a:defRPr>
            </a:lvl3pPr>
            <a:lvl4pPr marL="1600200" indent="-228600" defTabSz="966788">
              <a:defRPr>
                <a:solidFill>
                  <a:schemeClr val="tx1"/>
                </a:solidFill>
                <a:latin typeface="Arial" pitchFamily="34" charset="0"/>
              </a:defRPr>
            </a:lvl4pPr>
            <a:lvl5pPr marL="2057400" indent="-228600" defTabSz="966788">
              <a:defRPr>
                <a:solidFill>
                  <a:schemeClr val="tx1"/>
                </a:solidFill>
                <a:latin typeface="Arial" pitchFamily="34" charset="0"/>
              </a:defRPr>
            </a:lvl5pPr>
            <a:lvl6pPr marL="2514600" indent="-228600" algn="ctr" defTabSz="966788" eaLnBrk="0" fontAlgn="base" hangingPunct="0">
              <a:spcBef>
                <a:spcPct val="0"/>
              </a:spcBef>
              <a:spcAft>
                <a:spcPct val="0"/>
              </a:spcAft>
              <a:defRPr>
                <a:solidFill>
                  <a:schemeClr val="tx1"/>
                </a:solidFill>
                <a:latin typeface="Arial" pitchFamily="34" charset="0"/>
              </a:defRPr>
            </a:lvl6pPr>
            <a:lvl7pPr marL="2971800" indent="-228600" algn="ctr" defTabSz="966788" eaLnBrk="0" fontAlgn="base" hangingPunct="0">
              <a:spcBef>
                <a:spcPct val="0"/>
              </a:spcBef>
              <a:spcAft>
                <a:spcPct val="0"/>
              </a:spcAft>
              <a:defRPr>
                <a:solidFill>
                  <a:schemeClr val="tx1"/>
                </a:solidFill>
                <a:latin typeface="Arial" pitchFamily="34" charset="0"/>
              </a:defRPr>
            </a:lvl7pPr>
            <a:lvl8pPr marL="3429000" indent="-228600" algn="ctr" defTabSz="966788" eaLnBrk="0" fontAlgn="base" hangingPunct="0">
              <a:spcBef>
                <a:spcPct val="0"/>
              </a:spcBef>
              <a:spcAft>
                <a:spcPct val="0"/>
              </a:spcAft>
              <a:defRPr>
                <a:solidFill>
                  <a:schemeClr val="tx1"/>
                </a:solidFill>
                <a:latin typeface="Arial" pitchFamily="34" charset="0"/>
              </a:defRPr>
            </a:lvl8pPr>
            <a:lvl9pPr marL="3886200" indent="-228600" algn="ctr" defTabSz="966788" eaLnBrk="0" fontAlgn="base" hangingPunct="0">
              <a:spcBef>
                <a:spcPct val="0"/>
              </a:spcBef>
              <a:spcAft>
                <a:spcPct val="0"/>
              </a:spcAft>
              <a:defRPr>
                <a:solidFill>
                  <a:schemeClr val="tx1"/>
                </a:solidFill>
                <a:latin typeface="Arial" pitchFamily="34" charset="0"/>
              </a:defRPr>
            </a:lvl9pPr>
          </a:lstStyle>
          <a:p>
            <a:fld id="{E1911300-8281-49FD-B8FF-C8951CA883F2}" type="slidenum">
              <a:rPr lang="en-US" altLang="en-US">
                <a:solidFill>
                  <a:prstClr val="black"/>
                </a:solidFill>
                <a:latin typeface="Times New Roman" pitchFamily="18" charset="0"/>
              </a:rPr>
              <a:pPr/>
              <a:t>19</a:t>
            </a:fld>
            <a:endParaRPr lang="en-US" altLang="en-US">
              <a:solidFill>
                <a:prstClr val="black"/>
              </a:solidFill>
              <a:latin typeface="Times New Roman" pitchFamily="18" charset="0"/>
            </a:endParaRPr>
          </a:p>
        </p:txBody>
      </p:sp>
      <p:sp>
        <p:nvSpPr>
          <p:cNvPr id="44035" name="Rectangle 2"/>
          <p:cNvSpPr>
            <a:spLocks noGrp="1" noRot="1" noChangeAspect="1" noChangeArrowheads="1" noTextEdit="1"/>
          </p:cNvSpPr>
          <p:nvPr>
            <p:ph type="sldImg"/>
          </p:nvPr>
        </p:nvSpPr>
        <p:spPr>
          <a:xfrm>
            <a:off x="1257300" y="720725"/>
            <a:ext cx="4800600" cy="3600450"/>
          </a:xfrm>
          <a:ln/>
        </p:spPr>
      </p:sp>
      <p:sp>
        <p:nvSpPr>
          <p:cNvPr id="44036"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itchFamily="34" charset="0"/>
              </a:defRPr>
            </a:lvl1pPr>
            <a:lvl2pPr marL="742950" indent="-285750" defTabSz="966788">
              <a:defRPr>
                <a:solidFill>
                  <a:schemeClr val="tx1"/>
                </a:solidFill>
                <a:latin typeface="Arial" pitchFamily="34" charset="0"/>
              </a:defRPr>
            </a:lvl2pPr>
            <a:lvl3pPr marL="1143000" indent="-228600" defTabSz="966788">
              <a:defRPr>
                <a:solidFill>
                  <a:schemeClr val="tx1"/>
                </a:solidFill>
                <a:latin typeface="Arial" pitchFamily="34" charset="0"/>
              </a:defRPr>
            </a:lvl3pPr>
            <a:lvl4pPr marL="1600200" indent="-228600" defTabSz="966788">
              <a:defRPr>
                <a:solidFill>
                  <a:schemeClr val="tx1"/>
                </a:solidFill>
                <a:latin typeface="Arial" pitchFamily="34" charset="0"/>
              </a:defRPr>
            </a:lvl4pPr>
            <a:lvl5pPr marL="2057400" indent="-228600" defTabSz="966788">
              <a:defRPr>
                <a:solidFill>
                  <a:schemeClr val="tx1"/>
                </a:solidFill>
                <a:latin typeface="Arial" pitchFamily="34" charset="0"/>
              </a:defRPr>
            </a:lvl5pPr>
            <a:lvl6pPr marL="2514600" indent="-228600" algn="ctr" defTabSz="966788" eaLnBrk="0" fontAlgn="base" hangingPunct="0">
              <a:spcBef>
                <a:spcPct val="0"/>
              </a:spcBef>
              <a:spcAft>
                <a:spcPct val="0"/>
              </a:spcAft>
              <a:defRPr>
                <a:solidFill>
                  <a:schemeClr val="tx1"/>
                </a:solidFill>
                <a:latin typeface="Arial" pitchFamily="34" charset="0"/>
              </a:defRPr>
            </a:lvl6pPr>
            <a:lvl7pPr marL="2971800" indent="-228600" algn="ctr" defTabSz="966788" eaLnBrk="0" fontAlgn="base" hangingPunct="0">
              <a:spcBef>
                <a:spcPct val="0"/>
              </a:spcBef>
              <a:spcAft>
                <a:spcPct val="0"/>
              </a:spcAft>
              <a:defRPr>
                <a:solidFill>
                  <a:schemeClr val="tx1"/>
                </a:solidFill>
                <a:latin typeface="Arial" pitchFamily="34" charset="0"/>
              </a:defRPr>
            </a:lvl7pPr>
            <a:lvl8pPr marL="3429000" indent="-228600" algn="ctr" defTabSz="966788" eaLnBrk="0" fontAlgn="base" hangingPunct="0">
              <a:spcBef>
                <a:spcPct val="0"/>
              </a:spcBef>
              <a:spcAft>
                <a:spcPct val="0"/>
              </a:spcAft>
              <a:defRPr>
                <a:solidFill>
                  <a:schemeClr val="tx1"/>
                </a:solidFill>
                <a:latin typeface="Arial" pitchFamily="34" charset="0"/>
              </a:defRPr>
            </a:lvl8pPr>
            <a:lvl9pPr marL="3886200" indent="-228600" algn="ctr" defTabSz="966788" eaLnBrk="0" fontAlgn="base" hangingPunct="0">
              <a:spcBef>
                <a:spcPct val="0"/>
              </a:spcBef>
              <a:spcAft>
                <a:spcPct val="0"/>
              </a:spcAft>
              <a:defRPr>
                <a:solidFill>
                  <a:schemeClr val="tx1"/>
                </a:solidFill>
                <a:latin typeface="Arial" pitchFamily="34" charset="0"/>
              </a:defRPr>
            </a:lvl9pPr>
          </a:lstStyle>
          <a:p>
            <a:fld id="{3AB45B75-DA02-496E-9052-80306BDA180F}" type="slidenum">
              <a:rPr lang="en-US" altLang="en-US">
                <a:solidFill>
                  <a:prstClr val="black"/>
                </a:solidFill>
                <a:latin typeface="Times New Roman" pitchFamily="18" charset="0"/>
              </a:rPr>
              <a:pPr/>
              <a:t>20</a:t>
            </a:fld>
            <a:endParaRPr lang="en-US" altLang="en-US">
              <a:solidFill>
                <a:prstClr val="black"/>
              </a:solidFill>
              <a:latin typeface="Times New Roman" pitchFamily="18" charset="0"/>
            </a:endParaRPr>
          </a:p>
        </p:txBody>
      </p:sp>
      <p:sp>
        <p:nvSpPr>
          <p:cNvPr id="45059" name="Rectangle 2"/>
          <p:cNvSpPr>
            <a:spLocks noGrp="1" noRot="1" noChangeAspect="1" noChangeArrowheads="1" noTextEdit="1"/>
          </p:cNvSpPr>
          <p:nvPr>
            <p:ph type="sldImg"/>
          </p:nvPr>
        </p:nvSpPr>
        <p:spPr>
          <a:xfrm>
            <a:off x="1257300" y="720725"/>
            <a:ext cx="4800600" cy="3600450"/>
          </a:xfrm>
          <a:ln/>
        </p:spPr>
      </p:sp>
      <p:sp>
        <p:nvSpPr>
          <p:cNvPr id="45060"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itchFamily="34" charset="0"/>
              </a:defRPr>
            </a:lvl1pPr>
            <a:lvl2pPr marL="742950" indent="-285750" defTabSz="966788">
              <a:defRPr>
                <a:solidFill>
                  <a:schemeClr val="tx1"/>
                </a:solidFill>
                <a:latin typeface="Arial" pitchFamily="34" charset="0"/>
              </a:defRPr>
            </a:lvl2pPr>
            <a:lvl3pPr marL="1143000" indent="-228600" defTabSz="966788">
              <a:defRPr>
                <a:solidFill>
                  <a:schemeClr val="tx1"/>
                </a:solidFill>
                <a:latin typeface="Arial" pitchFamily="34" charset="0"/>
              </a:defRPr>
            </a:lvl3pPr>
            <a:lvl4pPr marL="1600200" indent="-228600" defTabSz="966788">
              <a:defRPr>
                <a:solidFill>
                  <a:schemeClr val="tx1"/>
                </a:solidFill>
                <a:latin typeface="Arial" pitchFamily="34" charset="0"/>
              </a:defRPr>
            </a:lvl4pPr>
            <a:lvl5pPr marL="2057400" indent="-228600" defTabSz="966788">
              <a:defRPr>
                <a:solidFill>
                  <a:schemeClr val="tx1"/>
                </a:solidFill>
                <a:latin typeface="Arial" pitchFamily="34" charset="0"/>
              </a:defRPr>
            </a:lvl5pPr>
            <a:lvl6pPr marL="2514600" indent="-228600" algn="ctr" defTabSz="966788" eaLnBrk="0" fontAlgn="base" hangingPunct="0">
              <a:spcBef>
                <a:spcPct val="0"/>
              </a:spcBef>
              <a:spcAft>
                <a:spcPct val="0"/>
              </a:spcAft>
              <a:defRPr>
                <a:solidFill>
                  <a:schemeClr val="tx1"/>
                </a:solidFill>
                <a:latin typeface="Arial" pitchFamily="34" charset="0"/>
              </a:defRPr>
            </a:lvl6pPr>
            <a:lvl7pPr marL="2971800" indent="-228600" algn="ctr" defTabSz="966788" eaLnBrk="0" fontAlgn="base" hangingPunct="0">
              <a:spcBef>
                <a:spcPct val="0"/>
              </a:spcBef>
              <a:spcAft>
                <a:spcPct val="0"/>
              </a:spcAft>
              <a:defRPr>
                <a:solidFill>
                  <a:schemeClr val="tx1"/>
                </a:solidFill>
                <a:latin typeface="Arial" pitchFamily="34" charset="0"/>
              </a:defRPr>
            </a:lvl7pPr>
            <a:lvl8pPr marL="3429000" indent="-228600" algn="ctr" defTabSz="966788" eaLnBrk="0" fontAlgn="base" hangingPunct="0">
              <a:spcBef>
                <a:spcPct val="0"/>
              </a:spcBef>
              <a:spcAft>
                <a:spcPct val="0"/>
              </a:spcAft>
              <a:defRPr>
                <a:solidFill>
                  <a:schemeClr val="tx1"/>
                </a:solidFill>
                <a:latin typeface="Arial" pitchFamily="34" charset="0"/>
              </a:defRPr>
            </a:lvl8pPr>
            <a:lvl9pPr marL="3886200" indent="-228600" algn="ctr" defTabSz="966788" eaLnBrk="0" fontAlgn="base" hangingPunct="0">
              <a:spcBef>
                <a:spcPct val="0"/>
              </a:spcBef>
              <a:spcAft>
                <a:spcPct val="0"/>
              </a:spcAft>
              <a:defRPr>
                <a:solidFill>
                  <a:schemeClr val="tx1"/>
                </a:solidFill>
                <a:latin typeface="Arial" pitchFamily="34" charset="0"/>
              </a:defRPr>
            </a:lvl9pPr>
          </a:lstStyle>
          <a:p>
            <a:fld id="{3AB45B75-DA02-496E-9052-80306BDA180F}" type="slidenum">
              <a:rPr lang="en-US" altLang="en-US">
                <a:solidFill>
                  <a:prstClr val="black"/>
                </a:solidFill>
                <a:latin typeface="Times New Roman" pitchFamily="18" charset="0"/>
              </a:rPr>
              <a:pPr/>
              <a:t>23</a:t>
            </a:fld>
            <a:endParaRPr lang="en-US" altLang="en-US">
              <a:solidFill>
                <a:prstClr val="black"/>
              </a:solidFill>
              <a:latin typeface="Times New Roman" pitchFamily="18" charset="0"/>
            </a:endParaRPr>
          </a:p>
        </p:txBody>
      </p:sp>
      <p:sp>
        <p:nvSpPr>
          <p:cNvPr id="45059" name="Rectangle 2"/>
          <p:cNvSpPr>
            <a:spLocks noGrp="1" noRot="1" noChangeAspect="1" noChangeArrowheads="1" noTextEdit="1"/>
          </p:cNvSpPr>
          <p:nvPr>
            <p:ph type="sldImg"/>
          </p:nvPr>
        </p:nvSpPr>
        <p:spPr>
          <a:xfrm>
            <a:off x="1257300" y="720725"/>
            <a:ext cx="4800600" cy="3600450"/>
          </a:xfrm>
          <a:ln/>
        </p:spPr>
      </p:sp>
      <p:sp>
        <p:nvSpPr>
          <p:cNvPr id="45060"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01EB87B-3834-4C0C-B60C-B36FF8DFA990}"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42544682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630">
              <a:defRPr>
                <a:solidFill>
                  <a:schemeClr val="tx1"/>
                </a:solidFill>
                <a:latin typeface="Arial" charset="0"/>
              </a:defRPr>
            </a:lvl1pPr>
            <a:lvl2pPr marL="742828" indent="-285703" defTabSz="966630">
              <a:defRPr>
                <a:solidFill>
                  <a:schemeClr val="tx1"/>
                </a:solidFill>
                <a:latin typeface="Arial" charset="0"/>
              </a:defRPr>
            </a:lvl2pPr>
            <a:lvl3pPr marL="1142813" indent="-228563" defTabSz="966630">
              <a:defRPr>
                <a:solidFill>
                  <a:schemeClr val="tx1"/>
                </a:solidFill>
                <a:latin typeface="Arial" charset="0"/>
              </a:defRPr>
            </a:lvl3pPr>
            <a:lvl4pPr marL="1599938" indent="-228563" defTabSz="966630">
              <a:defRPr>
                <a:solidFill>
                  <a:schemeClr val="tx1"/>
                </a:solidFill>
                <a:latin typeface="Arial" charset="0"/>
              </a:defRPr>
            </a:lvl4pPr>
            <a:lvl5pPr marL="2057063" indent="-228563" defTabSz="966630">
              <a:defRPr>
                <a:solidFill>
                  <a:schemeClr val="tx1"/>
                </a:solidFill>
                <a:latin typeface="Arial" charset="0"/>
              </a:defRPr>
            </a:lvl5pPr>
            <a:lvl6pPr marL="2514188" indent="-228563" algn="ctr" defTabSz="966630" eaLnBrk="0" fontAlgn="base" hangingPunct="0">
              <a:spcBef>
                <a:spcPct val="0"/>
              </a:spcBef>
              <a:spcAft>
                <a:spcPct val="0"/>
              </a:spcAft>
              <a:defRPr>
                <a:solidFill>
                  <a:schemeClr val="tx1"/>
                </a:solidFill>
                <a:latin typeface="Arial" charset="0"/>
              </a:defRPr>
            </a:lvl6pPr>
            <a:lvl7pPr marL="2971314" indent="-228563" algn="ctr" defTabSz="966630" eaLnBrk="0" fontAlgn="base" hangingPunct="0">
              <a:spcBef>
                <a:spcPct val="0"/>
              </a:spcBef>
              <a:spcAft>
                <a:spcPct val="0"/>
              </a:spcAft>
              <a:defRPr>
                <a:solidFill>
                  <a:schemeClr val="tx1"/>
                </a:solidFill>
                <a:latin typeface="Arial" charset="0"/>
              </a:defRPr>
            </a:lvl7pPr>
            <a:lvl8pPr marL="3428439" indent="-228563" algn="ctr" defTabSz="966630" eaLnBrk="0" fontAlgn="base" hangingPunct="0">
              <a:spcBef>
                <a:spcPct val="0"/>
              </a:spcBef>
              <a:spcAft>
                <a:spcPct val="0"/>
              </a:spcAft>
              <a:defRPr>
                <a:solidFill>
                  <a:schemeClr val="tx1"/>
                </a:solidFill>
                <a:latin typeface="Arial" charset="0"/>
              </a:defRPr>
            </a:lvl8pPr>
            <a:lvl9pPr marL="3885563" indent="-228563" algn="ctr" defTabSz="966630" eaLnBrk="0" fontAlgn="base" hangingPunct="0">
              <a:spcBef>
                <a:spcPct val="0"/>
              </a:spcBef>
              <a:spcAft>
                <a:spcPct val="0"/>
              </a:spcAft>
              <a:defRPr>
                <a:solidFill>
                  <a:schemeClr val="tx1"/>
                </a:solidFill>
                <a:latin typeface="Arial" charset="0"/>
              </a:defRPr>
            </a:lvl9pPr>
          </a:lstStyle>
          <a:p>
            <a:fld id="{588E20EA-F39B-432D-A717-15623F62079F}" type="slidenum">
              <a:rPr lang="en-US" smtClean="0">
                <a:solidFill>
                  <a:prstClr val="black"/>
                </a:solidFill>
                <a:latin typeface="Times New Roman" pitchFamily="18" charset="0"/>
              </a:rPr>
              <a:pPr/>
              <a:t>30</a:t>
            </a:fld>
            <a:endParaRPr lang="en-US" smtClean="0">
              <a:solidFill>
                <a:prstClr val="black"/>
              </a:solidFill>
              <a:latin typeface="Times New Roman" pitchFamily="18"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630">
              <a:defRPr>
                <a:solidFill>
                  <a:schemeClr val="tx1"/>
                </a:solidFill>
                <a:latin typeface="Arial" charset="0"/>
              </a:defRPr>
            </a:lvl1pPr>
            <a:lvl2pPr marL="742828" indent="-285703" defTabSz="966630">
              <a:defRPr>
                <a:solidFill>
                  <a:schemeClr val="tx1"/>
                </a:solidFill>
                <a:latin typeface="Arial" charset="0"/>
              </a:defRPr>
            </a:lvl2pPr>
            <a:lvl3pPr marL="1142813" indent="-228563" defTabSz="966630">
              <a:defRPr>
                <a:solidFill>
                  <a:schemeClr val="tx1"/>
                </a:solidFill>
                <a:latin typeface="Arial" charset="0"/>
              </a:defRPr>
            </a:lvl3pPr>
            <a:lvl4pPr marL="1599938" indent="-228563" defTabSz="966630">
              <a:defRPr>
                <a:solidFill>
                  <a:schemeClr val="tx1"/>
                </a:solidFill>
                <a:latin typeface="Arial" charset="0"/>
              </a:defRPr>
            </a:lvl4pPr>
            <a:lvl5pPr marL="2057063" indent="-228563" defTabSz="966630">
              <a:defRPr>
                <a:solidFill>
                  <a:schemeClr val="tx1"/>
                </a:solidFill>
                <a:latin typeface="Arial" charset="0"/>
              </a:defRPr>
            </a:lvl5pPr>
            <a:lvl6pPr marL="2514188" indent="-228563" algn="ctr" defTabSz="966630" eaLnBrk="0" fontAlgn="base" hangingPunct="0">
              <a:spcBef>
                <a:spcPct val="0"/>
              </a:spcBef>
              <a:spcAft>
                <a:spcPct val="0"/>
              </a:spcAft>
              <a:defRPr>
                <a:solidFill>
                  <a:schemeClr val="tx1"/>
                </a:solidFill>
                <a:latin typeface="Arial" charset="0"/>
              </a:defRPr>
            </a:lvl6pPr>
            <a:lvl7pPr marL="2971314" indent="-228563" algn="ctr" defTabSz="966630" eaLnBrk="0" fontAlgn="base" hangingPunct="0">
              <a:spcBef>
                <a:spcPct val="0"/>
              </a:spcBef>
              <a:spcAft>
                <a:spcPct val="0"/>
              </a:spcAft>
              <a:defRPr>
                <a:solidFill>
                  <a:schemeClr val="tx1"/>
                </a:solidFill>
                <a:latin typeface="Arial" charset="0"/>
              </a:defRPr>
            </a:lvl7pPr>
            <a:lvl8pPr marL="3428439" indent="-228563" algn="ctr" defTabSz="966630" eaLnBrk="0" fontAlgn="base" hangingPunct="0">
              <a:spcBef>
                <a:spcPct val="0"/>
              </a:spcBef>
              <a:spcAft>
                <a:spcPct val="0"/>
              </a:spcAft>
              <a:defRPr>
                <a:solidFill>
                  <a:schemeClr val="tx1"/>
                </a:solidFill>
                <a:latin typeface="Arial" charset="0"/>
              </a:defRPr>
            </a:lvl8pPr>
            <a:lvl9pPr marL="3885563" indent="-228563" algn="ctr" defTabSz="966630" eaLnBrk="0" fontAlgn="base" hangingPunct="0">
              <a:spcBef>
                <a:spcPct val="0"/>
              </a:spcBef>
              <a:spcAft>
                <a:spcPct val="0"/>
              </a:spcAft>
              <a:defRPr>
                <a:solidFill>
                  <a:schemeClr val="tx1"/>
                </a:solidFill>
                <a:latin typeface="Arial" charset="0"/>
              </a:defRPr>
            </a:lvl9pPr>
          </a:lstStyle>
          <a:p>
            <a:fld id="{02CF2DE6-E2E1-4498-960D-5DDC2BC2B0B1}" type="slidenum">
              <a:rPr lang="en-US" smtClean="0">
                <a:solidFill>
                  <a:prstClr val="black"/>
                </a:solidFill>
                <a:latin typeface="Times New Roman" pitchFamily="18" charset="0"/>
              </a:rPr>
              <a:pPr/>
              <a:t>33</a:t>
            </a:fld>
            <a:endParaRPr lang="en-US" smtClean="0">
              <a:solidFill>
                <a:prstClr val="black"/>
              </a:solidFill>
              <a:latin typeface="Times New Roman"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630">
              <a:defRPr>
                <a:solidFill>
                  <a:schemeClr val="tx1"/>
                </a:solidFill>
                <a:latin typeface="Arial" charset="0"/>
              </a:defRPr>
            </a:lvl1pPr>
            <a:lvl2pPr marL="742828" indent="-285703" defTabSz="966630">
              <a:defRPr>
                <a:solidFill>
                  <a:schemeClr val="tx1"/>
                </a:solidFill>
                <a:latin typeface="Arial" charset="0"/>
              </a:defRPr>
            </a:lvl2pPr>
            <a:lvl3pPr marL="1142813" indent="-228563" defTabSz="966630">
              <a:defRPr>
                <a:solidFill>
                  <a:schemeClr val="tx1"/>
                </a:solidFill>
                <a:latin typeface="Arial" charset="0"/>
              </a:defRPr>
            </a:lvl3pPr>
            <a:lvl4pPr marL="1599938" indent="-228563" defTabSz="966630">
              <a:defRPr>
                <a:solidFill>
                  <a:schemeClr val="tx1"/>
                </a:solidFill>
                <a:latin typeface="Arial" charset="0"/>
              </a:defRPr>
            </a:lvl4pPr>
            <a:lvl5pPr marL="2057063" indent="-228563" defTabSz="966630">
              <a:defRPr>
                <a:solidFill>
                  <a:schemeClr val="tx1"/>
                </a:solidFill>
                <a:latin typeface="Arial" charset="0"/>
              </a:defRPr>
            </a:lvl5pPr>
            <a:lvl6pPr marL="2514188" indent="-228563" algn="ctr" defTabSz="966630" eaLnBrk="0" fontAlgn="base" hangingPunct="0">
              <a:spcBef>
                <a:spcPct val="0"/>
              </a:spcBef>
              <a:spcAft>
                <a:spcPct val="0"/>
              </a:spcAft>
              <a:defRPr>
                <a:solidFill>
                  <a:schemeClr val="tx1"/>
                </a:solidFill>
                <a:latin typeface="Arial" charset="0"/>
              </a:defRPr>
            </a:lvl6pPr>
            <a:lvl7pPr marL="2971314" indent="-228563" algn="ctr" defTabSz="966630" eaLnBrk="0" fontAlgn="base" hangingPunct="0">
              <a:spcBef>
                <a:spcPct val="0"/>
              </a:spcBef>
              <a:spcAft>
                <a:spcPct val="0"/>
              </a:spcAft>
              <a:defRPr>
                <a:solidFill>
                  <a:schemeClr val="tx1"/>
                </a:solidFill>
                <a:latin typeface="Arial" charset="0"/>
              </a:defRPr>
            </a:lvl7pPr>
            <a:lvl8pPr marL="3428439" indent="-228563" algn="ctr" defTabSz="966630" eaLnBrk="0" fontAlgn="base" hangingPunct="0">
              <a:spcBef>
                <a:spcPct val="0"/>
              </a:spcBef>
              <a:spcAft>
                <a:spcPct val="0"/>
              </a:spcAft>
              <a:defRPr>
                <a:solidFill>
                  <a:schemeClr val="tx1"/>
                </a:solidFill>
                <a:latin typeface="Arial" charset="0"/>
              </a:defRPr>
            </a:lvl8pPr>
            <a:lvl9pPr marL="3885563" indent="-228563" algn="ctr" defTabSz="966630" eaLnBrk="0" fontAlgn="base" hangingPunct="0">
              <a:spcBef>
                <a:spcPct val="0"/>
              </a:spcBef>
              <a:spcAft>
                <a:spcPct val="0"/>
              </a:spcAft>
              <a:defRPr>
                <a:solidFill>
                  <a:schemeClr val="tx1"/>
                </a:solidFill>
                <a:latin typeface="Arial" charset="0"/>
              </a:defRPr>
            </a:lvl9pPr>
          </a:lstStyle>
          <a:p>
            <a:fld id="{CC7D5405-1B4A-4A15-9E35-34F5F004A9B0}" type="slidenum">
              <a:rPr lang="en-US" smtClean="0">
                <a:solidFill>
                  <a:prstClr val="black"/>
                </a:solidFill>
                <a:latin typeface="Times New Roman" pitchFamily="18" charset="0"/>
              </a:rPr>
              <a:pPr/>
              <a:t>34</a:t>
            </a:fld>
            <a:endParaRPr lang="en-US" smtClean="0">
              <a:solidFill>
                <a:prstClr val="black"/>
              </a:solidFill>
              <a:latin typeface="Times New Roman" pitchFamily="18"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630">
              <a:defRPr>
                <a:solidFill>
                  <a:schemeClr val="tx1"/>
                </a:solidFill>
                <a:latin typeface="Arial" charset="0"/>
              </a:defRPr>
            </a:lvl1pPr>
            <a:lvl2pPr marL="742828" indent="-285703" defTabSz="966630">
              <a:defRPr>
                <a:solidFill>
                  <a:schemeClr val="tx1"/>
                </a:solidFill>
                <a:latin typeface="Arial" charset="0"/>
              </a:defRPr>
            </a:lvl2pPr>
            <a:lvl3pPr marL="1142813" indent="-228563" defTabSz="966630">
              <a:defRPr>
                <a:solidFill>
                  <a:schemeClr val="tx1"/>
                </a:solidFill>
                <a:latin typeface="Arial" charset="0"/>
              </a:defRPr>
            </a:lvl3pPr>
            <a:lvl4pPr marL="1599938" indent="-228563" defTabSz="966630">
              <a:defRPr>
                <a:solidFill>
                  <a:schemeClr val="tx1"/>
                </a:solidFill>
                <a:latin typeface="Arial" charset="0"/>
              </a:defRPr>
            </a:lvl4pPr>
            <a:lvl5pPr marL="2057063" indent="-228563" defTabSz="966630">
              <a:defRPr>
                <a:solidFill>
                  <a:schemeClr val="tx1"/>
                </a:solidFill>
                <a:latin typeface="Arial" charset="0"/>
              </a:defRPr>
            </a:lvl5pPr>
            <a:lvl6pPr marL="2514188" indent="-228563" algn="ctr" defTabSz="966630" eaLnBrk="0" fontAlgn="base" hangingPunct="0">
              <a:spcBef>
                <a:spcPct val="0"/>
              </a:spcBef>
              <a:spcAft>
                <a:spcPct val="0"/>
              </a:spcAft>
              <a:defRPr>
                <a:solidFill>
                  <a:schemeClr val="tx1"/>
                </a:solidFill>
                <a:latin typeface="Arial" charset="0"/>
              </a:defRPr>
            </a:lvl6pPr>
            <a:lvl7pPr marL="2971314" indent="-228563" algn="ctr" defTabSz="966630" eaLnBrk="0" fontAlgn="base" hangingPunct="0">
              <a:spcBef>
                <a:spcPct val="0"/>
              </a:spcBef>
              <a:spcAft>
                <a:spcPct val="0"/>
              </a:spcAft>
              <a:defRPr>
                <a:solidFill>
                  <a:schemeClr val="tx1"/>
                </a:solidFill>
                <a:latin typeface="Arial" charset="0"/>
              </a:defRPr>
            </a:lvl7pPr>
            <a:lvl8pPr marL="3428439" indent="-228563" algn="ctr" defTabSz="966630" eaLnBrk="0" fontAlgn="base" hangingPunct="0">
              <a:spcBef>
                <a:spcPct val="0"/>
              </a:spcBef>
              <a:spcAft>
                <a:spcPct val="0"/>
              </a:spcAft>
              <a:defRPr>
                <a:solidFill>
                  <a:schemeClr val="tx1"/>
                </a:solidFill>
                <a:latin typeface="Arial" charset="0"/>
              </a:defRPr>
            </a:lvl8pPr>
            <a:lvl9pPr marL="3885563" indent="-228563" algn="ctr" defTabSz="966630" eaLnBrk="0" fontAlgn="base" hangingPunct="0">
              <a:spcBef>
                <a:spcPct val="0"/>
              </a:spcBef>
              <a:spcAft>
                <a:spcPct val="0"/>
              </a:spcAft>
              <a:defRPr>
                <a:solidFill>
                  <a:schemeClr val="tx1"/>
                </a:solidFill>
                <a:latin typeface="Arial" charset="0"/>
              </a:defRPr>
            </a:lvl9pPr>
          </a:lstStyle>
          <a:p>
            <a:fld id="{8917FC97-2B86-440F-A778-0DB292A2FD99}" type="slidenum">
              <a:rPr lang="en-US" smtClean="0">
                <a:solidFill>
                  <a:prstClr val="black"/>
                </a:solidFill>
                <a:latin typeface="Times New Roman" pitchFamily="18" charset="0"/>
              </a:rPr>
              <a:pPr/>
              <a:t>35</a:t>
            </a:fld>
            <a:endParaRPr lang="en-US" smtClean="0">
              <a:solidFill>
                <a:prstClr val="black"/>
              </a:solidFill>
              <a:latin typeface="Times New Roman" pitchFamily="18"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630">
              <a:defRPr>
                <a:solidFill>
                  <a:schemeClr val="tx1"/>
                </a:solidFill>
                <a:latin typeface="Arial" charset="0"/>
              </a:defRPr>
            </a:lvl1pPr>
            <a:lvl2pPr marL="742828" indent="-285703" defTabSz="966630">
              <a:defRPr>
                <a:solidFill>
                  <a:schemeClr val="tx1"/>
                </a:solidFill>
                <a:latin typeface="Arial" charset="0"/>
              </a:defRPr>
            </a:lvl2pPr>
            <a:lvl3pPr marL="1142813" indent="-228563" defTabSz="966630">
              <a:defRPr>
                <a:solidFill>
                  <a:schemeClr val="tx1"/>
                </a:solidFill>
                <a:latin typeface="Arial" charset="0"/>
              </a:defRPr>
            </a:lvl3pPr>
            <a:lvl4pPr marL="1599938" indent="-228563" defTabSz="966630">
              <a:defRPr>
                <a:solidFill>
                  <a:schemeClr val="tx1"/>
                </a:solidFill>
                <a:latin typeface="Arial" charset="0"/>
              </a:defRPr>
            </a:lvl4pPr>
            <a:lvl5pPr marL="2057063" indent="-228563" defTabSz="966630">
              <a:defRPr>
                <a:solidFill>
                  <a:schemeClr val="tx1"/>
                </a:solidFill>
                <a:latin typeface="Arial" charset="0"/>
              </a:defRPr>
            </a:lvl5pPr>
            <a:lvl6pPr marL="2514188" indent="-228563" algn="ctr" defTabSz="966630" eaLnBrk="0" fontAlgn="base" hangingPunct="0">
              <a:spcBef>
                <a:spcPct val="0"/>
              </a:spcBef>
              <a:spcAft>
                <a:spcPct val="0"/>
              </a:spcAft>
              <a:defRPr>
                <a:solidFill>
                  <a:schemeClr val="tx1"/>
                </a:solidFill>
                <a:latin typeface="Arial" charset="0"/>
              </a:defRPr>
            </a:lvl6pPr>
            <a:lvl7pPr marL="2971314" indent="-228563" algn="ctr" defTabSz="966630" eaLnBrk="0" fontAlgn="base" hangingPunct="0">
              <a:spcBef>
                <a:spcPct val="0"/>
              </a:spcBef>
              <a:spcAft>
                <a:spcPct val="0"/>
              </a:spcAft>
              <a:defRPr>
                <a:solidFill>
                  <a:schemeClr val="tx1"/>
                </a:solidFill>
                <a:latin typeface="Arial" charset="0"/>
              </a:defRPr>
            </a:lvl7pPr>
            <a:lvl8pPr marL="3428439" indent="-228563" algn="ctr" defTabSz="966630" eaLnBrk="0" fontAlgn="base" hangingPunct="0">
              <a:spcBef>
                <a:spcPct val="0"/>
              </a:spcBef>
              <a:spcAft>
                <a:spcPct val="0"/>
              </a:spcAft>
              <a:defRPr>
                <a:solidFill>
                  <a:schemeClr val="tx1"/>
                </a:solidFill>
                <a:latin typeface="Arial" charset="0"/>
              </a:defRPr>
            </a:lvl8pPr>
            <a:lvl9pPr marL="3885563" indent="-228563" algn="ctr" defTabSz="966630" eaLnBrk="0" fontAlgn="base" hangingPunct="0">
              <a:spcBef>
                <a:spcPct val="0"/>
              </a:spcBef>
              <a:spcAft>
                <a:spcPct val="0"/>
              </a:spcAft>
              <a:defRPr>
                <a:solidFill>
                  <a:schemeClr val="tx1"/>
                </a:solidFill>
                <a:latin typeface="Arial" charset="0"/>
              </a:defRPr>
            </a:lvl9pPr>
          </a:lstStyle>
          <a:p>
            <a:fld id="{359BA2AE-63AE-4040-8355-F8BCDB5E6249}" type="slidenum">
              <a:rPr lang="en-US" smtClean="0">
                <a:solidFill>
                  <a:prstClr val="black"/>
                </a:solidFill>
                <a:latin typeface="Times New Roman" pitchFamily="18" charset="0"/>
              </a:rPr>
              <a:pPr/>
              <a:t>37</a:t>
            </a:fld>
            <a:endParaRPr lang="en-US" smtClean="0">
              <a:solidFill>
                <a:prstClr val="black"/>
              </a:solidFill>
              <a:latin typeface="Times New Roman" pitchFamily="18"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630">
              <a:defRPr>
                <a:solidFill>
                  <a:schemeClr val="tx1"/>
                </a:solidFill>
                <a:latin typeface="Arial" charset="0"/>
              </a:defRPr>
            </a:lvl1pPr>
            <a:lvl2pPr marL="742828" indent="-285703" defTabSz="966630">
              <a:defRPr>
                <a:solidFill>
                  <a:schemeClr val="tx1"/>
                </a:solidFill>
                <a:latin typeface="Arial" charset="0"/>
              </a:defRPr>
            </a:lvl2pPr>
            <a:lvl3pPr marL="1142813" indent="-228563" defTabSz="966630">
              <a:defRPr>
                <a:solidFill>
                  <a:schemeClr val="tx1"/>
                </a:solidFill>
                <a:latin typeface="Arial" charset="0"/>
              </a:defRPr>
            </a:lvl3pPr>
            <a:lvl4pPr marL="1599938" indent="-228563" defTabSz="966630">
              <a:defRPr>
                <a:solidFill>
                  <a:schemeClr val="tx1"/>
                </a:solidFill>
                <a:latin typeface="Arial" charset="0"/>
              </a:defRPr>
            </a:lvl4pPr>
            <a:lvl5pPr marL="2057063" indent="-228563" defTabSz="966630">
              <a:defRPr>
                <a:solidFill>
                  <a:schemeClr val="tx1"/>
                </a:solidFill>
                <a:latin typeface="Arial" charset="0"/>
              </a:defRPr>
            </a:lvl5pPr>
            <a:lvl6pPr marL="2514188" indent="-228563" algn="ctr" defTabSz="966630" eaLnBrk="0" fontAlgn="base" hangingPunct="0">
              <a:spcBef>
                <a:spcPct val="0"/>
              </a:spcBef>
              <a:spcAft>
                <a:spcPct val="0"/>
              </a:spcAft>
              <a:defRPr>
                <a:solidFill>
                  <a:schemeClr val="tx1"/>
                </a:solidFill>
                <a:latin typeface="Arial" charset="0"/>
              </a:defRPr>
            </a:lvl6pPr>
            <a:lvl7pPr marL="2971314" indent="-228563" algn="ctr" defTabSz="966630" eaLnBrk="0" fontAlgn="base" hangingPunct="0">
              <a:spcBef>
                <a:spcPct val="0"/>
              </a:spcBef>
              <a:spcAft>
                <a:spcPct val="0"/>
              </a:spcAft>
              <a:defRPr>
                <a:solidFill>
                  <a:schemeClr val="tx1"/>
                </a:solidFill>
                <a:latin typeface="Arial" charset="0"/>
              </a:defRPr>
            </a:lvl7pPr>
            <a:lvl8pPr marL="3428439" indent="-228563" algn="ctr" defTabSz="966630" eaLnBrk="0" fontAlgn="base" hangingPunct="0">
              <a:spcBef>
                <a:spcPct val="0"/>
              </a:spcBef>
              <a:spcAft>
                <a:spcPct val="0"/>
              </a:spcAft>
              <a:defRPr>
                <a:solidFill>
                  <a:schemeClr val="tx1"/>
                </a:solidFill>
                <a:latin typeface="Arial" charset="0"/>
              </a:defRPr>
            </a:lvl8pPr>
            <a:lvl9pPr marL="3885563" indent="-228563" algn="ctr" defTabSz="966630" eaLnBrk="0" fontAlgn="base" hangingPunct="0">
              <a:spcBef>
                <a:spcPct val="0"/>
              </a:spcBef>
              <a:spcAft>
                <a:spcPct val="0"/>
              </a:spcAft>
              <a:defRPr>
                <a:solidFill>
                  <a:schemeClr val="tx1"/>
                </a:solidFill>
                <a:latin typeface="Arial" charset="0"/>
              </a:defRPr>
            </a:lvl9pPr>
          </a:lstStyle>
          <a:p>
            <a:fld id="{820F0799-371D-4284-A5F7-924C6484E3DC}" type="slidenum">
              <a:rPr lang="en-US" smtClean="0">
                <a:solidFill>
                  <a:prstClr val="black"/>
                </a:solidFill>
                <a:latin typeface="Times New Roman" pitchFamily="18" charset="0"/>
              </a:rPr>
              <a:pPr/>
              <a:t>38</a:t>
            </a:fld>
            <a:endParaRPr lang="en-US" smtClean="0">
              <a:solidFill>
                <a:prstClr val="black"/>
              </a:solidFill>
              <a:latin typeface="Times New Roman" pitchFamily="18"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itchFamily="34" charset="0"/>
              </a:defRPr>
            </a:lvl1pPr>
            <a:lvl2pPr marL="742950" indent="-285750" defTabSz="966788">
              <a:defRPr>
                <a:solidFill>
                  <a:schemeClr val="tx1"/>
                </a:solidFill>
                <a:latin typeface="Arial" pitchFamily="34" charset="0"/>
              </a:defRPr>
            </a:lvl2pPr>
            <a:lvl3pPr marL="1143000" indent="-228600" defTabSz="966788">
              <a:defRPr>
                <a:solidFill>
                  <a:schemeClr val="tx1"/>
                </a:solidFill>
                <a:latin typeface="Arial" pitchFamily="34" charset="0"/>
              </a:defRPr>
            </a:lvl3pPr>
            <a:lvl4pPr marL="1600200" indent="-228600" defTabSz="966788">
              <a:defRPr>
                <a:solidFill>
                  <a:schemeClr val="tx1"/>
                </a:solidFill>
                <a:latin typeface="Arial" pitchFamily="34" charset="0"/>
              </a:defRPr>
            </a:lvl4pPr>
            <a:lvl5pPr marL="2057400" indent="-228600" defTabSz="966788">
              <a:defRPr>
                <a:solidFill>
                  <a:schemeClr val="tx1"/>
                </a:solidFill>
                <a:latin typeface="Arial" pitchFamily="34" charset="0"/>
              </a:defRPr>
            </a:lvl5pPr>
            <a:lvl6pPr marL="2514600" indent="-228600" algn="ctr" defTabSz="966788" eaLnBrk="0" fontAlgn="base" hangingPunct="0">
              <a:spcBef>
                <a:spcPct val="0"/>
              </a:spcBef>
              <a:spcAft>
                <a:spcPct val="0"/>
              </a:spcAft>
              <a:defRPr>
                <a:solidFill>
                  <a:schemeClr val="tx1"/>
                </a:solidFill>
                <a:latin typeface="Arial" pitchFamily="34" charset="0"/>
              </a:defRPr>
            </a:lvl6pPr>
            <a:lvl7pPr marL="2971800" indent="-228600" algn="ctr" defTabSz="966788" eaLnBrk="0" fontAlgn="base" hangingPunct="0">
              <a:spcBef>
                <a:spcPct val="0"/>
              </a:spcBef>
              <a:spcAft>
                <a:spcPct val="0"/>
              </a:spcAft>
              <a:defRPr>
                <a:solidFill>
                  <a:schemeClr val="tx1"/>
                </a:solidFill>
                <a:latin typeface="Arial" pitchFamily="34" charset="0"/>
              </a:defRPr>
            </a:lvl7pPr>
            <a:lvl8pPr marL="3429000" indent="-228600" algn="ctr" defTabSz="966788" eaLnBrk="0" fontAlgn="base" hangingPunct="0">
              <a:spcBef>
                <a:spcPct val="0"/>
              </a:spcBef>
              <a:spcAft>
                <a:spcPct val="0"/>
              </a:spcAft>
              <a:defRPr>
                <a:solidFill>
                  <a:schemeClr val="tx1"/>
                </a:solidFill>
                <a:latin typeface="Arial" pitchFamily="34" charset="0"/>
              </a:defRPr>
            </a:lvl8pPr>
            <a:lvl9pPr marL="3886200" indent="-228600" algn="ctr" defTabSz="966788" eaLnBrk="0" fontAlgn="base" hangingPunct="0">
              <a:spcBef>
                <a:spcPct val="0"/>
              </a:spcBef>
              <a:spcAft>
                <a:spcPct val="0"/>
              </a:spcAft>
              <a:defRPr>
                <a:solidFill>
                  <a:schemeClr val="tx1"/>
                </a:solidFill>
                <a:latin typeface="Arial" pitchFamily="34" charset="0"/>
              </a:defRPr>
            </a:lvl9pPr>
          </a:lstStyle>
          <a:p>
            <a:fld id="{572C350B-FB71-440D-8A2C-5D9FE1217F2F}" type="slidenum">
              <a:rPr lang="en-US" altLang="en-US">
                <a:solidFill>
                  <a:prstClr val="black"/>
                </a:solidFill>
                <a:latin typeface="Times New Roman" pitchFamily="18" charset="0"/>
              </a:rPr>
              <a:pPr/>
              <a:t>9</a:t>
            </a:fld>
            <a:endParaRPr lang="en-US" altLang="en-US">
              <a:solidFill>
                <a:prstClr val="black"/>
              </a:solidFill>
              <a:latin typeface="Times New Roman" pitchFamily="18" charset="0"/>
            </a:endParaRPr>
          </a:p>
        </p:txBody>
      </p:sp>
      <p:sp>
        <p:nvSpPr>
          <p:cNvPr id="46083" name="Rectangle 2"/>
          <p:cNvSpPr>
            <a:spLocks noGrp="1" noRot="1" noChangeAspect="1" noChangeArrowheads="1" noTextEdit="1"/>
          </p:cNvSpPr>
          <p:nvPr>
            <p:ph type="sldImg"/>
          </p:nvPr>
        </p:nvSpPr>
        <p:spPr>
          <a:xfrm>
            <a:off x="1257300" y="720725"/>
            <a:ext cx="4800600" cy="3600450"/>
          </a:xfrm>
          <a:ln/>
        </p:spPr>
      </p:sp>
      <p:sp>
        <p:nvSpPr>
          <p:cNvPr id="46084"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itchFamily="34" charset="0"/>
              </a:defRPr>
            </a:lvl1pPr>
            <a:lvl2pPr marL="742950" indent="-285750" defTabSz="966788">
              <a:defRPr>
                <a:solidFill>
                  <a:schemeClr val="tx1"/>
                </a:solidFill>
                <a:latin typeface="Arial" pitchFamily="34" charset="0"/>
              </a:defRPr>
            </a:lvl2pPr>
            <a:lvl3pPr marL="1143000" indent="-228600" defTabSz="966788">
              <a:defRPr>
                <a:solidFill>
                  <a:schemeClr val="tx1"/>
                </a:solidFill>
                <a:latin typeface="Arial" pitchFamily="34" charset="0"/>
              </a:defRPr>
            </a:lvl3pPr>
            <a:lvl4pPr marL="1600200" indent="-228600" defTabSz="966788">
              <a:defRPr>
                <a:solidFill>
                  <a:schemeClr val="tx1"/>
                </a:solidFill>
                <a:latin typeface="Arial" pitchFamily="34" charset="0"/>
              </a:defRPr>
            </a:lvl4pPr>
            <a:lvl5pPr marL="2057400" indent="-228600" defTabSz="966788">
              <a:defRPr>
                <a:solidFill>
                  <a:schemeClr val="tx1"/>
                </a:solidFill>
                <a:latin typeface="Arial" pitchFamily="34" charset="0"/>
              </a:defRPr>
            </a:lvl5pPr>
            <a:lvl6pPr marL="2514600" indent="-228600" algn="ctr" defTabSz="966788" eaLnBrk="0" fontAlgn="base" hangingPunct="0">
              <a:spcBef>
                <a:spcPct val="0"/>
              </a:spcBef>
              <a:spcAft>
                <a:spcPct val="0"/>
              </a:spcAft>
              <a:defRPr>
                <a:solidFill>
                  <a:schemeClr val="tx1"/>
                </a:solidFill>
                <a:latin typeface="Arial" pitchFamily="34" charset="0"/>
              </a:defRPr>
            </a:lvl6pPr>
            <a:lvl7pPr marL="2971800" indent="-228600" algn="ctr" defTabSz="966788" eaLnBrk="0" fontAlgn="base" hangingPunct="0">
              <a:spcBef>
                <a:spcPct val="0"/>
              </a:spcBef>
              <a:spcAft>
                <a:spcPct val="0"/>
              </a:spcAft>
              <a:defRPr>
                <a:solidFill>
                  <a:schemeClr val="tx1"/>
                </a:solidFill>
                <a:latin typeface="Arial" pitchFamily="34" charset="0"/>
              </a:defRPr>
            </a:lvl7pPr>
            <a:lvl8pPr marL="3429000" indent="-228600" algn="ctr" defTabSz="966788" eaLnBrk="0" fontAlgn="base" hangingPunct="0">
              <a:spcBef>
                <a:spcPct val="0"/>
              </a:spcBef>
              <a:spcAft>
                <a:spcPct val="0"/>
              </a:spcAft>
              <a:defRPr>
                <a:solidFill>
                  <a:schemeClr val="tx1"/>
                </a:solidFill>
                <a:latin typeface="Arial" pitchFamily="34" charset="0"/>
              </a:defRPr>
            </a:lvl8pPr>
            <a:lvl9pPr marL="3886200" indent="-228600" algn="ctr" defTabSz="966788" eaLnBrk="0" fontAlgn="base" hangingPunct="0">
              <a:spcBef>
                <a:spcPct val="0"/>
              </a:spcBef>
              <a:spcAft>
                <a:spcPct val="0"/>
              </a:spcAft>
              <a:defRPr>
                <a:solidFill>
                  <a:schemeClr val="tx1"/>
                </a:solidFill>
                <a:latin typeface="Arial" pitchFamily="34" charset="0"/>
              </a:defRPr>
            </a:lvl9pPr>
          </a:lstStyle>
          <a:p>
            <a:fld id="{572C350B-FB71-440D-8A2C-5D9FE1217F2F}" type="slidenum">
              <a:rPr lang="en-US" altLang="en-US">
                <a:solidFill>
                  <a:prstClr val="black"/>
                </a:solidFill>
                <a:latin typeface="Times New Roman" pitchFamily="18" charset="0"/>
              </a:rPr>
              <a:pPr/>
              <a:t>10</a:t>
            </a:fld>
            <a:endParaRPr lang="en-US" altLang="en-US">
              <a:solidFill>
                <a:prstClr val="black"/>
              </a:solidFill>
              <a:latin typeface="Times New Roman" pitchFamily="18" charset="0"/>
            </a:endParaRPr>
          </a:p>
        </p:txBody>
      </p:sp>
      <p:sp>
        <p:nvSpPr>
          <p:cNvPr id="46083" name="Rectangle 2"/>
          <p:cNvSpPr>
            <a:spLocks noGrp="1" noRot="1" noChangeAspect="1" noChangeArrowheads="1" noTextEdit="1"/>
          </p:cNvSpPr>
          <p:nvPr>
            <p:ph type="sldImg"/>
          </p:nvPr>
        </p:nvSpPr>
        <p:spPr>
          <a:xfrm>
            <a:off x="1257300" y="720725"/>
            <a:ext cx="4800600" cy="3600450"/>
          </a:xfrm>
          <a:ln/>
        </p:spPr>
      </p:sp>
      <p:sp>
        <p:nvSpPr>
          <p:cNvPr id="46084"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itchFamily="34" charset="0"/>
              </a:defRPr>
            </a:lvl1pPr>
            <a:lvl2pPr marL="742950" indent="-285750" defTabSz="966788">
              <a:defRPr>
                <a:solidFill>
                  <a:schemeClr val="tx1"/>
                </a:solidFill>
                <a:latin typeface="Arial" pitchFamily="34" charset="0"/>
              </a:defRPr>
            </a:lvl2pPr>
            <a:lvl3pPr marL="1143000" indent="-228600" defTabSz="966788">
              <a:defRPr>
                <a:solidFill>
                  <a:schemeClr val="tx1"/>
                </a:solidFill>
                <a:latin typeface="Arial" pitchFamily="34" charset="0"/>
              </a:defRPr>
            </a:lvl3pPr>
            <a:lvl4pPr marL="1600200" indent="-228600" defTabSz="966788">
              <a:defRPr>
                <a:solidFill>
                  <a:schemeClr val="tx1"/>
                </a:solidFill>
                <a:latin typeface="Arial" pitchFamily="34" charset="0"/>
              </a:defRPr>
            </a:lvl4pPr>
            <a:lvl5pPr marL="2057400" indent="-228600" defTabSz="966788">
              <a:defRPr>
                <a:solidFill>
                  <a:schemeClr val="tx1"/>
                </a:solidFill>
                <a:latin typeface="Arial" pitchFamily="34" charset="0"/>
              </a:defRPr>
            </a:lvl5pPr>
            <a:lvl6pPr marL="2514600" indent="-228600" algn="ctr" defTabSz="966788" eaLnBrk="0" fontAlgn="base" hangingPunct="0">
              <a:spcBef>
                <a:spcPct val="0"/>
              </a:spcBef>
              <a:spcAft>
                <a:spcPct val="0"/>
              </a:spcAft>
              <a:defRPr>
                <a:solidFill>
                  <a:schemeClr val="tx1"/>
                </a:solidFill>
                <a:latin typeface="Arial" pitchFamily="34" charset="0"/>
              </a:defRPr>
            </a:lvl6pPr>
            <a:lvl7pPr marL="2971800" indent="-228600" algn="ctr" defTabSz="966788" eaLnBrk="0" fontAlgn="base" hangingPunct="0">
              <a:spcBef>
                <a:spcPct val="0"/>
              </a:spcBef>
              <a:spcAft>
                <a:spcPct val="0"/>
              </a:spcAft>
              <a:defRPr>
                <a:solidFill>
                  <a:schemeClr val="tx1"/>
                </a:solidFill>
                <a:latin typeface="Arial" pitchFamily="34" charset="0"/>
              </a:defRPr>
            </a:lvl7pPr>
            <a:lvl8pPr marL="3429000" indent="-228600" algn="ctr" defTabSz="966788" eaLnBrk="0" fontAlgn="base" hangingPunct="0">
              <a:spcBef>
                <a:spcPct val="0"/>
              </a:spcBef>
              <a:spcAft>
                <a:spcPct val="0"/>
              </a:spcAft>
              <a:defRPr>
                <a:solidFill>
                  <a:schemeClr val="tx1"/>
                </a:solidFill>
                <a:latin typeface="Arial" pitchFamily="34" charset="0"/>
              </a:defRPr>
            </a:lvl8pPr>
            <a:lvl9pPr marL="3886200" indent="-228600" algn="ctr" defTabSz="966788" eaLnBrk="0" fontAlgn="base" hangingPunct="0">
              <a:spcBef>
                <a:spcPct val="0"/>
              </a:spcBef>
              <a:spcAft>
                <a:spcPct val="0"/>
              </a:spcAft>
              <a:defRPr>
                <a:solidFill>
                  <a:schemeClr val="tx1"/>
                </a:solidFill>
                <a:latin typeface="Arial" pitchFamily="34" charset="0"/>
              </a:defRPr>
            </a:lvl9pPr>
          </a:lstStyle>
          <a:p>
            <a:fld id="{2B12EA3A-8072-4BC7-9248-E8189EFF3834}" type="slidenum">
              <a:rPr lang="en-US" altLang="en-US">
                <a:solidFill>
                  <a:prstClr val="black"/>
                </a:solidFill>
                <a:latin typeface="Times New Roman" pitchFamily="18" charset="0"/>
              </a:rPr>
              <a:pPr/>
              <a:t>11</a:t>
            </a:fld>
            <a:endParaRPr lang="en-US" altLang="en-US">
              <a:solidFill>
                <a:prstClr val="black"/>
              </a:solidFill>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5449713C-23F7-41FB-97CC-9A851D0413AC}" type="slidenum">
              <a:rPr lang="en-US" smtClean="0">
                <a:solidFill>
                  <a:prstClr val="black"/>
                </a:solidFill>
              </a:rPr>
              <a:pPr/>
              <a:t>12</a:t>
            </a:fld>
            <a:endParaRPr lang="en-US" smtClean="0">
              <a:solidFill>
                <a:prstClr val="black"/>
              </a:solidFill>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itchFamily="34" charset="0"/>
              </a:defRPr>
            </a:lvl1pPr>
            <a:lvl2pPr marL="742950" indent="-285750" defTabSz="966788">
              <a:defRPr>
                <a:solidFill>
                  <a:schemeClr val="tx1"/>
                </a:solidFill>
                <a:latin typeface="Arial" pitchFamily="34" charset="0"/>
              </a:defRPr>
            </a:lvl2pPr>
            <a:lvl3pPr marL="1143000" indent="-228600" defTabSz="966788">
              <a:defRPr>
                <a:solidFill>
                  <a:schemeClr val="tx1"/>
                </a:solidFill>
                <a:latin typeface="Arial" pitchFamily="34" charset="0"/>
              </a:defRPr>
            </a:lvl3pPr>
            <a:lvl4pPr marL="1600200" indent="-228600" defTabSz="966788">
              <a:defRPr>
                <a:solidFill>
                  <a:schemeClr val="tx1"/>
                </a:solidFill>
                <a:latin typeface="Arial" pitchFamily="34" charset="0"/>
              </a:defRPr>
            </a:lvl4pPr>
            <a:lvl5pPr marL="2057400" indent="-228600" defTabSz="966788">
              <a:defRPr>
                <a:solidFill>
                  <a:schemeClr val="tx1"/>
                </a:solidFill>
                <a:latin typeface="Arial" pitchFamily="34" charset="0"/>
              </a:defRPr>
            </a:lvl5pPr>
            <a:lvl6pPr marL="2514600" indent="-228600" algn="ctr" defTabSz="966788" eaLnBrk="0" fontAlgn="base" hangingPunct="0">
              <a:spcBef>
                <a:spcPct val="0"/>
              </a:spcBef>
              <a:spcAft>
                <a:spcPct val="0"/>
              </a:spcAft>
              <a:defRPr>
                <a:solidFill>
                  <a:schemeClr val="tx1"/>
                </a:solidFill>
                <a:latin typeface="Arial" pitchFamily="34" charset="0"/>
              </a:defRPr>
            </a:lvl6pPr>
            <a:lvl7pPr marL="2971800" indent="-228600" algn="ctr" defTabSz="966788" eaLnBrk="0" fontAlgn="base" hangingPunct="0">
              <a:spcBef>
                <a:spcPct val="0"/>
              </a:spcBef>
              <a:spcAft>
                <a:spcPct val="0"/>
              </a:spcAft>
              <a:defRPr>
                <a:solidFill>
                  <a:schemeClr val="tx1"/>
                </a:solidFill>
                <a:latin typeface="Arial" pitchFamily="34" charset="0"/>
              </a:defRPr>
            </a:lvl7pPr>
            <a:lvl8pPr marL="3429000" indent="-228600" algn="ctr" defTabSz="966788" eaLnBrk="0" fontAlgn="base" hangingPunct="0">
              <a:spcBef>
                <a:spcPct val="0"/>
              </a:spcBef>
              <a:spcAft>
                <a:spcPct val="0"/>
              </a:spcAft>
              <a:defRPr>
                <a:solidFill>
                  <a:schemeClr val="tx1"/>
                </a:solidFill>
                <a:latin typeface="Arial" pitchFamily="34" charset="0"/>
              </a:defRPr>
            </a:lvl8pPr>
            <a:lvl9pPr marL="3886200" indent="-228600" algn="ctr" defTabSz="966788" eaLnBrk="0" fontAlgn="base" hangingPunct="0">
              <a:spcBef>
                <a:spcPct val="0"/>
              </a:spcBef>
              <a:spcAft>
                <a:spcPct val="0"/>
              </a:spcAft>
              <a:defRPr>
                <a:solidFill>
                  <a:schemeClr val="tx1"/>
                </a:solidFill>
                <a:latin typeface="Arial" pitchFamily="34" charset="0"/>
              </a:defRPr>
            </a:lvl9pPr>
          </a:lstStyle>
          <a:p>
            <a:fld id="{572C350B-FB71-440D-8A2C-5D9FE1217F2F}" type="slidenum">
              <a:rPr lang="en-US" altLang="en-US">
                <a:solidFill>
                  <a:prstClr val="black"/>
                </a:solidFill>
                <a:latin typeface="Times New Roman" pitchFamily="18" charset="0"/>
              </a:rPr>
              <a:pPr/>
              <a:t>13</a:t>
            </a:fld>
            <a:endParaRPr lang="en-US" altLang="en-US">
              <a:solidFill>
                <a:prstClr val="black"/>
              </a:solidFill>
              <a:latin typeface="Times New Roman" pitchFamily="18" charset="0"/>
            </a:endParaRPr>
          </a:p>
        </p:txBody>
      </p:sp>
      <p:sp>
        <p:nvSpPr>
          <p:cNvPr id="46083" name="Rectangle 2"/>
          <p:cNvSpPr>
            <a:spLocks noGrp="1" noRot="1" noChangeAspect="1" noChangeArrowheads="1" noTextEdit="1"/>
          </p:cNvSpPr>
          <p:nvPr>
            <p:ph type="sldImg"/>
          </p:nvPr>
        </p:nvSpPr>
        <p:spPr>
          <a:xfrm>
            <a:off x="1257300" y="720725"/>
            <a:ext cx="4800600" cy="3600450"/>
          </a:xfrm>
          <a:ln/>
        </p:spPr>
      </p:sp>
      <p:sp>
        <p:nvSpPr>
          <p:cNvPr id="46084"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itchFamily="34" charset="0"/>
              </a:defRPr>
            </a:lvl1pPr>
            <a:lvl2pPr marL="742950" indent="-285750" defTabSz="966788">
              <a:defRPr>
                <a:solidFill>
                  <a:schemeClr val="tx1"/>
                </a:solidFill>
                <a:latin typeface="Arial" pitchFamily="34" charset="0"/>
              </a:defRPr>
            </a:lvl2pPr>
            <a:lvl3pPr marL="1143000" indent="-228600" defTabSz="966788">
              <a:defRPr>
                <a:solidFill>
                  <a:schemeClr val="tx1"/>
                </a:solidFill>
                <a:latin typeface="Arial" pitchFamily="34" charset="0"/>
              </a:defRPr>
            </a:lvl3pPr>
            <a:lvl4pPr marL="1600200" indent="-228600" defTabSz="966788">
              <a:defRPr>
                <a:solidFill>
                  <a:schemeClr val="tx1"/>
                </a:solidFill>
                <a:latin typeface="Arial" pitchFamily="34" charset="0"/>
              </a:defRPr>
            </a:lvl4pPr>
            <a:lvl5pPr marL="2057400" indent="-228600" defTabSz="966788">
              <a:defRPr>
                <a:solidFill>
                  <a:schemeClr val="tx1"/>
                </a:solidFill>
                <a:latin typeface="Arial" pitchFamily="34" charset="0"/>
              </a:defRPr>
            </a:lvl5pPr>
            <a:lvl6pPr marL="2514600" indent="-228600" algn="ctr" defTabSz="966788" eaLnBrk="0" fontAlgn="base" hangingPunct="0">
              <a:spcBef>
                <a:spcPct val="0"/>
              </a:spcBef>
              <a:spcAft>
                <a:spcPct val="0"/>
              </a:spcAft>
              <a:defRPr>
                <a:solidFill>
                  <a:schemeClr val="tx1"/>
                </a:solidFill>
                <a:latin typeface="Arial" pitchFamily="34" charset="0"/>
              </a:defRPr>
            </a:lvl6pPr>
            <a:lvl7pPr marL="2971800" indent="-228600" algn="ctr" defTabSz="966788" eaLnBrk="0" fontAlgn="base" hangingPunct="0">
              <a:spcBef>
                <a:spcPct val="0"/>
              </a:spcBef>
              <a:spcAft>
                <a:spcPct val="0"/>
              </a:spcAft>
              <a:defRPr>
                <a:solidFill>
                  <a:schemeClr val="tx1"/>
                </a:solidFill>
                <a:latin typeface="Arial" pitchFamily="34" charset="0"/>
              </a:defRPr>
            </a:lvl7pPr>
            <a:lvl8pPr marL="3429000" indent="-228600" algn="ctr" defTabSz="966788" eaLnBrk="0" fontAlgn="base" hangingPunct="0">
              <a:spcBef>
                <a:spcPct val="0"/>
              </a:spcBef>
              <a:spcAft>
                <a:spcPct val="0"/>
              </a:spcAft>
              <a:defRPr>
                <a:solidFill>
                  <a:schemeClr val="tx1"/>
                </a:solidFill>
                <a:latin typeface="Arial" pitchFamily="34" charset="0"/>
              </a:defRPr>
            </a:lvl8pPr>
            <a:lvl9pPr marL="3886200" indent="-228600" algn="ctr" defTabSz="966788" eaLnBrk="0" fontAlgn="base" hangingPunct="0">
              <a:spcBef>
                <a:spcPct val="0"/>
              </a:spcBef>
              <a:spcAft>
                <a:spcPct val="0"/>
              </a:spcAft>
              <a:defRPr>
                <a:solidFill>
                  <a:schemeClr val="tx1"/>
                </a:solidFill>
                <a:latin typeface="Arial" pitchFamily="34" charset="0"/>
              </a:defRPr>
            </a:lvl9pPr>
          </a:lstStyle>
          <a:p>
            <a:fld id="{41BEA749-090E-4C04-A5A6-F5B2FD9B9122}" type="slidenum">
              <a:rPr lang="en-US" altLang="en-US">
                <a:solidFill>
                  <a:prstClr val="black"/>
                </a:solidFill>
                <a:latin typeface="Times New Roman" pitchFamily="18" charset="0"/>
              </a:rPr>
              <a:pPr/>
              <a:t>14</a:t>
            </a:fld>
            <a:endParaRPr lang="en-US" altLang="en-US">
              <a:solidFill>
                <a:prstClr val="black"/>
              </a:solidFill>
              <a:latin typeface="Times New Roman" pitchFamily="18"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itchFamily="34" charset="0"/>
              </a:defRPr>
            </a:lvl1pPr>
            <a:lvl2pPr marL="742950" indent="-285750" defTabSz="966788">
              <a:defRPr>
                <a:solidFill>
                  <a:schemeClr val="tx1"/>
                </a:solidFill>
                <a:latin typeface="Arial" pitchFamily="34" charset="0"/>
              </a:defRPr>
            </a:lvl2pPr>
            <a:lvl3pPr marL="1143000" indent="-228600" defTabSz="966788">
              <a:defRPr>
                <a:solidFill>
                  <a:schemeClr val="tx1"/>
                </a:solidFill>
                <a:latin typeface="Arial" pitchFamily="34" charset="0"/>
              </a:defRPr>
            </a:lvl3pPr>
            <a:lvl4pPr marL="1600200" indent="-228600" defTabSz="966788">
              <a:defRPr>
                <a:solidFill>
                  <a:schemeClr val="tx1"/>
                </a:solidFill>
                <a:latin typeface="Arial" pitchFamily="34" charset="0"/>
              </a:defRPr>
            </a:lvl4pPr>
            <a:lvl5pPr marL="2057400" indent="-228600" defTabSz="966788">
              <a:defRPr>
                <a:solidFill>
                  <a:schemeClr val="tx1"/>
                </a:solidFill>
                <a:latin typeface="Arial" pitchFamily="34" charset="0"/>
              </a:defRPr>
            </a:lvl5pPr>
            <a:lvl6pPr marL="2514600" indent="-228600" algn="ctr" defTabSz="966788" eaLnBrk="0" fontAlgn="base" hangingPunct="0">
              <a:spcBef>
                <a:spcPct val="0"/>
              </a:spcBef>
              <a:spcAft>
                <a:spcPct val="0"/>
              </a:spcAft>
              <a:defRPr>
                <a:solidFill>
                  <a:schemeClr val="tx1"/>
                </a:solidFill>
                <a:latin typeface="Arial" pitchFamily="34" charset="0"/>
              </a:defRPr>
            </a:lvl6pPr>
            <a:lvl7pPr marL="2971800" indent="-228600" algn="ctr" defTabSz="966788" eaLnBrk="0" fontAlgn="base" hangingPunct="0">
              <a:spcBef>
                <a:spcPct val="0"/>
              </a:spcBef>
              <a:spcAft>
                <a:spcPct val="0"/>
              </a:spcAft>
              <a:defRPr>
                <a:solidFill>
                  <a:schemeClr val="tx1"/>
                </a:solidFill>
                <a:latin typeface="Arial" pitchFamily="34" charset="0"/>
              </a:defRPr>
            </a:lvl7pPr>
            <a:lvl8pPr marL="3429000" indent="-228600" algn="ctr" defTabSz="966788" eaLnBrk="0" fontAlgn="base" hangingPunct="0">
              <a:spcBef>
                <a:spcPct val="0"/>
              </a:spcBef>
              <a:spcAft>
                <a:spcPct val="0"/>
              </a:spcAft>
              <a:defRPr>
                <a:solidFill>
                  <a:schemeClr val="tx1"/>
                </a:solidFill>
                <a:latin typeface="Arial" pitchFamily="34" charset="0"/>
              </a:defRPr>
            </a:lvl8pPr>
            <a:lvl9pPr marL="3886200" indent="-228600" algn="ctr" defTabSz="966788" eaLnBrk="0" fontAlgn="base" hangingPunct="0">
              <a:spcBef>
                <a:spcPct val="0"/>
              </a:spcBef>
              <a:spcAft>
                <a:spcPct val="0"/>
              </a:spcAft>
              <a:defRPr>
                <a:solidFill>
                  <a:schemeClr val="tx1"/>
                </a:solidFill>
                <a:latin typeface="Arial" pitchFamily="34" charset="0"/>
              </a:defRPr>
            </a:lvl9pPr>
          </a:lstStyle>
          <a:p>
            <a:fld id="{ABD46E7C-35A7-4E3A-A35F-4E6025A37347}" type="slidenum">
              <a:rPr lang="en-US" altLang="en-US">
                <a:solidFill>
                  <a:prstClr val="black"/>
                </a:solidFill>
                <a:latin typeface="Times New Roman" pitchFamily="18" charset="0"/>
              </a:rPr>
              <a:pPr/>
              <a:t>16</a:t>
            </a:fld>
            <a:endParaRPr lang="en-US" altLang="en-US">
              <a:solidFill>
                <a:prstClr val="black"/>
              </a:solidFill>
              <a:latin typeface="Times New Roman" pitchFamily="18" charset="0"/>
            </a:endParaRPr>
          </a:p>
        </p:txBody>
      </p:sp>
      <p:sp>
        <p:nvSpPr>
          <p:cNvPr id="49155" name="Rectangle 2"/>
          <p:cNvSpPr>
            <a:spLocks noGrp="1" noRot="1" noChangeAspect="1" noChangeArrowheads="1" noTextEdit="1"/>
          </p:cNvSpPr>
          <p:nvPr>
            <p:ph type="sldImg"/>
          </p:nvPr>
        </p:nvSpPr>
        <p:spPr>
          <a:xfrm>
            <a:off x="1257300" y="720725"/>
            <a:ext cx="4800600" cy="3600450"/>
          </a:xfrm>
          <a:ln/>
        </p:spPr>
      </p:sp>
      <p:sp>
        <p:nvSpPr>
          <p:cNvPr id="49156"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Jan 28, 2014</a:t>
            </a:r>
            <a:endParaRPr lang="en-US"/>
          </a:p>
        </p:txBody>
      </p:sp>
      <p:sp>
        <p:nvSpPr>
          <p:cNvPr id="5" name="Footer Placeholder 4"/>
          <p:cNvSpPr>
            <a:spLocks noGrp="1"/>
          </p:cNvSpPr>
          <p:nvPr>
            <p:ph type="ftr" sz="quarter" idx="11"/>
          </p:nvPr>
        </p:nvSpPr>
        <p:spPr/>
        <p:txBody>
          <a:bodyPr/>
          <a:lstStyle/>
          <a:p>
            <a:r>
              <a:rPr lang="en-US" smtClean="0"/>
              <a:t>UChicago Energy Policy Institute</a:t>
            </a:r>
            <a:endParaRPr lang="en-US"/>
          </a:p>
        </p:txBody>
      </p:sp>
      <p:sp>
        <p:nvSpPr>
          <p:cNvPr id="6" name="Slide Number Placeholder 5"/>
          <p:cNvSpPr>
            <a:spLocks noGrp="1"/>
          </p:cNvSpPr>
          <p:nvPr>
            <p:ph type="sldNum" sz="quarter" idx="12"/>
          </p:nvPr>
        </p:nvSpPr>
        <p:spPr/>
        <p:txBody>
          <a:bodyPr/>
          <a:lstStyle/>
          <a:p>
            <a:fld id="{B80B3F71-7FE0-44CE-9220-8FE300BBEB8E}" type="slidenum">
              <a:rPr lang="en-US" smtClean="0"/>
              <a:t>‹#›</a:t>
            </a:fld>
            <a:endParaRPr lang="en-US"/>
          </a:p>
        </p:txBody>
      </p:sp>
    </p:spTree>
    <p:extLst>
      <p:ext uri="{BB962C8B-B14F-4D97-AF65-F5344CB8AC3E}">
        <p14:creationId xmlns:p14="http://schemas.microsoft.com/office/powerpoint/2010/main" val="2786397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Jan 28, 2014</a:t>
            </a:r>
            <a:endParaRPr lang="en-US"/>
          </a:p>
        </p:txBody>
      </p:sp>
      <p:sp>
        <p:nvSpPr>
          <p:cNvPr id="5" name="Footer Placeholder 4"/>
          <p:cNvSpPr>
            <a:spLocks noGrp="1"/>
          </p:cNvSpPr>
          <p:nvPr>
            <p:ph type="ftr" sz="quarter" idx="11"/>
          </p:nvPr>
        </p:nvSpPr>
        <p:spPr/>
        <p:txBody>
          <a:bodyPr/>
          <a:lstStyle/>
          <a:p>
            <a:r>
              <a:rPr lang="en-US" smtClean="0"/>
              <a:t>UChicago Energy Policy Institute</a:t>
            </a:r>
            <a:endParaRPr lang="en-US"/>
          </a:p>
        </p:txBody>
      </p:sp>
      <p:sp>
        <p:nvSpPr>
          <p:cNvPr id="6" name="Slide Number Placeholder 5"/>
          <p:cNvSpPr>
            <a:spLocks noGrp="1"/>
          </p:cNvSpPr>
          <p:nvPr>
            <p:ph type="sldNum" sz="quarter" idx="12"/>
          </p:nvPr>
        </p:nvSpPr>
        <p:spPr/>
        <p:txBody>
          <a:bodyPr/>
          <a:lstStyle/>
          <a:p>
            <a:fld id="{B80B3F71-7FE0-44CE-9220-8FE300BBEB8E}" type="slidenum">
              <a:rPr lang="en-US" smtClean="0"/>
              <a:t>‹#›</a:t>
            </a:fld>
            <a:endParaRPr lang="en-US"/>
          </a:p>
        </p:txBody>
      </p:sp>
    </p:spTree>
    <p:extLst>
      <p:ext uri="{BB962C8B-B14F-4D97-AF65-F5344CB8AC3E}">
        <p14:creationId xmlns:p14="http://schemas.microsoft.com/office/powerpoint/2010/main" val="80919827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A50B37F4-C7A4-4F76-AE95-6E3C4C7B2B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512884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5FBF01AE-CEF1-4EC4-822C-76996844CD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5428394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8" name="Rectangle 41"/>
          <p:cNvSpPr>
            <a:spLocks noGrp="1" noChangeArrowheads="1"/>
          </p:cNvSpPr>
          <p:nvPr>
            <p:ph type="ftr" sz="quarter" idx="11"/>
          </p:nvPr>
        </p:nvSpPr>
        <p:spPr>
          <a:ln/>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9" name="Rectangle 42"/>
          <p:cNvSpPr>
            <a:spLocks noGrp="1" noChangeArrowheads="1"/>
          </p:cNvSpPr>
          <p:nvPr>
            <p:ph type="sldNum" sz="quarter" idx="12"/>
          </p:nvPr>
        </p:nvSpPr>
        <p:spPr>
          <a:ln/>
        </p:spPr>
        <p:txBody>
          <a:bodyPr/>
          <a:lstStyle>
            <a:lvl1pPr>
              <a:defRPr/>
            </a:lvl1pPr>
          </a:lstStyle>
          <a:p>
            <a:pPr>
              <a:defRPr/>
            </a:pPr>
            <a:fld id="{A7AE33BE-93F2-40AE-9B7C-F2582CFAC1E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7421368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4" name="Rectangle 41"/>
          <p:cNvSpPr>
            <a:spLocks noGrp="1" noChangeArrowheads="1"/>
          </p:cNvSpPr>
          <p:nvPr>
            <p:ph type="ftr" sz="quarter" idx="11"/>
          </p:nvPr>
        </p:nvSpPr>
        <p:spPr>
          <a:ln/>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5" name="Rectangle 42"/>
          <p:cNvSpPr>
            <a:spLocks noGrp="1" noChangeArrowheads="1"/>
          </p:cNvSpPr>
          <p:nvPr>
            <p:ph type="sldNum" sz="quarter" idx="12"/>
          </p:nvPr>
        </p:nvSpPr>
        <p:spPr>
          <a:ln/>
        </p:spPr>
        <p:txBody>
          <a:bodyPr/>
          <a:lstStyle>
            <a:lvl1pPr>
              <a:defRPr/>
            </a:lvl1pPr>
          </a:lstStyle>
          <a:p>
            <a:pPr>
              <a:defRPr/>
            </a:pPr>
            <a:fld id="{F909D5C5-78DF-4554-A2BF-8536CBD1C4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2864659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3" name="Rectangle 41"/>
          <p:cNvSpPr>
            <a:spLocks noGrp="1" noChangeArrowheads="1"/>
          </p:cNvSpPr>
          <p:nvPr>
            <p:ph type="ftr" sz="quarter" idx="11"/>
          </p:nvPr>
        </p:nvSpPr>
        <p:spPr>
          <a:ln/>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4" name="Rectangle 42"/>
          <p:cNvSpPr>
            <a:spLocks noGrp="1" noChangeArrowheads="1"/>
          </p:cNvSpPr>
          <p:nvPr>
            <p:ph type="sldNum" sz="quarter" idx="12"/>
          </p:nvPr>
        </p:nvSpPr>
        <p:spPr>
          <a:ln/>
        </p:spPr>
        <p:txBody>
          <a:bodyPr/>
          <a:lstStyle>
            <a:lvl1pPr>
              <a:defRPr/>
            </a:lvl1pPr>
          </a:lstStyle>
          <a:p>
            <a:pPr>
              <a:defRPr/>
            </a:pPr>
            <a:fld id="{48194395-F1BA-46DD-9A78-3A7D0A9D44F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506340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23577E9C-3482-40FF-AD11-A2C0275A9E5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605524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EFF12D02-729B-4963-9278-E6CF811587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390387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74858632-2680-4753-BF30-CABF0E1855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3378853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8BD310BF-C0BA-489C-A8A7-BB04362DF3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1928892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30725"/>
          </a:xfrm>
        </p:spPr>
        <p:txBody>
          <a:bodyPr/>
          <a:lstStyle/>
          <a:p>
            <a:pPr lvl="0"/>
            <a:endParaRPr lang="en-US" noProof="0" smtClean="0"/>
          </a:p>
        </p:txBody>
      </p:sp>
      <p:sp>
        <p:nvSpPr>
          <p:cNvPr id="5" name="Rectangle 40"/>
          <p:cNvSpPr>
            <a:spLocks noGrp="1" noChangeArrowheads="1"/>
          </p:cNvSpPr>
          <p:nvPr>
            <p:ph type="dt" sz="half" idx="10"/>
          </p:nvPr>
        </p:nvSpPr>
        <p:spPr>
          <a:ln/>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D5EA883B-195B-4C14-8CB5-E2938D4C69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50050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Jan 28, 2014</a:t>
            </a:r>
            <a:endParaRPr lang="en-US"/>
          </a:p>
        </p:txBody>
      </p:sp>
      <p:sp>
        <p:nvSpPr>
          <p:cNvPr id="5" name="Footer Placeholder 4"/>
          <p:cNvSpPr>
            <a:spLocks noGrp="1"/>
          </p:cNvSpPr>
          <p:nvPr>
            <p:ph type="ftr" sz="quarter" idx="11"/>
          </p:nvPr>
        </p:nvSpPr>
        <p:spPr/>
        <p:txBody>
          <a:bodyPr/>
          <a:lstStyle/>
          <a:p>
            <a:r>
              <a:rPr lang="en-US" smtClean="0"/>
              <a:t>UChicago Energy Policy Institute</a:t>
            </a:r>
            <a:endParaRPr lang="en-US"/>
          </a:p>
        </p:txBody>
      </p:sp>
      <p:sp>
        <p:nvSpPr>
          <p:cNvPr id="6" name="Slide Number Placeholder 5"/>
          <p:cNvSpPr>
            <a:spLocks noGrp="1"/>
          </p:cNvSpPr>
          <p:nvPr>
            <p:ph type="sldNum" sz="quarter" idx="12"/>
          </p:nvPr>
        </p:nvSpPr>
        <p:spPr/>
        <p:txBody>
          <a:bodyPr/>
          <a:lstStyle/>
          <a:p>
            <a:fld id="{B80B3F71-7FE0-44CE-9220-8FE300BBEB8E}" type="slidenum">
              <a:rPr lang="en-US" smtClean="0"/>
              <a:t>‹#›</a:t>
            </a:fld>
            <a:endParaRPr lang="en-US"/>
          </a:p>
        </p:txBody>
      </p:sp>
    </p:spTree>
    <p:extLst>
      <p:ext uri="{BB962C8B-B14F-4D97-AF65-F5344CB8AC3E}">
        <p14:creationId xmlns:p14="http://schemas.microsoft.com/office/powerpoint/2010/main" val="101599083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47B558A3-1B9B-46B3-AFD9-C8E740A65D2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378801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8" name="Rectangle 41"/>
          <p:cNvSpPr>
            <a:spLocks noGrp="1" noChangeArrowheads="1"/>
          </p:cNvSpPr>
          <p:nvPr>
            <p:ph type="ftr" sz="quarter" idx="11"/>
          </p:nvPr>
        </p:nvSpPr>
        <p:spPr>
          <a:ln/>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9" name="Rectangle 42"/>
          <p:cNvSpPr>
            <a:spLocks noGrp="1" noChangeArrowheads="1"/>
          </p:cNvSpPr>
          <p:nvPr>
            <p:ph type="sldNum" sz="quarter" idx="12"/>
          </p:nvPr>
        </p:nvSpPr>
        <p:spPr>
          <a:ln/>
        </p:spPr>
        <p:txBody>
          <a:bodyPr/>
          <a:lstStyle>
            <a:lvl1pPr>
              <a:defRPr/>
            </a:lvl1pPr>
          </a:lstStyle>
          <a:p>
            <a:pPr>
              <a:defRPr/>
            </a:pPr>
            <a:fld id="{56824468-069A-4246-9628-431DBDCFAFD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9738882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Jan 28, 2014</a:t>
            </a: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UChicago Energy Policy Institute</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B0E88F3-4495-4B2E-B0C7-31849071C2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315305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Jan 28, 2014</a:t>
            </a: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UChicago Energy Policy Institute</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955FD9-A0F0-4FDD-AED0-F38D4A834C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742746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Jan 28, 2014</a:t>
            </a: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UChicago Energy Policy Institute</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702133-BCB3-4F6C-A071-D77F014A02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745246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Jan 28, 2014</a:t>
            </a: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UChicago Energy Policy Institute</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259AD98-99BC-4D72-AFD4-E7BFB609F7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670256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Jan 28, 2014</a:t>
            </a: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UChicago Energy Policy Institute</a:t>
            </a: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BD62DC-1016-4A02-B832-685D0A7A43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148674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Jan 28, 2014</a:t>
            </a: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UChicago Energy Policy Institute</a:t>
            </a: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226EB8A-6111-4007-9309-5AFE0C79DC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651754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Jan 28, 2014</a:t>
            </a: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UChicago Energy Policy Institute</a:t>
            </a: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8F7763D-5E0F-4635-899E-92956151EC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704359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Jan 28, 2014</a:t>
            </a: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UChicago Energy Policy Institute</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0C80B03-7362-4563-AEE9-4E868D1932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2249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Jan 28, 2014</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UChicago Energy Policy Institute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0B3F71-7FE0-44CE-9220-8FE300BBEB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850513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Jan 28, 2014</a:t>
            </a: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UChicago Energy Policy Institute</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1A06D05-0101-44F5-94D4-490FF609B4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334440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Jan 28, 2014</a:t>
            </a: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UChicago Energy Policy Institute</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5C928B-341B-40DB-9972-E182EA893D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832970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Jan 28, 2014</a:t>
            </a: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UChicago Energy Policy Institute</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DAB9D3-12B9-4591-BF90-1C840F9E53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736929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FA1826-B2DA-49EF-853D-55ECBEA1DA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7922482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E13D95-D652-4703-B311-DC2B0FB249A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6805420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E60D07-058F-4AA8-AC68-486BDB6353A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2916217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A64CF15-6105-4672-B674-3E1CE84AE5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8673039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7CE6452-A189-4565-A2AC-D07AAF086F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1073015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F86D435-B645-4A42-9618-A388D1ED65F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7030442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30D367D-E8F1-42A6-9F14-B6AB5E358EE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835541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Jan 28, 2014</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UChicago Energy Policy Institute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0B3F71-7FE0-44CE-9220-8FE300BBEB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527274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9E421EB-B8AA-45E7-B9DB-079A519CB11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5030575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D85C27-0A61-48ED-8933-4FE3A0AA5CD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873728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10F12C-4339-4B6B-8A47-62A7BD91CD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7660604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61DE63-EB88-4CF1-AFD9-3900752ACDF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7628921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r>
              <a:rPr lang="en-US" smtClean="0"/>
              <a:t>Jan 28, 2014</a:t>
            </a:r>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r>
              <a:rPr lang="en-US" smtClean="0"/>
              <a:t>UChicago Energy Policy Institute</a:t>
            </a: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charset="0"/>
              </a:defRPr>
            </a:lvl1pPr>
          </a:lstStyle>
          <a:p>
            <a:pPr>
              <a:defRPr/>
            </a:pPr>
            <a:fld id="{96F759E3-CF8D-4919-8F7A-993505EF0D89}" type="slidenum">
              <a:rPr lang="en-US"/>
              <a:pPr>
                <a:defRPr/>
              </a:pPr>
              <a:t>‹#›</a:t>
            </a:fld>
            <a:endParaRPr lang="en-US"/>
          </a:p>
        </p:txBody>
      </p:sp>
    </p:spTree>
    <p:extLst>
      <p:ext uri="{BB962C8B-B14F-4D97-AF65-F5344CB8AC3E}">
        <p14:creationId xmlns:p14="http://schemas.microsoft.com/office/powerpoint/2010/main" val="281725687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r>
              <a:rPr lang="en-US" smtClean="0"/>
              <a:t>Jan 28, 2014</a:t>
            </a:r>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r>
              <a:rPr lang="en-US" smtClean="0"/>
              <a:t>UChicago Energy Policy Institute</a:t>
            </a: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charset="0"/>
              </a:defRPr>
            </a:lvl1pPr>
          </a:lstStyle>
          <a:p>
            <a:pPr>
              <a:defRPr/>
            </a:pPr>
            <a:fld id="{950F944E-3E91-4515-B338-2B7CAE40A25D}" type="slidenum">
              <a:rPr lang="en-US"/>
              <a:pPr>
                <a:defRPr/>
              </a:pPr>
              <a:t>‹#›</a:t>
            </a:fld>
            <a:endParaRPr lang="en-US"/>
          </a:p>
        </p:txBody>
      </p:sp>
    </p:spTree>
    <p:extLst>
      <p:ext uri="{BB962C8B-B14F-4D97-AF65-F5344CB8AC3E}">
        <p14:creationId xmlns:p14="http://schemas.microsoft.com/office/powerpoint/2010/main" val="366593556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r>
              <a:rPr lang="en-US" smtClean="0"/>
              <a:t>Jan 28, 2014</a:t>
            </a:r>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r>
              <a:rPr lang="en-US" smtClean="0"/>
              <a:t>UChicago Energy Policy Institute</a:t>
            </a: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charset="0"/>
              </a:defRPr>
            </a:lvl1pPr>
          </a:lstStyle>
          <a:p>
            <a:pPr>
              <a:defRPr/>
            </a:pPr>
            <a:fld id="{8200F032-BEC3-4919-A4E5-D875D44EC66F}" type="slidenum">
              <a:rPr lang="en-US"/>
              <a:pPr>
                <a:defRPr/>
              </a:pPr>
              <a:t>‹#›</a:t>
            </a:fld>
            <a:endParaRPr lang="en-US"/>
          </a:p>
        </p:txBody>
      </p:sp>
    </p:spTree>
    <p:extLst>
      <p:ext uri="{BB962C8B-B14F-4D97-AF65-F5344CB8AC3E}">
        <p14:creationId xmlns:p14="http://schemas.microsoft.com/office/powerpoint/2010/main" val="235715047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r>
              <a:rPr lang="en-US" smtClean="0"/>
              <a:t>Jan 28, 2014</a:t>
            </a:r>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r>
              <a:rPr lang="en-US" smtClean="0"/>
              <a:t>UChicago Energy Policy Institute</a:t>
            </a: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latin typeface="Arial" charset="0"/>
              </a:defRPr>
            </a:lvl1pPr>
          </a:lstStyle>
          <a:p>
            <a:pPr>
              <a:defRPr/>
            </a:pPr>
            <a:fld id="{D244292B-D8BF-4928-805D-F0688F9AE363}" type="slidenum">
              <a:rPr lang="en-US"/>
              <a:pPr>
                <a:defRPr/>
              </a:pPr>
              <a:t>‹#›</a:t>
            </a:fld>
            <a:endParaRPr lang="en-US"/>
          </a:p>
        </p:txBody>
      </p:sp>
    </p:spTree>
    <p:extLst>
      <p:ext uri="{BB962C8B-B14F-4D97-AF65-F5344CB8AC3E}">
        <p14:creationId xmlns:p14="http://schemas.microsoft.com/office/powerpoint/2010/main" val="345540877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r>
              <a:rPr lang="en-US" smtClean="0"/>
              <a:t>Jan 28, 2014</a:t>
            </a:r>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r>
              <a:rPr lang="en-US" smtClean="0"/>
              <a:t>UChicago Energy Policy Institute</a:t>
            </a:r>
            <a:endParaRPr lang="en-US"/>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latin typeface="Arial" charset="0"/>
              </a:defRPr>
            </a:lvl1pPr>
          </a:lstStyle>
          <a:p>
            <a:pPr>
              <a:defRPr/>
            </a:pPr>
            <a:fld id="{080C2216-0988-47C3-B34B-43408018D5AF}" type="slidenum">
              <a:rPr lang="en-US"/>
              <a:pPr>
                <a:defRPr/>
              </a:pPr>
              <a:t>‹#›</a:t>
            </a:fld>
            <a:endParaRPr lang="en-US"/>
          </a:p>
        </p:txBody>
      </p:sp>
    </p:spTree>
    <p:extLst>
      <p:ext uri="{BB962C8B-B14F-4D97-AF65-F5344CB8AC3E}">
        <p14:creationId xmlns:p14="http://schemas.microsoft.com/office/powerpoint/2010/main" val="417879142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r>
              <a:rPr lang="en-US" smtClean="0"/>
              <a:t>Jan 28, 2014</a:t>
            </a:r>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r>
              <a:rPr lang="en-US" smtClean="0"/>
              <a:t>UChicago Energy Policy Institute</a:t>
            </a:r>
            <a:endParaRPr lang="en-US"/>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latin typeface="Arial" charset="0"/>
              </a:defRPr>
            </a:lvl1pPr>
          </a:lstStyle>
          <a:p>
            <a:pPr>
              <a:defRPr/>
            </a:pPr>
            <a:fld id="{B319EE20-F8B4-4A81-AD94-057E58A93D0A}" type="slidenum">
              <a:rPr lang="en-US"/>
              <a:pPr>
                <a:defRPr/>
              </a:pPr>
              <a:t>‹#›</a:t>
            </a:fld>
            <a:endParaRPr lang="en-US"/>
          </a:p>
        </p:txBody>
      </p:sp>
    </p:spTree>
    <p:extLst>
      <p:ext uri="{BB962C8B-B14F-4D97-AF65-F5344CB8AC3E}">
        <p14:creationId xmlns:p14="http://schemas.microsoft.com/office/powerpoint/2010/main" val="41519746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Jan 28, 2014</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UChicago Energy Policy Institute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0B3F71-7FE0-44CE-9220-8FE300BBEB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613772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r>
              <a:rPr lang="en-US" smtClean="0"/>
              <a:t>Jan 28, 2014</a:t>
            </a:r>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r>
              <a:rPr lang="en-US" smtClean="0"/>
              <a:t>UChicago Energy Policy Institute</a:t>
            </a:r>
            <a:endParaRPr lang="en-US"/>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latin typeface="Arial" charset="0"/>
              </a:defRPr>
            </a:lvl1pPr>
          </a:lstStyle>
          <a:p>
            <a:pPr>
              <a:defRPr/>
            </a:pPr>
            <a:fld id="{2C7E11F7-3DFF-490E-AEAD-B475D7D71B80}" type="slidenum">
              <a:rPr lang="en-US"/>
              <a:pPr>
                <a:defRPr/>
              </a:pPr>
              <a:t>‹#›</a:t>
            </a:fld>
            <a:endParaRPr lang="en-US"/>
          </a:p>
        </p:txBody>
      </p:sp>
    </p:spTree>
    <p:extLst>
      <p:ext uri="{BB962C8B-B14F-4D97-AF65-F5344CB8AC3E}">
        <p14:creationId xmlns:p14="http://schemas.microsoft.com/office/powerpoint/2010/main" val="223689707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r>
              <a:rPr lang="en-US" smtClean="0"/>
              <a:t>Jan 28, 2014</a:t>
            </a:r>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r>
              <a:rPr lang="en-US" smtClean="0"/>
              <a:t>UChicago Energy Policy Institute</a:t>
            </a: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latin typeface="Arial" charset="0"/>
              </a:defRPr>
            </a:lvl1pPr>
          </a:lstStyle>
          <a:p>
            <a:pPr>
              <a:defRPr/>
            </a:pPr>
            <a:fld id="{EE4826C9-33E1-4582-997E-6FAA986258A6}" type="slidenum">
              <a:rPr lang="en-US"/>
              <a:pPr>
                <a:defRPr/>
              </a:pPr>
              <a:t>‹#›</a:t>
            </a:fld>
            <a:endParaRPr lang="en-US"/>
          </a:p>
        </p:txBody>
      </p:sp>
    </p:spTree>
    <p:extLst>
      <p:ext uri="{BB962C8B-B14F-4D97-AF65-F5344CB8AC3E}">
        <p14:creationId xmlns:p14="http://schemas.microsoft.com/office/powerpoint/2010/main" val="165418138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r>
              <a:rPr lang="en-US" smtClean="0"/>
              <a:t>Jan 28, 2014</a:t>
            </a:r>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r>
              <a:rPr lang="en-US" smtClean="0"/>
              <a:t>UChicago Energy Policy Institute</a:t>
            </a: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latin typeface="Arial" charset="0"/>
              </a:defRPr>
            </a:lvl1pPr>
          </a:lstStyle>
          <a:p>
            <a:pPr>
              <a:defRPr/>
            </a:pPr>
            <a:fld id="{C1C59693-09D2-4184-B2BF-FFA11DC5022D}" type="slidenum">
              <a:rPr lang="en-US"/>
              <a:pPr>
                <a:defRPr/>
              </a:pPr>
              <a:t>‹#›</a:t>
            </a:fld>
            <a:endParaRPr lang="en-US"/>
          </a:p>
        </p:txBody>
      </p:sp>
    </p:spTree>
    <p:extLst>
      <p:ext uri="{BB962C8B-B14F-4D97-AF65-F5344CB8AC3E}">
        <p14:creationId xmlns:p14="http://schemas.microsoft.com/office/powerpoint/2010/main" val="364536732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r>
              <a:rPr lang="en-US" smtClean="0"/>
              <a:t>Jan 28, 2014</a:t>
            </a:r>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r>
              <a:rPr lang="en-US" smtClean="0"/>
              <a:t>UChicago Energy Policy Institute</a:t>
            </a: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charset="0"/>
              </a:defRPr>
            </a:lvl1pPr>
          </a:lstStyle>
          <a:p>
            <a:pPr>
              <a:defRPr/>
            </a:pPr>
            <a:fld id="{D9DDBBDC-C900-47B9-A4C8-91D11411D136}" type="slidenum">
              <a:rPr lang="en-US"/>
              <a:pPr>
                <a:defRPr/>
              </a:pPr>
              <a:t>‹#›</a:t>
            </a:fld>
            <a:endParaRPr lang="en-US"/>
          </a:p>
        </p:txBody>
      </p:sp>
    </p:spTree>
    <p:extLst>
      <p:ext uri="{BB962C8B-B14F-4D97-AF65-F5344CB8AC3E}">
        <p14:creationId xmlns:p14="http://schemas.microsoft.com/office/powerpoint/2010/main" val="136577701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r>
              <a:rPr lang="en-US" smtClean="0"/>
              <a:t>Jan 28, 2014</a:t>
            </a:r>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r>
              <a:rPr lang="en-US" smtClean="0"/>
              <a:t>UChicago Energy Policy Institute</a:t>
            </a: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charset="0"/>
              </a:defRPr>
            </a:lvl1pPr>
          </a:lstStyle>
          <a:p>
            <a:pPr>
              <a:defRPr/>
            </a:pPr>
            <a:fld id="{8DD4E789-4B9F-4FBD-9614-32086F449DAE}" type="slidenum">
              <a:rPr lang="en-US"/>
              <a:pPr>
                <a:defRPr/>
              </a:pPr>
              <a:t>‹#›</a:t>
            </a:fld>
            <a:endParaRPr lang="en-US"/>
          </a:p>
        </p:txBody>
      </p:sp>
    </p:spTree>
    <p:extLst>
      <p:ext uri="{BB962C8B-B14F-4D97-AF65-F5344CB8AC3E}">
        <p14:creationId xmlns:p14="http://schemas.microsoft.com/office/powerpoint/2010/main" val="213019615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Jan 28, 2014</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UChicago Energy Policy Institute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0B3F71-7FE0-44CE-9220-8FE300BBEB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583620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Jan 28, 2014</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UChicago Energy Policy Institute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0B3F71-7FE0-44CE-9220-8FE300BBEB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60803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Jan 28, 2014</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UChicago Energy Policy Institute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0B3F71-7FE0-44CE-9220-8FE300BBEB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944332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solidFill>
                  <a:prstClr val="black">
                    <a:tint val="75000"/>
                  </a:prstClr>
                </a:solidFill>
              </a:rPr>
              <a:t>Jan 28, 2014</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UChicago Energy Policy Institute</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0B3F71-7FE0-44CE-9220-8FE300BBEB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171638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solidFill>
                  <a:prstClr val="black">
                    <a:tint val="75000"/>
                  </a:prstClr>
                </a:solidFill>
              </a:rPr>
              <a:t>Jan 28, 2014</a:t>
            </a: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UChicago Energy Policy Institute</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80B3F71-7FE0-44CE-9220-8FE300BBEB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49821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solidFill>
                  <a:prstClr val="black">
                    <a:tint val="75000"/>
                  </a:prstClr>
                </a:solidFill>
              </a:rPr>
              <a:t>Jan 28, 2014</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UChicago Energy Policy Institute</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0B3F71-7FE0-44CE-9220-8FE300BBEB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584400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solidFill>
                  <a:prstClr val="black">
                    <a:tint val="75000"/>
                  </a:prstClr>
                </a:solidFill>
              </a:rPr>
              <a:t>Jan 28, 2014</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UChicago Energy Policy Institute</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80B3F71-7FE0-44CE-9220-8FE300BBEB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589730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Jan 28, 2014</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UChicago Energy Policy Institute</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80B3F71-7FE0-44CE-9220-8FE300BBEB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094687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Jan 28, 2014</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UChicago Energy Policy Institute</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0B3F71-7FE0-44CE-9220-8FE300BBEB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767729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Jan 28, 2014</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UChicago Energy Policy Institute</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0B3F71-7FE0-44CE-9220-8FE300BBEB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012159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Jan 28, 2014</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UChicago Energy Policy Institute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0B3F71-7FE0-44CE-9220-8FE300BBEB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566850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Jan 28, 2014</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UChicago Energy Policy Institute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0B3F71-7FE0-44CE-9220-8FE300BBEB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76706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solidFill>
                  <a:prstClr val="black">
                    <a:tint val="75000"/>
                  </a:prstClr>
                </a:solidFill>
              </a:rPr>
              <a:t>Jan 28, 2014</a:t>
            </a: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UChicago Energy Policy Institute</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80B3F71-7FE0-44CE-9220-8FE300BBEB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46638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solidFill>
                  <a:prstClr val="black">
                    <a:tint val="75000"/>
                  </a:prstClr>
                </a:solidFill>
              </a:rPr>
              <a:t>Jan 28, 2014</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UChicago Energy Policy Institute</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80B3F71-7FE0-44CE-9220-8FE300BBEB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13328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Jan 28, 2014</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UChicago Energy Policy Institute</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80B3F71-7FE0-44CE-9220-8FE300BBEB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61872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Jan 28, 2014</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UChicago Energy Policy Institute</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0B3F71-7FE0-44CE-9220-8FE300BBEB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8974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Jan 28, 2014</a:t>
            </a:r>
            <a:endParaRPr lang="en-US"/>
          </a:p>
        </p:txBody>
      </p:sp>
      <p:sp>
        <p:nvSpPr>
          <p:cNvPr id="5" name="Footer Placeholder 4"/>
          <p:cNvSpPr>
            <a:spLocks noGrp="1"/>
          </p:cNvSpPr>
          <p:nvPr>
            <p:ph type="ftr" sz="quarter" idx="11"/>
          </p:nvPr>
        </p:nvSpPr>
        <p:spPr/>
        <p:txBody>
          <a:bodyPr/>
          <a:lstStyle/>
          <a:p>
            <a:r>
              <a:rPr lang="en-US" smtClean="0"/>
              <a:t>UChicago Energy Policy Institute</a:t>
            </a:r>
            <a:endParaRPr lang="en-US"/>
          </a:p>
        </p:txBody>
      </p:sp>
      <p:sp>
        <p:nvSpPr>
          <p:cNvPr id="6" name="Slide Number Placeholder 5"/>
          <p:cNvSpPr>
            <a:spLocks noGrp="1"/>
          </p:cNvSpPr>
          <p:nvPr>
            <p:ph type="sldNum" sz="quarter" idx="12"/>
          </p:nvPr>
        </p:nvSpPr>
        <p:spPr/>
        <p:txBody>
          <a:bodyPr/>
          <a:lstStyle/>
          <a:p>
            <a:fld id="{B80B3F71-7FE0-44CE-9220-8FE300BBEB8E}" type="slidenum">
              <a:rPr lang="en-US" smtClean="0"/>
              <a:t>‹#›</a:t>
            </a:fld>
            <a:endParaRPr lang="en-US"/>
          </a:p>
        </p:txBody>
      </p:sp>
    </p:spTree>
    <p:extLst>
      <p:ext uri="{BB962C8B-B14F-4D97-AF65-F5344CB8AC3E}">
        <p14:creationId xmlns:p14="http://schemas.microsoft.com/office/powerpoint/2010/main" val="573171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Jan 28, 2014</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UChicago Energy Policy Institute</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0B3F71-7FE0-44CE-9220-8FE300BBEB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14132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Jan 28, 2014</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UChicago Energy Policy Institute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0B3F71-7FE0-44CE-9220-8FE300BBEB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42896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Jan 28, 2014</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UChicago Energy Policy Institute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0B3F71-7FE0-44CE-9220-8FE300BBEB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1659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12"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13"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15"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16"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eaLnBrk="0" fontAlgn="base" hangingPunct="0">
                <a:spcBef>
                  <a:spcPct val="0"/>
                </a:spcBef>
                <a:spcAft>
                  <a:spcPct val="0"/>
                </a:spcAft>
                <a:defRPr/>
              </a:pPr>
              <a:endParaRPr lang="en-US">
                <a:solidFill>
                  <a:srgbClr val="FFFFFF"/>
                </a:solidFill>
                <a:latin typeface="Arial" charset="0"/>
              </a:endParaRPr>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eaLnBrk="0" fontAlgn="base" hangingPunct="0">
                  <a:spcBef>
                    <a:spcPct val="0"/>
                  </a:spcBef>
                  <a:spcAft>
                    <a:spcPct val="0"/>
                  </a:spcAft>
                  <a:defRPr/>
                </a:pPr>
                <a:endParaRPr lang="en-US">
                  <a:solidFill>
                    <a:srgbClr val="FFFFFF"/>
                  </a:solidFill>
                  <a:latin typeface="Arial" charset="0"/>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eaLnBrk="0" fontAlgn="base" hangingPunct="0">
                <a:spcBef>
                  <a:spcPct val="0"/>
                </a:spcBef>
                <a:spcAft>
                  <a:spcPct val="0"/>
                </a:spcAft>
                <a:defRPr/>
              </a:pPr>
              <a:endParaRPr lang="en-US">
                <a:solidFill>
                  <a:srgbClr val="FFFFFF"/>
                </a:solidFill>
                <a:latin typeface="Arial" charset="0"/>
              </a:endParaRPr>
            </a:p>
          </p:txBody>
        </p:sp>
      </p:grpSp>
      <p:sp>
        <p:nvSpPr>
          <p:cNvPr id="366631"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366632"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42" name="Rectangle 42"/>
          <p:cNvSpPr>
            <a:spLocks noGrp="1" noChangeArrowheads="1"/>
          </p:cNvSpPr>
          <p:nvPr>
            <p:ph type="ftr" sz="quarter" idx="11"/>
          </p:nvPr>
        </p:nvSpPr>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43" name="Rectangle 43"/>
          <p:cNvSpPr>
            <a:spLocks noGrp="1" noChangeArrowheads="1"/>
          </p:cNvSpPr>
          <p:nvPr>
            <p:ph type="sldNum" sz="quarter" idx="12"/>
          </p:nvPr>
        </p:nvSpPr>
        <p:spPr/>
        <p:txBody>
          <a:bodyPr/>
          <a:lstStyle>
            <a:lvl1pPr>
              <a:defRPr/>
            </a:lvl1pPr>
          </a:lstStyle>
          <a:p>
            <a:pPr>
              <a:defRPr/>
            </a:pPr>
            <a:fld id="{D0F62B12-320A-4019-90DB-2F2A3E96A5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280684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6589C4DB-A6CC-4B7D-BE4D-4AB27C0F8E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375084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18370934-3991-41DF-968C-81CD81CF09B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343788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2A1C3F49-5385-4EF4-A249-0A3035F346D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399256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8" name="Rectangle 41"/>
          <p:cNvSpPr>
            <a:spLocks noGrp="1" noChangeArrowheads="1"/>
          </p:cNvSpPr>
          <p:nvPr>
            <p:ph type="ftr" sz="quarter" idx="11"/>
          </p:nvPr>
        </p:nvSpPr>
        <p:spPr>
          <a:ln/>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9" name="Rectangle 42"/>
          <p:cNvSpPr>
            <a:spLocks noGrp="1" noChangeArrowheads="1"/>
          </p:cNvSpPr>
          <p:nvPr>
            <p:ph type="sldNum" sz="quarter" idx="12"/>
          </p:nvPr>
        </p:nvSpPr>
        <p:spPr>
          <a:ln/>
        </p:spPr>
        <p:txBody>
          <a:bodyPr/>
          <a:lstStyle>
            <a:lvl1pPr>
              <a:defRPr/>
            </a:lvl1pPr>
          </a:lstStyle>
          <a:p>
            <a:pPr>
              <a:defRPr/>
            </a:pPr>
            <a:fld id="{20550DD4-56C1-4B30-8868-0B57C29402B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569367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4" name="Rectangle 41"/>
          <p:cNvSpPr>
            <a:spLocks noGrp="1" noChangeArrowheads="1"/>
          </p:cNvSpPr>
          <p:nvPr>
            <p:ph type="ftr" sz="quarter" idx="11"/>
          </p:nvPr>
        </p:nvSpPr>
        <p:spPr>
          <a:ln/>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5" name="Rectangle 42"/>
          <p:cNvSpPr>
            <a:spLocks noGrp="1" noChangeArrowheads="1"/>
          </p:cNvSpPr>
          <p:nvPr>
            <p:ph type="sldNum" sz="quarter" idx="12"/>
          </p:nvPr>
        </p:nvSpPr>
        <p:spPr>
          <a:ln/>
        </p:spPr>
        <p:txBody>
          <a:bodyPr/>
          <a:lstStyle>
            <a:lvl1pPr>
              <a:defRPr/>
            </a:lvl1pPr>
          </a:lstStyle>
          <a:p>
            <a:pPr>
              <a:defRPr/>
            </a:pPr>
            <a:fld id="{9FF5EEF7-6A87-404E-8A7B-B8A39769D5E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360354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3" name="Rectangle 41"/>
          <p:cNvSpPr>
            <a:spLocks noGrp="1" noChangeArrowheads="1"/>
          </p:cNvSpPr>
          <p:nvPr>
            <p:ph type="ftr" sz="quarter" idx="11"/>
          </p:nvPr>
        </p:nvSpPr>
        <p:spPr>
          <a:ln/>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4" name="Rectangle 42"/>
          <p:cNvSpPr>
            <a:spLocks noGrp="1" noChangeArrowheads="1"/>
          </p:cNvSpPr>
          <p:nvPr>
            <p:ph type="sldNum" sz="quarter" idx="12"/>
          </p:nvPr>
        </p:nvSpPr>
        <p:spPr>
          <a:ln/>
        </p:spPr>
        <p:txBody>
          <a:bodyPr/>
          <a:lstStyle>
            <a:lvl1pPr>
              <a:defRPr/>
            </a:lvl1pPr>
          </a:lstStyle>
          <a:p>
            <a:pPr>
              <a:defRPr/>
            </a:pPr>
            <a:fld id="{4D6F35EA-7630-4559-8280-A056F84B68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91055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Jan 28, 2014</a:t>
            </a:r>
            <a:endParaRPr lang="en-US"/>
          </a:p>
        </p:txBody>
      </p:sp>
      <p:sp>
        <p:nvSpPr>
          <p:cNvPr id="5" name="Footer Placeholder 4"/>
          <p:cNvSpPr>
            <a:spLocks noGrp="1"/>
          </p:cNvSpPr>
          <p:nvPr>
            <p:ph type="ftr" sz="quarter" idx="11"/>
          </p:nvPr>
        </p:nvSpPr>
        <p:spPr/>
        <p:txBody>
          <a:bodyPr/>
          <a:lstStyle/>
          <a:p>
            <a:r>
              <a:rPr lang="en-US" smtClean="0"/>
              <a:t>UChicago Energy Policy Institute</a:t>
            </a:r>
            <a:endParaRPr lang="en-US"/>
          </a:p>
        </p:txBody>
      </p:sp>
      <p:sp>
        <p:nvSpPr>
          <p:cNvPr id="6" name="Slide Number Placeholder 5"/>
          <p:cNvSpPr>
            <a:spLocks noGrp="1"/>
          </p:cNvSpPr>
          <p:nvPr>
            <p:ph type="sldNum" sz="quarter" idx="12"/>
          </p:nvPr>
        </p:nvSpPr>
        <p:spPr/>
        <p:txBody>
          <a:bodyPr/>
          <a:lstStyle/>
          <a:p>
            <a:fld id="{B80B3F71-7FE0-44CE-9220-8FE300BBEB8E}" type="slidenum">
              <a:rPr lang="en-US" smtClean="0"/>
              <a:t>‹#›</a:t>
            </a:fld>
            <a:endParaRPr lang="en-US"/>
          </a:p>
        </p:txBody>
      </p:sp>
    </p:spTree>
    <p:extLst>
      <p:ext uri="{BB962C8B-B14F-4D97-AF65-F5344CB8AC3E}">
        <p14:creationId xmlns:p14="http://schemas.microsoft.com/office/powerpoint/2010/main" val="16758940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A4771627-5CB3-42BD-937E-76BDCA56406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63119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02BEDD1A-D8C4-4293-9D17-81B086F93D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018940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69A99BC2-C66F-44C3-A56E-DEA04C6DD5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016685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DAA2E3AF-5945-45FB-94AC-D4AB74D1DF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486309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30725"/>
          </a:xfrm>
        </p:spPr>
        <p:txBody>
          <a:bodyPr/>
          <a:lstStyle/>
          <a:p>
            <a:pPr lvl="0"/>
            <a:endParaRPr lang="en-US" noProof="0" smtClean="0"/>
          </a:p>
        </p:txBody>
      </p:sp>
      <p:sp>
        <p:nvSpPr>
          <p:cNvPr id="5" name="Rectangle 40"/>
          <p:cNvSpPr>
            <a:spLocks noGrp="1" noChangeArrowheads="1"/>
          </p:cNvSpPr>
          <p:nvPr>
            <p:ph type="dt" sz="half" idx="10"/>
          </p:nvPr>
        </p:nvSpPr>
        <p:spPr>
          <a:ln/>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FDBBB9F2-9F07-452E-9E1A-419B5CCFCDF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051394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FC0BC8D9-2F7E-4590-98D0-90914762C75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455567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8" name="Rectangle 41"/>
          <p:cNvSpPr>
            <a:spLocks noGrp="1" noChangeArrowheads="1"/>
          </p:cNvSpPr>
          <p:nvPr>
            <p:ph type="ftr" sz="quarter" idx="11"/>
          </p:nvPr>
        </p:nvSpPr>
        <p:spPr>
          <a:ln/>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9" name="Rectangle 42"/>
          <p:cNvSpPr>
            <a:spLocks noGrp="1" noChangeArrowheads="1"/>
          </p:cNvSpPr>
          <p:nvPr>
            <p:ph type="sldNum" sz="quarter" idx="12"/>
          </p:nvPr>
        </p:nvSpPr>
        <p:spPr>
          <a:ln/>
        </p:spPr>
        <p:txBody>
          <a:bodyPr/>
          <a:lstStyle>
            <a:lvl1pPr>
              <a:defRPr/>
            </a:lvl1pPr>
          </a:lstStyle>
          <a:p>
            <a:pPr>
              <a:defRPr/>
            </a:pPr>
            <a:fld id="{5F3FA874-CB6C-4968-B617-53D465E2AB6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446479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12"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13"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15"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16"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eaLnBrk="0" fontAlgn="base" hangingPunct="0">
                <a:spcBef>
                  <a:spcPct val="0"/>
                </a:spcBef>
                <a:spcAft>
                  <a:spcPct val="0"/>
                </a:spcAft>
                <a:defRPr/>
              </a:pPr>
              <a:endParaRPr lang="en-US">
                <a:solidFill>
                  <a:srgbClr val="FFFFFF"/>
                </a:solidFill>
                <a:latin typeface="Arial" charset="0"/>
              </a:endParaRPr>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eaLnBrk="0" fontAlgn="base" hangingPunct="0">
                  <a:spcBef>
                    <a:spcPct val="0"/>
                  </a:spcBef>
                  <a:spcAft>
                    <a:spcPct val="0"/>
                  </a:spcAft>
                  <a:defRPr/>
                </a:pPr>
                <a:endParaRPr lang="en-US">
                  <a:solidFill>
                    <a:srgbClr val="FFFFFF"/>
                  </a:solidFill>
                  <a:latin typeface="Arial" charset="0"/>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eaLnBrk="0" fontAlgn="base" hangingPunct="0">
                <a:spcBef>
                  <a:spcPct val="0"/>
                </a:spcBef>
                <a:spcAft>
                  <a:spcPct val="0"/>
                </a:spcAft>
                <a:defRPr/>
              </a:pPr>
              <a:endParaRPr lang="en-US">
                <a:solidFill>
                  <a:srgbClr val="FFFFFF"/>
                </a:solidFill>
                <a:latin typeface="Arial" charset="0"/>
              </a:endParaRPr>
            </a:p>
          </p:txBody>
        </p:sp>
      </p:grpSp>
      <p:sp>
        <p:nvSpPr>
          <p:cNvPr id="366631"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366632"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42" name="Rectangle 42"/>
          <p:cNvSpPr>
            <a:spLocks noGrp="1" noChangeArrowheads="1"/>
          </p:cNvSpPr>
          <p:nvPr>
            <p:ph type="ftr" sz="quarter" idx="11"/>
          </p:nvPr>
        </p:nvSpPr>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43" name="Rectangle 43"/>
          <p:cNvSpPr>
            <a:spLocks noGrp="1" noChangeArrowheads="1"/>
          </p:cNvSpPr>
          <p:nvPr>
            <p:ph type="sldNum" sz="quarter" idx="12"/>
          </p:nvPr>
        </p:nvSpPr>
        <p:spPr/>
        <p:txBody>
          <a:bodyPr/>
          <a:lstStyle>
            <a:lvl1pPr>
              <a:defRPr/>
            </a:lvl1pPr>
          </a:lstStyle>
          <a:p>
            <a:pPr>
              <a:defRPr/>
            </a:pPr>
            <a:fld id="{D0F62B12-320A-4019-90DB-2F2A3E96A5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575881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6589C4DB-A6CC-4B7D-BE4D-4AB27C0F8E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247790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18370934-3991-41DF-968C-81CD81CF09B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83916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Jan 28, 2014</a:t>
            </a:r>
            <a:endParaRPr lang="en-US"/>
          </a:p>
        </p:txBody>
      </p:sp>
      <p:sp>
        <p:nvSpPr>
          <p:cNvPr id="6" name="Footer Placeholder 5"/>
          <p:cNvSpPr>
            <a:spLocks noGrp="1"/>
          </p:cNvSpPr>
          <p:nvPr>
            <p:ph type="ftr" sz="quarter" idx="11"/>
          </p:nvPr>
        </p:nvSpPr>
        <p:spPr/>
        <p:txBody>
          <a:bodyPr/>
          <a:lstStyle/>
          <a:p>
            <a:r>
              <a:rPr lang="en-US" smtClean="0"/>
              <a:t>UChicago Energy Policy Institute</a:t>
            </a:r>
            <a:endParaRPr lang="en-US"/>
          </a:p>
        </p:txBody>
      </p:sp>
      <p:sp>
        <p:nvSpPr>
          <p:cNvPr id="7" name="Slide Number Placeholder 6"/>
          <p:cNvSpPr>
            <a:spLocks noGrp="1"/>
          </p:cNvSpPr>
          <p:nvPr>
            <p:ph type="sldNum" sz="quarter" idx="12"/>
          </p:nvPr>
        </p:nvSpPr>
        <p:spPr/>
        <p:txBody>
          <a:bodyPr/>
          <a:lstStyle/>
          <a:p>
            <a:fld id="{B80B3F71-7FE0-44CE-9220-8FE300BBEB8E}" type="slidenum">
              <a:rPr lang="en-US" smtClean="0"/>
              <a:t>‹#›</a:t>
            </a:fld>
            <a:endParaRPr lang="en-US"/>
          </a:p>
        </p:txBody>
      </p:sp>
    </p:spTree>
    <p:extLst>
      <p:ext uri="{BB962C8B-B14F-4D97-AF65-F5344CB8AC3E}">
        <p14:creationId xmlns:p14="http://schemas.microsoft.com/office/powerpoint/2010/main" val="41306428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2A1C3F49-5385-4EF4-A249-0A3035F346D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403297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8" name="Rectangle 41"/>
          <p:cNvSpPr>
            <a:spLocks noGrp="1" noChangeArrowheads="1"/>
          </p:cNvSpPr>
          <p:nvPr>
            <p:ph type="ftr" sz="quarter" idx="11"/>
          </p:nvPr>
        </p:nvSpPr>
        <p:spPr>
          <a:ln/>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9" name="Rectangle 42"/>
          <p:cNvSpPr>
            <a:spLocks noGrp="1" noChangeArrowheads="1"/>
          </p:cNvSpPr>
          <p:nvPr>
            <p:ph type="sldNum" sz="quarter" idx="12"/>
          </p:nvPr>
        </p:nvSpPr>
        <p:spPr>
          <a:ln/>
        </p:spPr>
        <p:txBody>
          <a:bodyPr/>
          <a:lstStyle>
            <a:lvl1pPr>
              <a:defRPr/>
            </a:lvl1pPr>
          </a:lstStyle>
          <a:p>
            <a:pPr>
              <a:defRPr/>
            </a:pPr>
            <a:fld id="{20550DD4-56C1-4B30-8868-0B57C29402B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382985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4" name="Rectangle 41"/>
          <p:cNvSpPr>
            <a:spLocks noGrp="1" noChangeArrowheads="1"/>
          </p:cNvSpPr>
          <p:nvPr>
            <p:ph type="ftr" sz="quarter" idx="11"/>
          </p:nvPr>
        </p:nvSpPr>
        <p:spPr>
          <a:ln/>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5" name="Rectangle 42"/>
          <p:cNvSpPr>
            <a:spLocks noGrp="1" noChangeArrowheads="1"/>
          </p:cNvSpPr>
          <p:nvPr>
            <p:ph type="sldNum" sz="quarter" idx="12"/>
          </p:nvPr>
        </p:nvSpPr>
        <p:spPr>
          <a:ln/>
        </p:spPr>
        <p:txBody>
          <a:bodyPr/>
          <a:lstStyle>
            <a:lvl1pPr>
              <a:defRPr/>
            </a:lvl1pPr>
          </a:lstStyle>
          <a:p>
            <a:pPr>
              <a:defRPr/>
            </a:pPr>
            <a:fld id="{9FF5EEF7-6A87-404E-8A7B-B8A39769D5E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117112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3" name="Rectangle 41"/>
          <p:cNvSpPr>
            <a:spLocks noGrp="1" noChangeArrowheads="1"/>
          </p:cNvSpPr>
          <p:nvPr>
            <p:ph type="ftr" sz="quarter" idx="11"/>
          </p:nvPr>
        </p:nvSpPr>
        <p:spPr>
          <a:ln/>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4" name="Rectangle 42"/>
          <p:cNvSpPr>
            <a:spLocks noGrp="1" noChangeArrowheads="1"/>
          </p:cNvSpPr>
          <p:nvPr>
            <p:ph type="sldNum" sz="quarter" idx="12"/>
          </p:nvPr>
        </p:nvSpPr>
        <p:spPr>
          <a:ln/>
        </p:spPr>
        <p:txBody>
          <a:bodyPr/>
          <a:lstStyle>
            <a:lvl1pPr>
              <a:defRPr/>
            </a:lvl1pPr>
          </a:lstStyle>
          <a:p>
            <a:pPr>
              <a:defRPr/>
            </a:pPr>
            <a:fld id="{4D6F35EA-7630-4559-8280-A056F84B68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474962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A4771627-5CB3-42BD-937E-76BDCA56406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55325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02BEDD1A-D8C4-4293-9D17-81B086F93D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313682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69A99BC2-C66F-44C3-A56E-DEA04C6DD5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323735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DAA2E3AF-5945-45FB-94AC-D4AB74D1DF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747775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30725"/>
          </a:xfrm>
        </p:spPr>
        <p:txBody>
          <a:bodyPr/>
          <a:lstStyle/>
          <a:p>
            <a:pPr lvl="0"/>
            <a:endParaRPr lang="en-US" noProof="0" smtClean="0"/>
          </a:p>
        </p:txBody>
      </p:sp>
      <p:sp>
        <p:nvSpPr>
          <p:cNvPr id="5" name="Rectangle 40"/>
          <p:cNvSpPr>
            <a:spLocks noGrp="1" noChangeArrowheads="1"/>
          </p:cNvSpPr>
          <p:nvPr>
            <p:ph type="dt" sz="half" idx="10"/>
          </p:nvPr>
        </p:nvSpPr>
        <p:spPr>
          <a:ln/>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FDBBB9F2-9F07-452E-9E1A-419B5CCFCDF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351223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FC0BC8D9-2F7E-4590-98D0-90914762C75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06322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Jan 28, 2014</a:t>
            </a:r>
            <a:endParaRPr lang="en-US"/>
          </a:p>
        </p:txBody>
      </p:sp>
      <p:sp>
        <p:nvSpPr>
          <p:cNvPr id="8" name="Footer Placeholder 7"/>
          <p:cNvSpPr>
            <a:spLocks noGrp="1"/>
          </p:cNvSpPr>
          <p:nvPr>
            <p:ph type="ftr" sz="quarter" idx="11"/>
          </p:nvPr>
        </p:nvSpPr>
        <p:spPr/>
        <p:txBody>
          <a:bodyPr/>
          <a:lstStyle/>
          <a:p>
            <a:r>
              <a:rPr lang="en-US" smtClean="0"/>
              <a:t>UChicago Energy Policy Institute</a:t>
            </a:r>
            <a:endParaRPr lang="en-US"/>
          </a:p>
        </p:txBody>
      </p:sp>
      <p:sp>
        <p:nvSpPr>
          <p:cNvPr id="9" name="Slide Number Placeholder 8"/>
          <p:cNvSpPr>
            <a:spLocks noGrp="1"/>
          </p:cNvSpPr>
          <p:nvPr>
            <p:ph type="sldNum" sz="quarter" idx="12"/>
          </p:nvPr>
        </p:nvSpPr>
        <p:spPr/>
        <p:txBody>
          <a:bodyPr/>
          <a:lstStyle/>
          <a:p>
            <a:fld id="{B80B3F71-7FE0-44CE-9220-8FE300BBEB8E}" type="slidenum">
              <a:rPr lang="en-US" smtClean="0"/>
              <a:t>‹#›</a:t>
            </a:fld>
            <a:endParaRPr lang="en-US"/>
          </a:p>
        </p:txBody>
      </p:sp>
    </p:spTree>
    <p:extLst>
      <p:ext uri="{BB962C8B-B14F-4D97-AF65-F5344CB8AC3E}">
        <p14:creationId xmlns:p14="http://schemas.microsoft.com/office/powerpoint/2010/main" val="36942946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8" name="Rectangle 41"/>
          <p:cNvSpPr>
            <a:spLocks noGrp="1" noChangeArrowheads="1"/>
          </p:cNvSpPr>
          <p:nvPr>
            <p:ph type="ftr" sz="quarter" idx="11"/>
          </p:nvPr>
        </p:nvSpPr>
        <p:spPr>
          <a:ln/>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9" name="Rectangle 42"/>
          <p:cNvSpPr>
            <a:spLocks noGrp="1" noChangeArrowheads="1"/>
          </p:cNvSpPr>
          <p:nvPr>
            <p:ph type="sldNum" sz="quarter" idx="12"/>
          </p:nvPr>
        </p:nvSpPr>
        <p:spPr>
          <a:ln/>
        </p:spPr>
        <p:txBody>
          <a:bodyPr/>
          <a:lstStyle>
            <a:lvl1pPr>
              <a:defRPr/>
            </a:lvl1pPr>
          </a:lstStyle>
          <a:p>
            <a:pPr>
              <a:defRPr/>
            </a:pPr>
            <a:fld id="{5F3FA874-CB6C-4968-B617-53D465E2AB6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837784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12"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13"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15"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16"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eaLnBrk="0" fontAlgn="base" hangingPunct="0">
                <a:spcBef>
                  <a:spcPct val="0"/>
                </a:spcBef>
                <a:spcAft>
                  <a:spcPct val="0"/>
                </a:spcAft>
                <a:defRPr/>
              </a:pPr>
              <a:endParaRPr lang="en-US">
                <a:solidFill>
                  <a:srgbClr val="FFFFFF"/>
                </a:solidFill>
                <a:latin typeface="Arial" charset="0"/>
              </a:endParaRPr>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eaLnBrk="0" fontAlgn="base" hangingPunct="0">
                  <a:spcBef>
                    <a:spcPct val="0"/>
                  </a:spcBef>
                  <a:spcAft>
                    <a:spcPct val="0"/>
                  </a:spcAft>
                  <a:defRPr/>
                </a:pPr>
                <a:endParaRPr lang="en-US">
                  <a:solidFill>
                    <a:srgbClr val="FFFFFF"/>
                  </a:solidFill>
                  <a:latin typeface="Arial" charset="0"/>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eaLnBrk="0" fontAlgn="base" hangingPunct="0">
                <a:spcBef>
                  <a:spcPct val="0"/>
                </a:spcBef>
                <a:spcAft>
                  <a:spcPct val="0"/>
                </a:spcAft>
                <a:defRPr/>
              </a:pPr>
              <a:endParaRPr lang="en-US">
                <a:solidFill>
                  <a:srgbClr val="FFFFFF"/>
                </a:solidFill>
                <a:latin typeface="Arial" charset="0"/>
              </a:endParaRPr>
            </a:p>
          </p:txBody>
        </p:sp>
      </p:grpSp>
      <p:sp>
        <p:nvSpPr>
          <p:cNvPr id="366631"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366632"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42" name="Rectangle 42"/>
          <p:cNvSpPr>
            <a:spLocks noGrp="1" noChangeArrowheads="1"/>
          </p:cNvSpPr>
          <p:nvPr>
            <p:ph type="ftr" sz="quarter" idx="11"/>
          </p:nvPr>
        </p:nvSpPr>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43" name="Rectangle 43"/>
          <p:cNvSpPr>
            <a:spLocks noGrp="1" noChangeArrowheads="1"/>
          </p:cNvSpPr>
          <p:nvPr>
            <p:ph type="sldNum" sz="quarter" idx="12"/>
          </p:nvPr>
        </p:nvSpPr>
        <p:spPr/>
        <p:txBody>
          <a:bodyPr/>
          <a:lstStyle>
            <a:lvl1pPr>
              <a:defRPr/>
            </a:lvl1pPr>
          </a:lstStyle>
          <a:p>
            <a:pPr>
              <a:defRPr/>
            </a:pPr>
            <a:fld id="{D0F62B12-320A-4019-90DB-2F2A3E96A5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3592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6589C4DB-A6CC-4B7D-BE4D-4AB27C0F8E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203994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18370934-3991-41DF-968C-81CD81CF09B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812173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2A1C3F49-5385-4EF4-A249-0A3035F346D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536547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8" name="Rectangle 41"/>
          <p:cNvSpPr>
            <a:spLocks noGrp="1" noChangeArrowheads="1"/>
          </p:cNvSpPr>
          <p:nvPr>
            <p:ph type="ftr" sz="quarter" idx="11"/>
          </p:nvPr>
        </p:nvSpPr>
        <p:spPr>
          <a:ln/>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9" name="Rectangle 42"/>
          <p:cNvSpPr>
            <a:spLocks noGrp="1" noChangeArrowheads="1"/>
          </p:cNvSpPr>
          <p:nvPr>
            <p:ph type="sldNum" sz="quarter" idx="12"/>
          </p:nvPr>
        </p:nvSpPr>
        <p:spPr>
          <a:ln/>
        </p:spPr>
        <p:txBody>
          <a:bodyPr/>
          <a:lstStyle>
            <a:lvl1pPr>
              <a:defRPr/>
            </a:lvl1pPr>
          </a:lstStyle>
          <a:p>
            <a:pPr>
              <a:defRPr/>
            </a:pPr>
            <a:fld id="{20550DD4-56C1-4B30-8868-0B57C29402B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408345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4" name="Rectangle 41"/>
          <p:cNvSpPr>
            <a:spLocks noGrp="1" noChangeArrowheads="1"/>
          </p:cNvSpPr>
          <p:nvPr>
            <p:ph type="ftr" sz="quarter" idx="11"/>
          </p:nvPr>
        </p:nvSpPr>
        <p:spPr>
          <a:ln/>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5" name="Rectangle 42"/>
          <p:cNvSpPr>
            <a:spLocks noGrp="1" noChangeArrowheads="1"/>
          </p:cNvSpPr>
          <p:nvPr>
            <p:ph type="sldNum" sz="quarter" idx="12"/>
          </p:nvPr>
        </p:nvSpPr>
        <p:spPr>
          <a:ln/>
        </p:spPr>
        <p:txBody>
          <a:bodyPr/>
          <a:lstStyle>
            <a:lvl1pPr>
              <a:defRPr/>
            </a:lvl1pPr>
          </a:lstStyle>
          <a:p>
            <a:pPr>
              <a:defRPr/>
            </a:pPr>
            <a:fld id="{9FF5EEF7-6A87-404E-8A7B-B8A39769D5E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952407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3" name="Rectangle 41"/>
          <p:cNvSpPr>
            <a:spLocks noGrp="1" noChangeArrowheads="1"/>
          </p:cNvSpPr>
          <p:nvPr>
            <p:ph type="ftr" sz="quarter" idx="11"/>
          </p:nvPr>
        </p:nvSpPr>
        <p:spPr>
          <a:ln/>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4" name="Rectangle 42"/>
          <p:cNvSpPr>
            <a:spLocks noGrp="1" noChangeArrowheads="1"/>
          </p:cNvSpPr>
          <p:nvPr>
            <p:ph type="sldNum" sz="quarter" idx="12"/>
          </p:nvPr>
        </p:nvSpPr>
        <p:spPr>
          <a:ln/>
        </p:spPr>
        <p:txBody>
          <a:bodyPr/>
          <a:lstStyle>
            <a:lvl1pPr>
              <a:defRPr/>
            </a:lvl1pPr>
          </a:lstStyle>
          <a:p>
            <a:pPr>
              <a:defRPr/>
            </a:pPr>
            <a:fld id="{4D6F35EA-7630-4559-8280-A056F84B68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378090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A4771627-5CB3-42BD-937E-76BDCA56406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407986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02BEDD1A-D8C4-4293-9D17-81B086F93D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76640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Jan 28, 2014</a:t>
            </a:r>
            <a:endParaRPr lang="en-US"/>
          </a:p>
        </p:txBody>
      </p:sp>
      <p:sp>
        <p:nvSpPr>
          <p:cNvPr id="4" name="Footer Placeholder 3"/>
          <p:cNvSpPr>
            <a:spLocks noGrp="1"/>
          </p:cNvSpPr>
          <p:nvPr>
            <p:ph type="ftr" sz="quarter" idx="11"/>
          </p:nvPr>
        </p:nvSpPr>
        <p:spPr/>
        <p:txBody>
          <a:bodyPr/>
          <a:lstStyle/>
          <a:p>
            <a:r>
              <a:rPr lang="en-US" smtClean="0"/>
              <a:t>UChicago Energy Policy Institute</a:t>
            </a:r>
            <a:endParaRPr lang="en-US"/>
          </a:p>
        </p:txBody>
      </p:sp>
      <p:sp>
        <p:nvSpPr>
          <p:cNvPr id="5" name="Slide Number Placeholder 4"/>
          <p:cNvSpPr>
            <a:spLocks noGrp="1"/>
          </p:cNvSpPr>
          <p:nvPr>
            <p:ph type="sldNum" sz="quarter" idx="12"/>
          </p:nvPr>
        </p:nvSpPr>
        <p:spPr/>
        <p:txBody>
          <a:bodyPr/>
          <a:lstStyle/>
          <a:p>
            <a:fld id="{B80B3F71-7FE0-44CE-9220-8FE300BBEB8E}" type="slidenum">
              <a:rPr lang="en-US" smtClean="0"/>
              <a:t>‹#›</a:t>
            </a:fld>
            <a:endParaRPr lang="en-US"/>
          </a:p>
        </p:txBody>
      </p:sp>
    </p:spTree>
    <p:extLst>
      <p:ext uri="{BB962C8B-B14F-4D97-AF65-F5344CB8AC3E}">
        <p14:creationId xmlns:p14="http://schemas.microsoft.com/office/powerpoint/2010/main" val="16708716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69A99BC2-C66F-44C3-A56E-DEA04C6DD5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113361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DAA2E3AF-5945-45FB-94AC-D4AB74D1DF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791027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30725"/>
          </a:xfrm>
        </p:spPr>
        <p:txBody>
          <a:bodyPr/>
          <a:lstStyle/>
          <a:p>
            <a:pPr lvl="0"/>
            <a:endParaRPr lang="en-US" noProof="0" smtClean="0"/>
          </a:p>
        </p:txBody>
      </p:sp>
      <p:sp>
        <p:nvSpPr>
          <p:cNvPr id="5" name="Rectangle 40"/>
          <p:cNvSpPr>
            <a:spLocks noGrp="1" noChangeArrowheads="1"/>
          </p:cNvSpPr>
          <p:nvPr>
            <p:ph type="dt" sz="half" idx="10"/>
          </p:nvPr>
        </p:nvSpPr>
        <p:spPr>
          <a:ln/>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FDBBB9F2-9F07-452E-9E1A-419B5CCFCDF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846231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FC0BC8D9-2F7E-4590-98D0-90914762C75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162609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8" name="Rectangle 41"/>
          <p:cNvSpPr>
            <a:spLocks noGrp="1" noChangeArrowheads="1"/>
          </p:cNvSpPr>
          <p:nvPr>
            <p:ph type="ftr" sz="quarter" idx="11"/>
          </p:nvPr>
        </p:nvSpPr>
        <p:spPr>
          <a:ln/>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9" name="Rectangle 42"/>
          <p:cNvSpPr>
            <a:spLocks noGrp="1" noChangeArrowheads="1"/>
          </p:cNvSpPr>
          <p:nvPr>
            <p:ph type="sldNum" sz="quarter" idx="12"/>
          </p:nvPr>
        </p:nvSpPr>
        <p:spPr>
          <a:ln/>
        </p:spPr>
        <p:txBody>
          <a:bodyPr/>
          <a:lstStyle>
            <a:lvl1pPr>
              <a:defRPr/>
            </a:lvl1pPr>
          </a:lstStyle>
          <a:p>
            <a:pPr>
              <a:defRPr/>
            </a:pPr>
            <a:fld id="{5F3FA874-CB6C-4968-B617-53D465E2AB6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138789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692664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581589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256484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433007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1626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Jan 28, 2014</a:t>
            </a:r>
            <a:endParaRPr lang="en-US"/>
          </a:p>
        </p:txBody>
      </p:sp>
      <p:sp>
        <p:nvSpPr>
          <p:cNvPr id="3" name="Footer Placeholder 2"/>
          <p:cNvSpPr>
            <a:spLocks noGrp="1"/>
          </p:cNvSpPr>
          <p:nvPr>
            <p:ph type="ftr" sz="quarter" idx="11"/>
          </p:nvPr>
        </p:nvSpPr>
        <p:spPr/>
        <p:txBody>
          <a:bodyPr/>
          <a:lstStyle/>
          <a:p>
            <a:r>
              <a:rPr lang="en-US" smtClean="0"/>
              <a:t>UChicago Energy Policy Institute</a:t>
            </a:r>
            <a:endParaRPr lang="en-US"/>
          </a:p>
        </p:txBody>
      </p:sp>
      <p:sp>
        <p:nvSpPr>
          <p:cNvPr id="4" name="Slide Number Placeholder 3"/>
          <p:cNvSpPr>
            <a:spLocks noGrp="1"/>
          </p:cNvSpPr>
          <p:nvPr>
            <p:ph type="sldNum" sz="quarter" idx="12"/>
          </p:nvPr>
        </p:nvSpPr>
        <p:spPr/>
        <p:txBody>
          <a:bodyPr/>
          <a:lstStyle/>
          <a:p>
            <a:fld id="{B80B3F71-7FE0-44CE-9220-8FE300BBEB8E}" type="slidenum">
              <a:rPr lang="en-US" smtClean="0"/>
              <a:t>‹#›</a:t>
            </a:fld>
            <a:endParaRPr lang="en-US"/>
          </a:p>
        </p:txBody>
      </p:sp>
    </p:spTree>
    <p:extLst>
      <p:ext uri="{BB962C8B-B14F-4D97-AF65-F5344CB8AC3E}">
        <p14:creationId xmlns:p14="http://schemas.microsoft.com/office/powerpoint/2010/main" val="16652347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403120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2198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528960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991387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156428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048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048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60375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Jan 28, 2014</a:t>
            </a: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UChicago Energy Policy Institute</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DAA672-3641-4EE0-B6FF-EA33C9DCAD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20276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Jan 28, 2014</a:t>
            </a: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UChicago Energy Policy Institute</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BE2888-16C0-48EB-AAF8-6A74BBD8D6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7756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Jan 28, 2014</a:t>
            </a: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UChicago Energy Policy Institute</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3F959D-1A3B-4450-929A-444C8B7B1B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99569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Jan 28, 2014</a:t>
            </a: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UChicago Energy Policy Institute</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38572B-70A8-40FC-BE5C-41AA099AAE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3400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Jan 28, 2014</a:t>
            </a:r>
            <a:endParaRPr lang="en-US"/>
          </a:p>
        </p:txBody>
      </p:sp>
      <p:sp>
        <p:nvSpPr>
          <p:cNvPr id="6" name="Footer Placeholder 5"/>
          <p:cNvSpPr>
            <a:spLocks noGrp="1"/>
          </p:cNvSpPr>
          <p:nvPr>
            <p:ph type="ftr" sz="quarter" idx="11"/>
          </p:nvPr>
        </p:nvSpPr>
        <p:spPr/>
        <p:txBody>
          <a:bodyPr/>
          <a:lstStyle/>
          <a:p>
            <a:r>
              <a:rPr lang="en-US" smtClean="0"/>
              <a:t>UChicago Energy Policy Institute</a:t>
            </a:r>
            <a:endParaRPr lang="en-US"/>
          </a:p>
        </p:txBody>
      </p:sp>
      <p:sp>
        <p:nvSpPr>
          <p:cNvPr id="7" name="Slide Number Placeholder 6"/>
          <p:cNvSpPr>
            <a:spLocks noGrp="1"/>
          </p:cNvSpPr>
          <p:nvPr>
            <p:ph type="sldNum" sz="quarter" idx="12"/>
          </p:nvPr>
        </p:nvSpPr>
        <p:spPr/>
        <p:txBody>
          <a:bodyPr/>
          <a:lstStyle/>
          <a:p>
            <a:fld id="{B80B3F71-7FE0-44CE-9220-8FE300BBEB8E}" type="slidenum">
              <a:rPr lang="en-US" smtClean="0"/>
              <a:t>‹#›</a:t>
            </a:fld>
            <a:endParaRPr lang="en-US"/>
          </a:p>
        </p:txBody>
      </p:sp>
    </p:spTree>
    <p:extLst>
      <p:ext uri="{BB962C8B-B14F-4D97-AF65-F5344CB8AC3E}">
        <p14:creationId xmlns:p14="http://schemas.microsoft.com/office/powerpoint/2010/main" val="33671524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Jan 28, 2014</a:t>
            </a: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UChicago Energy Policy Institute</a:t>
            </a: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248638C-AEFD-43EB-BB32-6F165F73E6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44207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Jan 28, 2014</a:t>
            </a: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UChicago Energy Policy Institute</a:t>
            </a: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090B48D-0A38-4C0D-99EE-FD5BFE7916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25354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Jan 28, 2014</a:t>
            </a: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UChicago Energy Policy Institute</a:t>
            </a: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80196CD-2245-4D4E-9486-E680893054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29041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Jan 28, 2014</a:t>
            </a: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UChicago Energy Policy Institute</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C13DF23-096C-4062-8DCB-4CA27D4D2A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88354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Jan 28, 2014</a:t>
            </a: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UChicago Energy Policy Institute</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3A920F6-AC31-485D-9726-2D16B2350A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97851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Jan 28, 2014</a:t>
            </a: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UChicago Energy Policy Institute</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84D837-603A-4CBA-921B-ABFA36CE24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87142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Jan 28, 2014</a:t>
            </a: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UChicago Energy Policy Institute</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0F98F9-E3EE-4668-9A0D-FBA2DCB2DB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99428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665133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907492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91608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Jan 28, 2014</a:t>
            </a:r>
            <a:endParaRPr lang="en-US"/>
          </a:p>
        </p:txBody>
      </p:sp>
      <p:sp>
        <p:nvSpPr>
          <p:cNvPr id="6" name="Footer Placeholder 5"/>
          <p:cNvSpPr>
            <a:spLocks noGrp="1"/>
          </p:cNvSpPr>
          <p:nvPr>
            <p:ph type="ftr" sz="quarter" idx="11"/>
          </p:nvPr>
        </p:nvSpPr>
        <p:spPr/>
        <p:txBody>
          <a:bodyPr/>
          <a:lstStyle/>
          <a:p>
            <a:r>
              <a:rPr lang="en-US" smtClean="0"/>
              <a:t>UChicago Energy Policy Institute</a:t>
            </a:r>
            <a:endParaRPr lang="en-US"/>
          </a:p>
        </p:txBody>
      </p:sp>
      <p:sp>
        <p:nvSpPr>
          <p:cNvPr id="7" name="Slide Number Placeholder 6"/>
          <p:cNvSpPr>
            <a:spLocks noGrp="1"/>
          </p:cNvSpPr>
          <p:nvPr>
            <p:ph type="sldNum" sz="quarter" idx="12"/>
          </p:nvPr>
        </p:nvSpPr>
        <p:spPr/>
        <p:txBody>
          <a:bodyPr/>
          <a:lstStyle/>
          <a:p>
            <a:fld id="{B80B3F71-7FE0-44CE-9220-8FE300BBEB8E}" type="slidenum">
              <a:rPr lang="en-US" smtClean="0"/>
              <a:t>‹#›</a:t>
            </a:fld>
            <a:endParaRPr lang="en-US"/>
          </a:p>
        </p:txBody>
      </p:sp>
    </p:spTree>
    <p:extLst>
      <p:ext uri="{BB962C8B-B14F-4D97-AF65-F5344CB8AC3E}">
        <p14:creationId xmlns:p14="http://schemas.microsoft.com/office/powerpoint/2010/main" val="9429939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078468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695844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0016108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03766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5570756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641047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078888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048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048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783638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12" name="Freeform 23"/>
            <p:cNvSpPr>
              <a:spLocks/>
            </p:cNvSpPr>
            <p:nvPr/>
          </p:nvSpPr>
          <p:spPr bwMode="hidden">
            <a:xfrm>
              <a:off x="5041" y="0"/>
              <a:ext cx="719" cy="845"/>
            </a:xfrm>
            <a:custGeom>
              <a:avLst/>
              <a:gdLst>
                <a:gd name="T0" fmla="*/ 731 w 717"/>
                <a:gd name="T1" fmla="*/ 845 h 845"/>
                <a:gd name="T2" fmla="*/ 731 w 717"/>
                <a:gd name="T3" fmla="*/ 821 h 845"/>
                <a:gd name="T4" fmla="*/ 588 w 717"/>
                <a:gd name="T5" fmla="*/ 605 h 845"/>
                <a:gd name="T6" fmla="*/ 413 w 717"/>
                <a:gd name="T7" fmla="*/ 396 h 845"/>
                <a:gd name="T8" fmla="*/ 228 w 717"/>
                <a:gd name="T9" fmla="*/ 192 h 845"/>
                <a:gd name="T10" fmla="*/ 17 w 717"/>
                <a:gd name="T11" fmla="*/ 0 h 845"/>
                <a:gd name="T12" fmla="*/ 0 w 717"/>
                <a:gd name="T13" fmla="*/ 0 h 845"/>
                <a:gd name="T14" fmla="*/ 216 w 717"/>
                <a:gd name="T15" fmla="*/ 198 h 845"/>
                <a:gd name="T16" fmla="*/ 407 w 717"/>
                <a:gd name="T17" fmla="*/ 408 h 845"/>
                <a:gd name="T18" fmla="*/ 582 w 717"/>
                <a:gd name="T19" fmla="*/ 623 h 845"/>
                <a:gd name="T20" fmla="*/ 731 w 717"/>
                <a:gd name="T21" fmla="*/ 845 h 845"/>
                <a:gd name="T22" fmla="*/ 73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en-US" smtClean="0">
                <a:solidFill>
                  <a:srgbClr val="FFFFFF"/>
                </a:solidFill>
                <a:latin typeface="Arial" pitchFamily="34" charset="0"/>
              </a:endParaRPr>
            </a:p>
          </p:txBody>
        </p:sp>
        <p:sp>
          <p:nvSpPr>
            <p:cNvPr id="13" name="Freeform 24"/>
            <p:cNvSpPr>
              <a:spLocks/>
            </p:cNvSpPr>
            <p:nvPr/>
          </p:nvSpPr>
          <p:spPr bwMode="hidden">
            <a:xfrm>
              <a:off x="5352" y="0"/>
              <a:ext cx="408" cy="414"/>
            </a:xfrm>
            <a:custGeom>
              <a:avLst/>
              <a:gdLst>
                <a:gd name="T0" fmla="*/ 414 w 407"/>
                <a:gd name="T1" fmla="*/ 414 h 414"/>
                <a:gd name="T2" fmla="*/ 414 w 407"/>
                <a:gd name="T3" fmla="*/ 396 h 414"/>
                <a:gd name="T4" fmla="*/ 229 w 407"/>
                <a:gd name="T5" fmla="*/ 192 h 414"/>
                <a:gd name="T6" fmla="*/ 12 w 407"/>
                <a:gd name="T7" fmla="*/ 0 h 414"/>
                <a:gd name="T8" fmla="*/ 0 w 407"/>
                <a:gd name="T9" fmla="*/ 0 h 414"/>
                <a:gd name="T10" fmla="*/ 108 w 407"/>
                <a:gd name="T11" fmla="*/ 102 h 414"/>
                <a:gd name="T12" fmla="*/ 223 w 407"/>
                <a:gd name="T13" fmla="*/ 204 h 414"/>
                <a:gd name="T14" fmla="*/ 414 w 407"/>
                <a:gd name="T15" fmla="*/ 414 h 414"/>
                <a:gd name="T16" fmla="*/ 414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en-US" smtClean="0">
                <a:solidFill>
                  <a:srgbClr val="FFFFFF"/>
                </a:solidFill>
                <a:latin typeface="Arial" pitchFamily="34" charset="0"/>
              </a:endParaRPr>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15" name="Freeform 26"/>
            <p:cNvSpPr>
              <a:spLocks/>
            </p:cNvSpPr>
            <p:nvPr/>
          </p:nvSpPr>
          <p:spPr bwMode="hidden">
            <a:xfrm>
              <a:off x="6" y="0"/>
              <a:ext cx="588" cy="599"/>
            </a:xfrm>
            <a:custGeom>
              <a:avLst/>
              <a:gdLst>
                <a:gd name="T0" fmla="*/ 600 w 586"/>
                <a:gd name="T1" fmla="*/ 0 h 599"/>
                <a:gd name="T2" fmla="*/ 582 w 586"/>
                <a:gd name="T3" fmla="*/ 0 h 599"/>
                <a:gd name="T4" fmla="*/ 414 w 586"/>
                <a:gd name="T5" fmla="*/ 132 h 599"/>
                <a:gd name="T6" fmla="*/ 264 w 586"/>
                <a:gd name="T7" fmla="*/ 270 h 599"/>
                <a:gd name="T8" fmla="*/ 120 w 586"/>
                <a:gd name="T9" fmla="*/ 420 h 599"/>
                <a:gd name="T10" fmla="*/ 0 w 586"/>
                <a:gd name="T11" fmla="*/ 575 h 599"/>
                <a:gd name="T12" fmla="*/ 0 w 586"/>
                <a:gd name="T13" fmla="*/ 599 h 599"/>
                <a:gd name="T14" fmla="*/ 120 w 586"/>
                <a:gd name="T15" fmla="*/ 432 h 599"/>
                <a:gd name="T16" fmla="*/ 264 w 586"/>
                <a:gd name="T17" fmla="*/ 282 h 599"/>
                <a:gd name="T18" fmla="*/ 420 w 586"/>
                <a:gd name="T19" fmla="*/ 138 h 599"/>
                <a:gd name="T20" fmla="*/ 600 w 586"/>
                <a:gd name="T21" fmla="*/ 0 h 599"/>
                <a:gd name="T22" fmla="*/ 60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en-US" smtClean="0">
                <a:solidFill>
                  <a:srgbClr val="FFFFFF"/>
                </a:solidFill>
                <a:latin typeface="Arial" pitchFamily="34" charset="0"/>
              </a:endParaRPr>
            </a:p>
          </p:txBody>
        </p:sp>
        <p:sp>
          <p:nvSpPr>
            <p:cNvPr id="16" name="Freeform 27"/>
            <p:cNvSpPr>
              <a:spLocks/>
            </p:cNvSpPr>
            <p:nvPr/>
          </p:nvSpPr>
          <p:spPr bwMode="hidden">
            <a:xfrm>
              <a:off x="6" y="0"/>
              <a:ext cx="270" cy="252"/>
            </a:xfrm>
            <a:custGeom>
              <a:avLst/>
              <a:gdLst>
                <a:gd name="T0" fmla="*/ 276 w 269"/>
                <a:gd name="T1" fmla="*/ 0 h 252"/>
                <a:gd name="T2" fmla="*/ 258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6 w 269"/>
                <a:gd name="T15" fmla="*/ 0 h 252"/>
                <a:gd name="T16" fmla="*/ 276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en-US" smtClean="0">
                <a:solidFill>
                  <a:srgbClr val="FFFFFF"/>
                </a:solidFill>
                <a:latin typeface="Arial" pitchFamily="34" charset="0"/>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lang="en-US" smtClean="0">
                <a:solidFill>
                  <a:srgbClr val="FFFFFF"/>
                </a:solidFill>
                <a:latin typeface="Arial" pitchFamily="34" charset="0"/>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lang="en-US" smtClean="0">
                <a:solidFill>
                  <a:srgbClr val="FFFFFF"/>
                </a:solidFill>
                <a:latin typeface="Arial" pitchFamily="34" charset="0"/>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lang="en-US" smtClean="0">
                <a:solidFill>
                  <a:srgbClr val="FFFFFF"/>
                </a:solidFill>
                <a:latin typeface="Arial" pitchFamily="34" charset="0"/>
              </a:endParaRPr>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lang="en-US" smtClean="0">
                  <a:solidFill>
                    <a:srgbClr val="FFFFFF"/>
                  </a:solidFill>
                  <a:latin typeface="Arial" pitchFamily="34" charset="0"/>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lang="en-US" smtClean="0">
                  <a:solidFill>
                    <a:srgbClr val="FFFFFF"/>
                  </a:solidFill>
                  <a:latin typeface="Arial" pitchFamily="34" charset="0"/>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lang="en-US" smtClean="0">
                  <a:solidFill>
                    <a:srgbClr val="FFFFFF"/>
                  </a:solidFill>
                  <a:latin typeface="Arial" pitchFamily="34" charset="0"/>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lang="en-US" smtClean="0">
                  <a:solidFill>
                    <a:srgbClr val="FFFFFF"/>
                  </a:solidFill>
                  <a:latin typeface="Arial" pitchFamily="34" charset="0"/>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lang="en-US" smtClean="0">
                  <a:solidFill>
                    <a:srgbClr val="FFFFFF"/>
                  </a:solidFill>
                  <a:latin typeface="Arial" pitchFamily="34" charset="0"/>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lang="en-US" smtClean="0">
                <a:solidFill>
                  <a:srgbClr val="FFFFFF"/>
                </a:solidFill>
                <a:latin typeface="Arial" pitchFamily="34" charset="0"/>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lang="en-US" smtClean="0">
                <a:solidFill>
                  <a:srgbClr val="FFFFFF"/>
                </a:solidFill>
                <a:latin typeface="Arial" pitchFamily="34" charset="0"/>
              </a:endParaRPr>
            </a:p>
          </p:txBody>
        </p:sp>
      </p:grpSp>
      <p:sp>
        <p:nvSpPr>
          <p:cNvPr id="366631"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366632"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smtClean="0"/>
            </a:lvl1pPr>
          </a:lstStyle>
          <a:p>
            <a:pPr>
              <a:defRPr/>
            </a:pPr>
            <a:r>
              <a:rPr lang="en-US" smtClean="0">
                <a:solidFill>
                  <a:srgbClr val="FFFFFF"/>
                </a:solidFill>
              </a:rPr>
              <a:t>Jan 28, 2014</a:t>
            </a:r>
            <a:endParaRPr lang="en-US">
              <a:solidFill>
                <a:srgbClr val="FFFFFF"/>
              </a:solidFill>
            </a:endParaRPr>
          </a:p>
        </p:txBody>
      </p:sp>
      <p:sp>
        <p:nvSpPr>
          <p:cNvPr id="42" name="Rectangle 42"/>
          <p:cNvSpPr>
            <a:spLocks noGrp="1" noChangeArrowheads="1"/>
          </p:cNvSpPr>
          <p:nvPr>
            <p:ph type="ftr" sz="quarter" idx="11"/>
          </p:nvPr>
        </p:nvSpPr>
        <p:spPr/>
        <p:txBody>
          <a:bodyPr/>
          <a:lstStyle>
            <a:lvl1pPr>
              <a:defRPr smtClean="0"/>
            </a:lvl1pPr>
          </a:lstStyle>
          <a:p>
            <a:pPr>
              <a:defRPr/>
            </a:pPr>
            <a:r>
              <a:rPr lang="en-US" smtClean="0">
                <a:solidFill>
                  <a:srgbClr val="FFFFFF"/>
                </a:solidFill>
              </a:rPr>
              <a:t>UChicago Energy Policy Institute</a:t>
            </a:r>
            <a:endParaRPr lang="en-US">
              <a:solidFill>
                <a:srgbClr val="FFFFFF"/>
              </a:solidFill>
            </a:endParaRPr>
          </a:p>
        </p:txBody>
      </p:sp>
      <p:sp>
        <p:nvSpPr>
          <p:cNvPr id="43" name="Rectangle 43"/>
          <p:cNvSpPr>
            <a:spLocks noGrp="1" noChangeArrowheads="1"/>
          </p:cNvSpPr>
          <p:nvPr>
            <p:ph type="sldNum" sz="quarter" idx="12"/>
          </p:nvPr>
        </p:nvSpPr>
        <p:spPr/>
        <p:txBody>
          <a:bodyPr/>
          <a:lstStyle>
            <a:lvl1pPr>
              <a:defRPr/>
            </a:lvl1pPr>
          </a:lstStyle>
          <a:p>
            <a:pPr>
              <a:defRPr/>
            </a:pPr>
            <a:fld id="{95476AFB-1E77-4084-80B2-28372D3D232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68669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r>
              <a:rPr lang="en-US" smtClean="0">
                <a:solidFill>
                  <a:srgbClr val="FFFFFF"/>
                </a:solidFill>
              </a:rPr>
              <a:t>Jan 28, 2014</a:t>
            </a: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r>
              <a:rPr lang="en-US" smtClean="0">
                <a:solidFill>
                  <a:srgbClr val="FFFFFF"/>
                </a:solidFill>
              </a:rPr>
              <a:t>UChicago Energy Policy Institute</a:t>
            </a: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8C6A128B-6763-46CD-9167-6DAD8E5F24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99099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0.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1.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2.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3.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heme" Target="../theme/theme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image" Target="../media/image1.jpe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image" Target="../media/image1.jpeg"/><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theme" Target="../theme/theme9.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Jan 28, 2014</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UChicago Energy Policy Institute</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0B3F71-7FE0-44CE-9220-8FE300BBEB8E}" type="slidenum">
              <a:rPr lang="en-US" smtClean="0"/>
              <a:t>‹#›</a:t>
            </a:fld>
            <a:endParaRPr lang="en-US"/>
          </a:p>
        </p:txBody>
      </p:sp>
    </p:spTree>
    <p:extLst>
      <p:ext uri="{BB962C8B-B14F-4D97-AF65-F5344CB8AC3E}">
        <p14:creationId xmlns:p14="http://schemas.microsoft.com/office/powerpoint/2010/main" val="7217887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83661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smtClean="0">
                <a:latin typeface="Arial" charset="0"/>
              </a:defRPr>
            </a:lvl1pPr>
          </a:lstStyle>
          <a:p>
            <a:pPr fontAlgn="base">
              <a:spcBef>
                <a:spcPct val="0"/>
              </a:spcBef>
              <a:spcAft>
                <a:spcPct val="0"/>
              </a:spcAft>
              <a:defRPr/>
            </a:pPr>
            <a:r>
              <a:rPr lang="en-US" smtClean="0">
                <a:solidFill>
                  <a:srgbClr val="000000"/>
                </a:solidFill>
              </a:rPr>
              <a:t>Jan 28, 2014</a:t>
            </a:r>
            <a:endParaRPr lang="en-US">
              <a:solidFill>
                <a:srgbClr val="000000"/>
              </a:solidFill>
            </a:endParaRPr>
          </a:p>
        </p:txBody>
      </p:sp>
      <p:sp>
        <p:nvSpPr>
          <p:cNvPr id="83661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atin typeface="Arial" charset="0"/>
              </a:defRPr>
            </a:lvl1pPr>
          </a:lstStyle>
          <a:p>
            <a:pPr algn="ctr" fontAlgn="base">
              <a:spcBef>
                <a:spcPct val="0"/>
              </a:spcBef>
              <a:spcAft>
                <a:spcPct val="0"/>
              </a:spcAft>
              <a:defRPr/>
            </a:pPr>
            <a:r>
              <a:rPr lang="en-US" smtClean="0">
                <a:solidFill>
                  <a:srgbClr val="000000"/>
                </a:solidFill>
              </a:rPr>
              <a:t>UChicago Energy Policy Institute</a:t>
            </a:r>
            <a:endParaRPr lang="en-US">
              <a:solidFill>
                <a:srgbClr val="000000"/>
              </a:solidFill>
            </a:endParaRPr>
          </a:p>
        </p:txBody>
      </p:sp>
      <p:sp>
        <p:nvSpPr>
          <p:cNvPr id="83661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defRPr>
            </a:lvl1pPr>
          </a:lstStyle>
          <a:p>
            <a:pPr fontAlgn="base">
              <a:spcBef>
                <a:spcPct val="0"/>
              </a:spcBef>
              <a:spcAft>
                <a:spcPct val="0"/>
              </a:spcAft>
              <a:defRPr/>
            </a:pPr>
            <a:fld id="{71CAFE05-3520-4986-951D-3946A94A14BC}"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547455929"/>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611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smtClean="0">
                <a:latin typeface="+mn-lt"/>
              </a:defRPr>
            </a:lvl1pPr>
          </a:lstStyle>
          <a:p>
            <a:pPr fontAlgn="base">
              <a:spcBef>
                <a:spcPct val="0"/>
              </a:spcBef>
              <a:spcAft>
                <a:spcPct val="0"/>
              </a:spcAft>
              <a:defRPr/>
            </a:pPr>
            <a:r>
              <a:rPr lang="en-US" smtClean="0">
                <a:solidFill>
                  <a:srgbClr val="FFFFFF"/>
                </a:solidFill>
              </a:rPr>
              <a:t>Jan 28, 2014</a:t>
            </a:r>
            <a:endParaRPr lang="en-US">
              <a:solidFill>
                <a:srgbClr val="FFFFFF"/>
              </a:solidFill>
            </a:endParaRPr>
          </a:p>
        </p:txBody>
      </p:sp>
      <p:sp>
        <p:nvSpPr>
          <p:cNvPr id="2611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atin typeface="+mn-lt"/>
              </a:defRPr>
            </a:lvl1pPr>
          </a:lstStyle>
          <a:p>
            <a:pPr algn="ctr" fontAlgn="base">
              <a:spcBef>
                <a:spcPct val="0"/>
              </a:spcBef>
              <a:spcAft>
                <a:spcPct val="0"/>
              </a:spcAft>
              <a:defRPr/>
            </a:pPr>
            <a:r>
              <a:rPr lang="en-US" smtClean="0">
                <a:solidFill>
                  <a:srgbClr val="FFFFFF"/>
                </a:solidFill>
              </a:rPr>
              <a:t>UChicago Energy Policy Institute</a:t>
            </a:r>
            <a:endParaRPr lang="en-US">
              <a:solidFill>
                <a:srgbClr val="FFFFFF"/>
              </a:solidFill>
            </a:endParaRPr>
          </a:p>
        </p:txBody>
      </p:sp>
      <p:sp>
        <p:nvSpPr>
          <p:cNvPr id="2611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fontAlgn="base">
              <a:spcBef>
                <a:spcPct val="0"/>
              </a:spcBef>
              <a:spcAft>
                <a:spcPct val="0"/>
              </a:spcAft>
              <a:defRPr/>
            </a:pPr>
            <a:fld id="{07817FAB-F7C6-4EBE-B06B-B75284DD3749}"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3234759337"/>
      </p:ext>
    </p:extLst>
  </p:cSld>
  <p:clrMap bg1="dk2" tx1="lt1" bg2="dk1" tx2="lt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smtClean="0">
                <a:solidFill>
                  <a:prstClr val="black">
                    <a:tint val="75000"/>
                  </a:prstClr>
                </a:solidFill>
                <a:latin typeface="Calibri"/>
              </a:defRPr>
            </a:lvl1pPr>
          </a:lstStyle>
          <a:p>
            <a:pPr>
              <a:defRPr/>
            </a:pPr>
            <a:r>
              <a:rPr lang="en-US" smtClean="0"/>
              <a:t>Jan 28, 2014</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smtClean="0">
                <a:solidFill>
                  <a:prstClr val="black">
                    <a:tint val="75000"/>
                  </a:prstClr>
                </a:solidFill>
                <a:latin typeface="Calibri"/>
              </a:defRPr>
            </a:lvl1pPr>
          </a:lstStyle>
          <a:p>
            <a:pPr>
              <a:defRPr/>
            </a:pPr>
            <a:r>
              <a:rPr lang="en-US" smtClean="0"/>
              <a:t>UChicago Energy Policy Institute</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smtClean="0">
                <a:solidFill>
                  <a:prstClr val="black">
                    <a:tint val="75000"/>
                  </a:prstClr>
                </a:solidFill>
                <a:latin typeface="Calibri"/>
              </a:defRPr>
            </a:lvl1pPr>
          </a:lstStyle>
          <a:p>
            <a:pPr>
              <a:defRPr/>
            </a:pPr>
            <a:fld id="{DECB8573-0F0C-40E8-A2D4-C317116558EE}" type="slidenum">
              <a:rPr lang="en-US"/>
              <a:pPr>
                <a:defRPr/>
              </a:pPr>
              <a:t>‹#›</a:t>
            </a:fld>
            <a:endParaRPr lang="en-US"/>
          </a:p>
        </p:txBody>
      </p:sp>
    </p:spTree>
    <p:extLst>
      <p:ext uri="{BB962C8B-B14F-4D97-AF65-F5344CB8AC3E}">
        <p14:creationId xmlns:p14="http://schemas.microsoft.com/office/powerpoint/2010/main" val="3563515740"/>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hf hdr="0"/>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prstClr val="black">
                    <a:tint val="75000"/>
                  </a:prstClr>
                </a:solidFill>
              </a:rPr>
              <a:t>Jan 28, 2014</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UChicago Energy Policy Institute</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0B3F71-7FE0-44CE-9220-8FE300BBEB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8301687"/>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prstClr val="black">
                    <a:tint val="75000"/>
                  </a:prstClr>
                </a:solidFill>
              </a:rPr>
              <a:t>Jan 28, 2014</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UChicago Energy Policy Institute</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0B3F71-7FE0-44CE-9220-8FE300BBEB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5990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6146" name="Group 2"/>
          <p:cNvGrpSpPr>
            <a:grpSpLocks/>
          </p:cNvGrpSpPr>
          <p:nvPr/>
        </p:nvGrpSpPr>
        <p:grpSpPr bwMode="auto">
          <a:xfrm>
            <a:off x="1588" y="0"/>
            <a:ext cx="9148762" cy="6851650"/>
            <a:chOff x="1" y="0"/>
            <a:chExt cx="5763" cy="4316"/>
          </a:xfrm>
        </p:grpSpPr>
        <p:sp>
          <p:nvSpPr>
            <p:cNvPr id="365571"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72"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73"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grpSp>
          <p:nvGrpSpPr>
            <p:cNvPr id="6155" name="Group 6"/>
            <p:cNvGrpSpPr>
              <a:grpSpLocks/>
            </p:cNvGrpSpPr>
            <p:nvPr/>
          </p:nvGrpSpPr>
          <p:grpSpPr bwMode="auto">
            <a:xfrm>
              <a:off x="288" y="0"/>
              <a:ext cx="5098" cy="4316"/>
              <a:chOff x="288" y="0"/>
              <a:chExt cx="5098" cy="4316"/>
            </a:xfrm>
          </p:grpSpPr>
          <p:sp>
            <p:nvSpPr>
              <p:cNvPr id="365575"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76"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77"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78"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79"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80"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81"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82"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83"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84"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85"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86"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87"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grpSp>
        <p:sp>
          <p:nvSpPr>
            <p:cNvPr id="365588"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89"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90"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91"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92"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93"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94"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95"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96"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97"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98"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eaLnBrk="0" fontAlgn="base" hangingPunct="0">
                <a:spcBef>
                  <a:spcPct val="0"/>
                </a:spcBef>
                <a:spcAft>
                  <a:spcPct val="0"/>
                </a:spcAft>
                <a:defRPr/>
              </a:pPr>
              <a:endParaRPr lang="en-US">
                <a:solidFill>
                  <a:srgbClr val="FFFFFF"/>
                </a:solidFill>
                <a:latin typeface="Arial" charset="0"/>
              </a:endParaRPr>
            </a:p>
          </p:txBody>
        </p:sp>
        <p:grpSp>
          <p:nvGrpSpPr>
            <p:cNvPr id="6167" name="Group 31"/>
            <p:cNvGrpSpPr>
              <a:grpSpLocks/>
            </p:cNvGrpSpPr>
            <p:nvPr/>
          </p:nvGrpSpPr>
          <p:grpSpPr bwMode="auto">
            <a:xfrm>
              <a:off x="1" y="392"/>
              <a:ext cx="5758" cy="1571"/>
              <a:chOff x="1" y="392"/>
              <a:chExt cx="5758" cy="1571"/>
            </a:xfrm>
          </p:grpSpPr>
          <p:sp>
            <p:nvSpPr>
              <p:cNvPr id="365600"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601"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602"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603"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604"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eaLnBrk="0" fontAlgn="base" hangingPunct="0">
                  <a:spcBef>
                    <a:spcPct val="0"/>
                  </a:spcBef>
                  <a:spcAft>
                    <a:spcPct val="0"/>
                  </a:spcAft>
                  <a:defRPr/>
                </a:pPr>
                <a:endParaRPr lang="en-US">
                  <a:solidFill>
                    <a:srgbClr val="FFFFFF"/>
                  </a:solidFill>
                  <a:latin typeface="Arial" charset="0"/>
                </a:endParaRPr>
              </a:p>
            </p:txBody>
          </p:sp>
        </p:grpSp>
        <p:sp>
          <p:nvSpPr>
            <p:cNvPr id="365605"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606"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eaLnBrk="0" fontAlgn="base" hangingPunct="0">
                <a:spcBef>
                  <a:spcPct val="0"/>
                </a:spcBef>
                <a:spcAft>
                  <a:spcPct val="0"/>
                </a:spcAft>
                <a:defRPr/>
              </a:pPr>
              <a:endParaRPr lang="en-US">
                <a:solidFill>
                  <a:srgbClr val="FFFFFF"/>
                </a:solidFill>
                <a:latin typeface="Arial" charset="0"/>
              </a:endParaRPr>
            </a:p>
          </p:txBody>
        </p:sp>
      </p:grpSp>
      <p:sp>
        <p:nvSpPr>
          <p:cNvPr id="365607"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365608"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a:effectLst>
                  <a:outerShdw blurRad="38100" dist="38100" dir="2700000" algn="tl">
                    <a:srgbClr val="000000"/>
                  </a:outerShdw>
                </a:effectLst>
                <a:latin typeface="+mn-lt"/>
              </a:defRPr>
            </a:lvl1pPr>
          </a:lstStyle>
          <a:p>
            <a:pPr fontAlgn="base">
              <a:spcBef>
                <a:spcPct val="0"/>
              </a:spcBef>
              <a:spcAft>
                <a:spcPct val="0"/>
              </a:spcAft>
              <a:defRPr/>
            </a:pPr>
            <a:r>
              <a:rPr lang="en-US" smtClean="0">
                <a:solidFill>
                  <a:srgbClr val="FFFFFF"/>
                </a:solidFill>
              </a:rPr>
              <a:t>Jan 28, 2014</a:t>
            </a:r>
            <a:endParaRPr lang="en-US">
              <a:solidFill>
                <a:srgbClr val="FFFFFF"/>
              </a:solidFill>
            </a:endParaRPr>
          </a:p>
        </p:txBody>
      </p:sp>
      <p:sp>
        <p:nvSpPr>
          <p:cNvPr id="365609"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defRPr>
            </a:lvl1pPr>
          </a:lstStyle>
          <a:p>
            <a:pPr algn="ctr" fontAlgn="base">
              <a:spcBef>
                <a:spcPct val="0"/>
              </a:spcBef>
              <a:spcAft>
                <a:spcPct val="0"/>
              </a:spcAft>
              <a:defRPr/>
            </a:pPr>
            <a:r>
              <a:rPr lang="en-US" smtClean="0">
                <a:solidFill>
                  <a:srgbClr val="FFFFFF"/>
                </a:solidFill>
              </a:rPr>
              <a:t>UChicago Energy Policy Institute</a:t>
            </a:r>
            <a:endParaRPr lang="en-US">
              <a:solidFill>
                <a:srgbClr val="FFFFFF"/>
              </a:solidFill>
            </a:endParaRPr>
          </a:p>
        </p:txBody>
      </p:sp>
      <p:sp>
        <p:nvSpPr>
          <p:cNvPr id="365610"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mn-lt"/>
              </a:defRPr>
            </a:lvl1pPr>
          </a:lstStyle>
          <a:p>
            <a:pPr fontAlgn="base">
              <a:spcBef>
                <a:spcPct val="0"/>
              </a:spcBef>
              <a:spcAft>
                <a:spcPct val="0"/>
              </a:spcAft>
              <a:defRPr/>
            </a:pPr>
            <a:fld id="{346B61A4-1433-45E4-A288-F2CA8CF6D953}"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36561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83850581"/>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iming>
    <p:tnLst>
      <p:par>
        <p:cTn id="1" dur="indefinite" restart="never" nodeType="tmRoot"/>
      </p:par>
    </p:tnLst>
  </p:timing>
  <p:hf hdr="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6146" name="Group 2"/>
          <p:cNvGrpSpPr>
            <a:grpSpLocks/>
          </p:cNvGrpSpPr>
          <p:nvPr/>
        </p:nvGrpSpPr>
        <p:grpSpPr bwMode="auto">
          <a:xfrm>
            <a:off x="1588" y="0"/>
            <a:ext cx="9148762" cy="6851650"/>
            <a:chOff x="1" y="0"/>
            <a:chExt cx="5763" cy="4316"/>
          </a:xfrm>
        </p:grpSpPr>
        <p:sp>
          <p:nvSpPr>
            <p:cNvPr id="365571"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72"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73"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grpSp>
          <p:nvGrpSpPr>
            <p:cNvPr id="6155" name="Group 6"/>
            <p:cNvGrpSpPr>
              <a:grpSpLocks/>
            </p:cNvGrpSpPr>
            <p:nvPr/>
          </p:nvGrpSpPr>
          <p:grpSpPr bwMode="auto">
            <a:xfrm>
              <a:off x="288" y="0"/>
              <a:ext cx="5098" cy="4316"/>
              <a:chOff x="288" y="0"/>
              <a:chExt cx="5098" cy="4316"/>
            </a:xfrm>
          </p:grpSpPr>
          <p:sp>
            <p:nvSpPr>
              <p:cNvPr id="365575"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76"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77"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78"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79"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80"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81"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82"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83"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84"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85"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86"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87"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grpSp>
        <p:sp>
          <p:nvSpPr>
            <p:cNvPr id="365588"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89"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90"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91"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92"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93"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94"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95"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96"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97"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98"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eaLnBrk="0" fontAlgn="base" hangingPunct="0">
                <a:spcBef>
                  <a:spcPct val="0"/>
                </a:spcBef>
                <a:spcAft>
                  <a:spcPct val="0"/>
                </a:spcAft>
                <a:defRPr/>
              </a:pPr>
              <a:endParaRPr lang="en-US">
                <a:solidFill>
                  <a:srgbClr val="FFFFFF"/>
                </a:solidFill>
                <a:latin typeface="Arial" charset="0"/>
              </a:endParaRPr>
            </a:p>
          </p:txBody>
        </p:sp>
        <p:grpSp>
          <p:nvGrpSpPr>
            <p:cNvPr id="6167" name="Group 31"/>
            <p:cNvGrpSpPr>
              <a:grpSpLocks/>
            </p:cNvGrpSpPr>
            <p:nvPr/>
          </p:nvGrpSpPr>
          <p:grpSpPr bwMode="auto">
            <a:xfrm>
              <a:off x="1" y="392"/>
              <a:ext cx="5758" cy="1571"/>
              <a:chOff x="1" y="392"/>
              <a:chExt cx="5758" cy="1571"/>
            </a:xfrm>
          </p:grpSpPr>
          <p:sp>
            <p:nvSpPr>
              <p:cNvPr id="365600"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601"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602"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603"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604"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eaLnBrk="0" fontAlgn="base" hangingPunct="0">
                  <a:spcBef>
                    <a:spcPct val="0"/>
                  </a:spcBef>
                  <a:spcAft>
                    <a:spcPct val="0"/>
                  </a:spcAft>
                  <a:defRPr/>
                </a:pPr>
                <a:endParaRPr lang="en-US">
                  <a:solidFill>
                    <a:srgbClr val="FFFFFF"/>
                  </a:solidFill>
                  <a:latin typeface="Arial" charset="0"/>
                </a:endParaRPr>
              </a:p>
            </p:txBody>
          </p:sp>
        </p:grpSp>
        <p:sp>
          <p:nvSpPr>
            <p:cNvPr id="365605"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606"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eaLnBrk="0" fontAlgn="base" hangingPunct="0">
                <a:spcBef>
                  <a:spcPct val="0"/>
                </a:spcBef>
                <a:spcAft>
                  <a:spcPct val="0"/>
                </a:spcAft>
                <a:defRPr/>
              </a:pPr>
              <a:endParaRPr lang="en-US">
                <a:solidFill>
                  <a:srgbClr val="FFFFFF"/>
                </a:solidFill>
                <a:latin typeface="Arial" charset="0"/>
              </a:endParaRPr>
            </a:p>
          </p:txBody>
        </p:sp>
      </p:grpSp>
      <p:sp>
        <p:nvSpPr>
          <p:cNvPr id="365607"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365608"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a:effectLst>
                  <a:outerShdw blurRad="38100" dist="38100" dir="2700000" algn="tl">
                    <a:srgbClr val="000000"/>
                  </a:outerShdw>
                </a:effectLst>
                <a:latin typeface="+mn-lt"/>
              </a:defRPr>
            </a:lvl1pPr>
          </a:lstStyle>
          <a:p>
            <a:pPr fontAlgn="base">
              <a:spcBef>
                <a:spcPct val="0"/>
              </a:spcBef>
              <a:spcAft>
                <a:spcPct val="0"/>
              </a:spcAft>
              <a:defRPr/>
            </a:pPr>
            <a:r>
              <a:rPr lang="en-US" smtClean="0">
                <a:solidFill>
                  <a:srgbClr val="FFFFFF"/>
                </a:solidFill>
              </a:rPr>
              <a:t>Jan 28, 2014</a:t>
            </a:r>
            <a:endParaRPr lang="en-US">
              <a:solidFill>
                <a:srgbClr val="FFFFFF"/>
              </a:solidFill>
            </a:endParaRPr>
          </a:p>
        </p:txBody>
      </p:sp>
      <p:sp>
        <p:nvSpPr>
          <p:cNvPr id="365609"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defRPr>
            </a:lvl1pPr>
          </a:lstStyle>
          <a:p>
            <a:pPr algn="ctr" fontAlgn="base">
              <a:spcBef>
                <a:spcPct val="0"/>
              </a:spcBef>
              <a:spcAft>
                <a:spcPct val="0"/>
              </a:spcAft>
              <a:defRPr/>
            </a:pPr>
            <a:r>
              <a:rPr lang="en-US" smtClean="0">
                <a:solidFill>
                  <a:srgbClr val="FFFFFF"/>
                </a:solidFill>
              </a:rPr>
              <a:t>UChicago Energy Policy Institute</a:t>
            </a:r>
            <a:endParaRPr lang="en-US">
              <a:solidFill>
                <a:srgbClr val="FFFFFF"/>
              </a:solidFill>
            </a:endParaRPr>
          </a:p>
        </p:txBody>
      </p:sp>
      <p:sp>
        <p:nvSpPr>
          <p:cNvPr id="365610"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mn-lt"/>
              </a:defRPr>
            </a:lvl1pPr>
          </a:lstStyle>
          <a:p>
            <a:pPr fontAlgn="base">
              <a:spcBef>
                <a:spcPct val="0"/>
              </a:spcBef>
              <a:spcAft>
                <a:spcPct val="0"/>
              </a:spcAft>
              <a:defRPr/>
            </a:pPr>
            <a:fld id="{346B61A4-1433-45E4-A288-F2CA8CF6D953}"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36561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313938271"/>
      </p:ext>
    </p:extLst>
  </p:cSld>
  <p:clrMap bg1="dk2" tx1="lt1" bg2="dk1"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p:timing>
    <p:tnLst>
      <p:par>
        <p:cTn id="1" dur="indefinite" restart="never" nodeType="tmRoot"/>
      </p:par>
    </p:tnLst>
  </p:timing>
  <p:hf hdr="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6146" name="Group 2"/>
          <p:cNvGrpSpPr>
            <a:grpSpLocks/>
          </p:cNvGrpSpPr>
          <p:nvPr/>
        </p:nvGrpSpPr>
        <p:grpSpPr bwMode="auto">
          <a:xfrm>
            <a:off x="1588" y="0"/>
            <a:ext cx="9148762" cy="6851650"/>
            <a:chOff x="1" y="0"/>
            <a:chExt cx="5763" cy="4316"/>
          </a:xfrm>
        </p:grpSpPr>
        <p:sp>
          <p:nvSpPr>
            <p:cNvPr id="365571"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72"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73"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grpSp>
          <p:nvGrpSpPr>
            <p:cNvPr id="6155" name="Group 6"/>
            <p:cNvGrpSpPr>
              <a:grpSpLocks/>
            </p:cNvGrpSpPr>
            <p:nvPr/>
          </p:nvGrpSpPr>
          <p:grpSpPr bwMode="auto">
            <a:xfrm>
              <a:off x="288" y="0"/>
              <a:ext cx="5098" cy="4316"/>
              <a:chOff x="288" y="0"/>
              <a:chExt cx="5098" cy="4316"/>
            </a:xfrm>
          </p:grpSpPr>
          <p:sp>
            <p:nvSpPr>
              <p:cNvPr id="365575"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76"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77"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78"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79"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80"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81"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82"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83"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84"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85"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86"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87"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grpSp>
        <p:sp>
          <p:nvSpPr>
            <p:cNvPr id="365588"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89"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90"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91"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92"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93"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94"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95"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96"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97"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98"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eaLnBrk="0" fontAlgn="base" hangingPunct="0">
                <a:spcBef>
                  <a:spcPct val="0"/>
                </a:spcBef>
                <a:spcAft>
                  <a:spcPct val="0"/>
                </a:spcAft>
                <a:defRPr/>
              </a:pPr>
              <a:endParaRPr lang="en-US">
                <a:solidFill>
                  <a:srgbClr val="FFFFFF"/>
                </a:solidFill>
                <a:latin typeface="Arial" charset="0"/>
              </a:endParaRPr>
            </a:p>
          </p:txBody>
        </p:sp>
        <p:grpSp>
          <p:nvGrpSpPr>
            <p:cNvPr id="6167" name="Group 31"/>
            <p:cNvGrpSpPr>
              <a:grpSpLocks/>
            </p:cNvGrpSpPr>
            <p:nvPr/>
          </p:nvGrpSpPr>
          <p:grpSpPr bwMode="auto">
            <a:xfrm>
              <a:off x="1" y="392"/>
              <a:ext cx="5758" cy="1571"/>
              <a:chOff x="1" y="392"/>
              <a:chExt cx="5758" cy="1571"/>
            </a:xfrm>
          </p:grpSpPr>
          <p:sp>
            <p:nvSpPr>
              <p:cNvPr id="365600"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601"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602"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603"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604"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eaLnBrk="0" fontAlgn="base" hangingPunct="0">
                  <a:spcBef>
                    <a:spcPct val="0"/>
                  </a:spcBef>
                  <a:spcAft>
                    <a:spcPct val="0"/>
                  </a:spcAft>
                  <a:defRPr/>
                </a:pPr>
                <a:endParaRPr lang="en-US">
                  <a:solidFill>
                    <a:srgbClr val="FFFFFF"/>
                  </a:solidFill>
                  <a:latin typeface="Arial" charset="0"/>
                </a:endParaRPr>
              </a:p>
            </p:txBody>
          </p:sp>
        </p:grpSp>
        <p:sp>
          <p:nvSpPr>
            <p:cNvPr id="365605"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606"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eaLnBrk="0" fontAlgn="base" hangingPunct="0">
                <a:spcBef>
                  <a:spcPct val="0"/>
                </a:spcBef>
                <a:spcAft>
                  <a:spcPct val="0"/>
                </a:spcAft>
                <a:defRPr/>
              </a:pPr>
              <a:endParaRPr lang="en-US">
                <a:solidFill>
                  <a:srgbClr val="FFFFFF"/>
                </a:solidFill>
                <a:latin typeface="Arial" charset="0"/>
              </a:endParaRPr>
            </a:p>
          </p:txBody>
        </p:sp>
      </p:grpSp>
      <p:sp>
        <p:nvSpPr>
          <p:cNvPr id="365607"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365608"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a:effectLst>
                  <a:outerShdw blurRad="38100" dist="38100" dir="2700000" algn="tl">
                    <a:srgbClr val="000000"/>
                  </a:outerShdw>
                </a:effectLst>
                <a:latin typeface="+mn-lt"/>
              </a:defRPr>
            </a:lvl1pPr>
          </a:lstStyle>
          <a:p>
            <a:pPr fontAlgn="base">
              <a:spcBef>
                <a:spcPct val="0"/>
              </a:spcBef>
              <a:spcAft>
                <a:spcPct val="0"/>
              </a:spcAft>
              <a:defRPr/>
            </a:pPr>
            <a:r>
              <a:rPr lang="en-US" smtClean="0">
                <a:solidFill>
                  <a:srgbClr val="FFFFFF"/>
                </a:solidFill>
              </a:rPr>
              <a:t>Jan 28, 2014</a:t>
            </a:r>
            <a:endParaRPr lang="en-US">
              <a:solidFill>
                <a:srgbClr val="FFFFFF"/>
              </a:solidFill>
            </a:endParaRPr>
          </a:p>
        </p:txBody>
      </p:sp>
      <p:sp>
        <p:nvSpPr>
          <p:cNvPr id="365609"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defRPr>
            </a:lvl1pPr>
          </a:lstStyle>
          <a:p>
            <a:pPr algn="ctr" fontAlgn="base">
              <a:spcBef>
                <a:spcPct val="0"/>
              </a:spcBef>
              <a:spcAft>
                <a:spcPct val="0"/>
              </a:spcAft>
              <a:defRPr/>
            </a:pPr>
            <a:r>
              <a:rPr lang="en-US" smtClean="0">
                <a:solidFill>
                  <a:srgbClr val="FFFFFF"/>
                </a:solidFill>
              </a:rPr>
              <a:t>UChicago Energy Policy Institute</a:t>
            </a:r>
            <a:endParaRPr lang="en-US">
              <a:solidFill>
                <a:srgbClr val="FFFFFF"/>
              </a:solidFill>
            </a:endParaRPr>
          </a:p>
        </p:txBody>
      </p:sp>
      <p:sp>
        <p:nvSpPr>
          <p:cNvPr id="365610"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mn-lt"/>
              </a:defRPr>
            </a:lvl1pPr>
          </a:lstStyle>
          <a:p>
            <a:pPr fontAlgn="base">
              <a:spcBef>
                <a:spcPct val="0"/>
              </a:spcBef>
              <a:spcAft>
                <a:spcPct val="0"/>
              </a:spcAft>
              <a:defRPr/>
            </a:pPr>
            <a:fld id="{346B61A4-1433-45E4-A288-F2CA8CF6D953}"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36561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419162334"/>
      </p:ext>
    </p:extLst>
  </p:cSld>
  <p:clrMap bg1="dk2" tx1="lt1" bg2="dk1"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Lst>
  <p:timing>
    <p:tnLst>
      <p:par>
        <p:cTn id="1" dur="indefinite" restart="never" nodeType="tmRoot"/>
      </p:par>
    </p:tnLst>
  </p:timing>
  <p:hf hdr="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44" name="Picture 20" descr="column"/>
          <p:cNvPicPr>
            <a:picLocks noChangeAspect="1" noChangeArrowheads="1"/>
          </p:cNvPicPr>
          <p:nvPr/>
        </p:nvPicPr>
        <p:blipFill>
          <a:blip r:embed="rId13" cstate="print"/>
          <a:srcRect/>
          <a:stretch>
            <a:fillRect/>
          </a:stretch>
        </p:blipFill>
        <p:spPr bwMode="auto">
          <a:xfrm>
            <a:off x="0" y="0"/>
            <a:ext cx="639763" cy="6859588"/>
          </a:xfrm>
          <a:prstGeom prst="rect">
            <a:avLst/>
          </a:prstGeom>
          <a:noFill/>
        </p:spPr>
      </p:pic>
      <p:sp>
        <p:nvSpPr>
          <p:cNvPr id="1045" name="Rectangle 21"/>
          <p:cNvSpPr>
            <a:spLocks noGrp="1" noChangeArrowheads="1"/>
          </p:cNvSpPr>
          <p:nvPr>
            <p:ph type="title"/>
          </p:nvPr>
        </p:nvSpPr>
        <p:spPr bwMode="auto">
          <a:xfrm>
            <a:off x="838200" y="3048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46" name="Rectangle 22"/>
          <p:cNvSpPr>
            <a:spLocks noGrp="1" noChangeArrowheads="1"/>
          </p:cNvSpPr>
          <p:nvPr>
            <p:ph type="body" idx="1"/>
          </p:nvPr>
        </p:nvSpPr>
        <p:spPr bwMode="auto">
          <a:xfrm>
            <a:off x="838200" y="16764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47" name="Line 23"/>
          <p:cNvSpPr>
            <a:spLocks noChangeShapeType="1"/>
          </p:cNvSpPr>
          <p:nvPr/>
        </p:nvSpPr>
        <p:spPr bwMode="auto">
          <a:xfrm>
            <a:off x="152400" y="6629400"/>
            <a:ext cx="533400" cy="0"/>
          </a:xfrm>
          <a:prstGeom prst="line">
            <a:avLst/>
          </a:prstGeom>
          <a:noFill/>
          <a:ln w="9525">
            <a:solidFill>
              <a:schemeClr val="bg1"/>
            </a:solidFill>
            <a:round/>
            <a:headEnd/>
            <a:tailEnd/>
          </a:ln>
        </p:spPr>
        <p:txBody>
          <a:bodyPr/>
          <a:lstStyle/>
          <a:p>
            <a:pPr fontAlgn="base">
              <a:spcBef>
                <a:spcPct val="0"/>
              </a:spcBef>
              <a:spcAft>
                <a:spcPct val="0"/>
              </a:spcAft>
            </a:pPr>
            <a:endParaRPr lang="en-US">
              <a:solidFill>
                <a:srgbClr val="000000"/>
              </a:solidFill>
            </a:endParaRPr>
          </a:p>
        </p:txBody>
      </p:sp>
      <p:sp>
        <p:nvSpPr>
          <p:cNvPr id="1048" name="Line 24"/>
          <p:cNvSpPr>
            <a:spLocks noChangeShapeType="1"/>
          </p:cNvSpPr>
          <p:nvPr/>
        </p:nvSpPr>
        <p:spPr bwMode="auto">
          <a:xfrm flipV="1">
            <a:off x="152400" y="6400800"/>
            <a:ext cx="0" cy="228600"/>
          </a:xfrm>
          <a:prstGeom prst="line">
            <a:avLst/>
          </a:prstGeom>
          <a:noFill/>
          <a:ln w="9525">
            <a:solidFill>
              <a:schemeClr val="bg1"/>
            </a:solidFill>
            <a:round/>
            <a:headEnd/>
            <a:tailEnd/>
          </a:ln>
        </p:spPr>
        <p:txBody>
          <a:bodyPr wrap="none" anchor="ctr"/>
          <a:lstStyle/>
          <a:p>
            <a:pPr fontAlgn="base">
              <a:spcBef>
                <a:spcPct val="0"/>
              </a:spcBef>
              <a:spcAft>
                <a:spcPct val="0"/>
              </a:spcAft>
            </a:pPr>
            <a:endParaRPr lang="en-US">
              <a:solidFill>
                <a:srgbClr val="000000"/>
              </a:solidFill>
            </a:endParaRPr>
          </a:p>
        </p:txBody>
      </p:sp>
      <p:sp>
        <p:nvSpPr>
          <p:cNvPr id="1049" name="Line 25"/>
          <p:cNvSpPr>
            <a:spLocks noChangeShapeType="1"/>
          </p:cNvSpPr>
          <p:nvPr/>
        </p:nvSpPr>
        <p:spPr bwMode="auto">
          <a:xfrm>
            <a:off x="152400" y="6400800"/>
            <a:ext cx="228600" cy="0"/>
          </a:xfrm>
          <a:prstGeom prst="line">
            <a:avLst/>
          </a:prstGeom>
          <a:noFill/>
          <a:ln w="9525">
            <a:solidFill>
              <a:schemeClr val="bg1"/>
            </a:solidFill>
            <a:round/>
            <a:headEnd/>
            <a:tailEnd/>
          </a:ln>
        </p:spPr>
        <p:txBody>
          <a:bodyPr wrap="none" anchor="ctr"/>
          <a:lstStyle/>
          <a:p>
            <a:pPr fontAlgn="base">
              <a:spcBef>
                <a:spcPct val="0"/>
              </a:spcBef>
              <a:spcAft>
                <a:spcPct val="0"/>
              </a:spcAft>
            </a:pPr>
            <a:endParaRPr lang="en-US">
              <a:solidFill>
                <a:srgbClr val="000000"/>
              </a:solidFill>
            </a:endParaRPr>
          </a:p>
        </p:txBody>
      </p:sp>
      <p:sp>
        <p:nvSpPr>
          <p:cNvPr id="1051" name="Text Box 27"/>
          <p:cNvSpPr txBox="1">
            <a:spLocks noChangeArrowheads="1"/>
          </p:cNvSpPr>
          <p:nvPr/>
        </p:nvSpPr>
        <p:spPr bwMode="auto">
          <a:xfrm rot="-5400000">
            <a:off x="-2155825" y="3160068"/>
            <a:ext cx="4953000" cy="461665"/>
          </a:xfrm>
          <a:prstGeom prst="rect">
            <a:avLst/>
          </a:prstGeom>
          <a:noFill/>
          <a:ln w="9525">
            <a:noFill/>
            <a:miter lim="800000"/>
            <a:headEnd/>
            <a:tailEnd/>
          </a:ln>
          <a:effectLst/>
        </p:spPr>
        <p:txBody>
          <a:bodyPr>
            <a:spAutoFit/>
          </a:bodyPr>
          <a:lstStyle/>
          <a:p>
            <a:pPr fontAlgn="base">
              <a:spcBef>
                <a:spcPct val="50000"/>
              </a:spcBef>
              <a:spcAft>
                <a:spcPct val="0"/>
              </a:spcAft>
            </a:pPr>
            <a:r>
              <a:rPr lang="en-US" sz="2400" dirty="0">
                <a:solidFill>
                  <a:srgbClr val="FF6600"/>
                </a:solidFill>
              </a:rPr>
              <a:t>ADNA &amp; </a:t>
            </a:r>
            <a:r>
              <a:rPr lang="en-US" sz="2400" dirty="0" smtClean="0">
                <a:solidFill>
                  <a:srgbClr val="FF6600"/>
                </a:solidFill>
              </a:rPr>
              <a:t>GEM*STAR Consortium</a:t>
            </a:r>
            <a:endParaRPr lang="en-US" sz="2400" dirty="0">
              <a:solidFill>
                <a:srgbClr val="FF6600"/>
              </a:solidFill>
            </a:endParaRPr>
          </a:p>
        </p:txBody>
      </p:sp>
      <p:sp>
        <p:nvSpPr>
          <p:cNvPr id="1052" name="Text Box 28"/>
          <p:cNvSpPr txBox="1">
            <a:spLocks noChangeArrowheads="1"/>
          </p:cNvSpPr>
          <p:nvPr/>
        </p:nvSpPr>
        <p:spPr bwMode="auto">
          <a:xfrm>
            <a:off x="0" y="152400"/>
            <a:ext cx="609600" cy="549275"/>
          </a:xfrm>
          <a:prstGeom prst="rect">
            <a:avLst/>
          </a:prstGeom>
          <a:noFill/>
          <a:ln w="9525">
            <a:noFill/>
            <a:miter lim="800000"/>
            <a:headEnd/>
            <a:tailEnd/>
          </a:ln>
          <a:effectLst/>
        </p:spPr>
        <p:txBody>
          <a:bodyPr>
            <a:spAutoFit/>
          </a:bodyPr>
          <a:lstStyle/>
          <a:p>
            <a:pPr algn="ctr" fontAlgn="base">
              <a:spcBef>
                <a:spcPct val="50000"/>
              </a:spcBef>
              <a:spcAft>
                <a:spcPct val="0"/>
              </a:spcAft>
            </a:pPr>
            <a:r>
              <a:rPr lang="en-US" sz="1000">
                <a:solidFill>
                  <a:srgbClr val="FFFFFF"/>
                </a:solidFill>
              </a:rPr>
              <a:t>Invent</a:t>
            </a:r>
            <a:br>
              <a:rPr lang="en-US" sz="1000">
                <a:solidFill>
                  <a:srgbClr val="FFFFFF"/>
                </a:solidFill>
              </a:rPr>
            </a:br>
            <a:r>
              <a:rPr lang="en-US" sz="1000">
                <a:solidFill>
                  <a:srgbClr val="FFFFFF"/>
                </a:solidFill>
              </a:rPr>
              <a:t>the</a:t>
            </a:r>
            <a:br>
              <a:rPr lang="en-US" sz="1000">
                <a:solidFill>
                  <a:srgbClr val="FFFFFF"/>
                </a:solidFill>
              </a:rPr>
            </a:br>
            <a:r>
              <a:rPr lang="en-US" sz="1000">
                <a:solidFill>
                  <a:srgbClr val="FFFFFF"/>
                </a:solidFill>
              </a:rPr>
              <a:t>Future</a:t>
            </a:r>
          </a:p>
        </p:txBody>
      </p:sp>
      <p:sp>
        <p:nvSpPr>
          <p:cNvPr id="1053" name="Text Box 29"/>
          <p:cNvSpPr txBox="1">
            <a:spLocks noChangeArrowheads="1"/>
          </p:cNvSpPr>
          <p:nvPr/>
        </p:nvSpPr>
        <p:spPr bwMode="auto">
          <a:xfrm>
            <a:off x="76200" y="6400800"/>
            <a:ext cx="533400" cy="366713"/>
          </a:xfrm>
          <a:prstGeom prst="rect">
            <a:avLst/>
          </a:prstGeom>
          <a:noFill/>
          <a:ln w="9525">
            <a:noFill/>
            <a:miter lim="800000"/>
            <a:headEnd/>
            <a:tailEnd/>
          </a:ln>
          <a:effectLst/>
        </p:spPr>
        <p:txBody>
          <a:bodyPr>
            <a:spAutoFit/>
          </a:bodyPr>
          <a:lstStyle/>
          <a:p>
            <a:pPr fontAlgn="base">
              <a:spcBef>
                <a:spcPct val="50000"/>
              </a:spcBef>
              <a:spcAft>
                <a:spcPct val="0"/>
              </a:spcAft>
            </a:pPr>
            <a:endParaRPr lang="en-US">
              <a:solidFill>
                <a:srgbClr val="000000"/>
              </a:solidFill>
            </a:endParaRPr>
          </a:p>
        </p:txBody>
      </p:sp>
      <p:sp>
        <p:nvSpPr>
          <p:cNvPr id="1054" name="Text Box 30"/>
          <p:cNvSpPr txBox="1">
            <a:spLocks noChangeArrowheads="1"/>
          </p:cNvSpPr>
          <p:nvPr/>
        </p:nvSpPr>
        <p:spPr bwMode="auto">
          <a:xfrm>
            <a:off x="134938" y="6388100"/>
            <a:ext cx="533400" cy="274638"/>
          </a:xfrm>
          <a:prstGeom prst="rect">
            <a:avLst/>
          </a:prstGeom>
          <a:noFill/>
          <a:ln w="9525">
            <a:noFill/>
            <a:miter lim="800000"/>
            <a:headEnd/>
            <a:tailEnd/>
          </a:ln>
          <a:effectLst/>
        </p:spPr>
        <p:txBody>
          <a:bodyPr>
            <a:spAutoFit/>
          </a:bodyPr>
          <a:lstStyle/>
          <a:p>
            <a:pPr fontAlgn="base">
              <a:spcBef>
                <a:spcPct val="50000"/>
              </a:spcBef>
              <a:spcAft>
                <a:spcPct val="0"/>
              </a:spcAft>
            </a:pPr>
            <a:fld id="{D9FF26A5-7A0A-481B-9F51-57A66BC4E091}" type="slidenum">
              <a:rPr lang="en-US" sz="1200">
                <a:solidFill>
                  <a:srgbClr val="FFFFFF"/>
                </a:solidFill>
              </a:rPr>
              <a:pPr fontAlgn="base">
                <a:spcBef>
                  <a:spcPct val="50000"/>
                </a:spcBef>
                <a:spcAft>
                  <a:spcPct val="0"/>
                </a:spcAft>
              </a:pPr>
              <a:t>‹#›</a:t>
            </a:fld>
            <a:endParaRPr lang="en-US" sz="1200">
              <a:solidFill>
                <a:srgbClr val="FFFFFF"/>
              </a:solidFill>
            </a:endParaRPr>
          </a:p>
        </p:txBody>
      </p:sp>
      <p:sp>
        <p:nvSpPr>
          <p:cNvPr id="1055" name="Rectangle 31"/>
          <p:cNvSpPr>
            <a:spLocks noChangeArrowheads="1"/>
          </p:cNvSpPr>
          <p:nvPr/>
        </p:nvSpPr>
        <p:spPr bwMode="auto">
          <a:xfrm>
            <a:off x="0" y="6350"/>
            <a:ext cx="9144000" cy="6851650"/>
          </a:xfrm>
          <a:prstGeom prst="rect">
            <a:avLst/>
          </a:prstGeom>
          <a:noFill/>
          <a:ln w="9525">
            <a:solidFill>
              <a:srgbClr val="660033"/>
            </a:solid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sp>
        <p:nvSpPr>
          <p:cNvPr id="1057" name="Rectangle 33"/>
          <p:cNvSpPr>
            <a:spLocks noChangeArrowheads="1"/>
          </p:cNvSpPr>
          <p:nvPr/>
        </p:nvSpPr>
        <p:spPr bwMode="auto">
          <a:xfrm>
            <a:off x="7613650" y="6497638"/>
            <a:ext cx="1554163" cy="366712"/>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b="1">
                <a:solidFill>
                  <a:srgbClr val="000000"/>
                </a:solidFill>
                <a:latin typeface="Times New Roman" pitchFamily="18" charset="0"/>
              </a:rPr>
              <a:t>GEM</a:t>
            </a:r>
            <a:r>
              <a:rPr lang="en-US">
                <a:solidFill>
                  <a:srgbClr val="FF0000"/>
                </a:solidFill>
                <a:sym typeface="Wingdings" pitchFamily="2" charset="2"/>
              </a:rPr>
              <a:t></a:t>
            </a:r>
            <a:r>
              <a:rPr lang="en-US" b="1">
                <a:solidFill>
                  <a:srgbClr val="000000"/>
                </a:solidFill>
                <a:latin typeface="Times New Roman" pitchFamily="18" charset="0"/>
              </a:rPr>
              <a:t>STA</a:t>
            </a:r>
            <a:r>
              <a:rPr lang="en-US" b="1">
                <a:solidFill>
                  <a:srgbClr val="000000"/>
                </a:solidFill>
                <a:latin typeface="Imprint MT Shadow" pitchFamily="82" charset="0"/>
              </a:rPr>
              <a:t>R</a:t>
            </a:r>
          </a:p>
        </p:txBody>
      </p:sp>
    </p:spTree>
    <p:extLst>
      <p:ext uri="{BB962C8B-B14F-4D97-AF65-F5344CB8AC3E}">
        <p14:creationId xmlns:p14="http://schemas.microsoft.com/office/powerpoint/2010/main" val="2711396047"/>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hf hdr="0"/>
  <p:txStyles>
    <p:titleStyle>
      <a:lvl1pPr algn="ctr" rtl="0" fontAlgn="base">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C0C0C0"/>
            </a:outerShdw>
          </a:effectLst>
          <a:latin typeface="Arial" pitchFamily="34" charset="0"/>
        </a:defRPr>
      </a:lvl2pPr>
      <a:lvl3pPr algn="ctr" rtl="0" fontAlgn="base">
        <a:spcBef>
          <a:spcPct val="0"/>
        </a:spcBef>
        <a:spcAft>
          <a:spcPct val="0"/>
        </a:spcAft>
        <a:defRPr sz="4400">
          <a:solidFill>
            <a:schemeClr val="tx2"/>
          </a:solidFill>
          <a:effectLst>
            <a:outerShdw blurRad="38100" dist="38100" dir="2700000" algn="tl">
              <a:srgbClr val="C0C0C0"/>
            </a:outerShdw>
          </a:effectLst>
          <a:latin typeface="Arial" pitchFamily="34" charset="0"/>
        </a:defRPr>
      </a:lvl3pPr>
      <a:lvl4pPr algn="ctr" rtl="0" fontAlgn="base">
        <a:spcBef>
          <a:spcPct val="0"/>
        </a:spcBef>
        <a:spcAft>
          <a:spcPct val="0"/>
        </a:spcAft>
        <a:defRPr sz="4400">
          <a:solidFill>
            <a:schemeClr val="tx2"/>
          </a:solidFill>
          <a:effectLst>
            <a:outerShdw blurRad="38100" dist="38100" dir="2700000" algn="tl">
              <a:srgbClr val="C0C0C0"/>
            </a:outerShdw>
          </a:effectLst>
          <a:latin typeface="Arial" pitchFamily="34" charset="0"/>
        </a:defRPr>
      </a:lvl4pPr>
      <a:lvl5pPr algn="ctr" rtl="0" fontAlgn="base">
        <a:spcBef>
          <a:spcPct val="0"/>
        </a:spcBef>
        <a:spcAft>
          <a:spcPct val="0"/>
        </a:spcAft>
        <a:defRPr sz="4400">
          <a:solidFill>
            <a:schemeClr val="tx2"/>
          </a:solidFill>
          <a:effectLst>
            <a:outerShdw blurRad="38100" dist="38100" dir="2700000" algn="tl">
              <a:srgbClr val="C0C0C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C0C0C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C0C0C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C0C0C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C0C0C0"/>
            </a:outerShdw>
          </a:effectLst>
          <a:latin typeface="Arial" pitchFamily="34" charset="0"/>
        </a:defRPr>
      </a:lvl9pPr>
    </p:titleStyle>
    <p:body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3661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atin typeface="Arial" charset="0"/>
              </a:defRPr>
            </a:lvl1pPr>
          </a:lstStyle>
          <a:p>
            <a:pPr fontAlgn="base">
              <a:spcBef>
                <a:spcPct val="0"/>
              </a:spcBef>
              <a:spcAft>
                <a:spcPct val="0"/>
              </a:spcAft>
              <a:defRPr/>
            </a:pPr>
            <a:r>
              <a:rPr lang="en-US" smtClean="0">
                <a:solidFill>
                  <a:srgbClr val="000000"/>
                </a:solidFill>
              </a:rPr>
              <a:t>Jan 28, 2014</a:t>
            </a:r>
            <a:endParaRPr lang="en-US">
              <a:solidFill>
                <a:srgbClr val="000000"/>
              </a:solidFill>
            </a:endParaRPr>
          </a:p>
        </p:txBody>
      </p:sp>
      <p:sp>
        <p:nvSpPr>
          <p:cNvPr id="83661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lgn="ctr" fontAlgn="base">
              <a:spcBef>
                <a:spcPct val="0"/>
              </a:spcBef>
              <a:spcAft>
                <a:spcPct val="0"/>
              </a:spcAft>
              <a:defRPr/>
            </a:pPr>
            <a:r>
              <a:rPr lang="en-US" smtClean="0">
                <a:solidFill>
                  <a:srgbClr val="000000"/>
                </a:solidFill>
              </a:rPr>
              <a:t>UChicago Energy Policy Institute</a:t>
            </a:r>
            <a:endParaRPr lang="en-US">
              <a:solidFill>
                <a:srgbClr val="000000"/>
              </a:solidFill>
            </a:endParaRPr>
          </a:p>
        </p:txBody>
      </p:sp>
      <p:sp>
        <p:nvSpPr>
          <p:cNvPr id="83661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defRPr>
            </a:lvl1pPr>
          </a:lstStyle>
          <a:p>
            <a:pPr fontAlgn="base">
              <a:spcBef>
                <a:spcPct val="0"/>
              </a:spcBef>
              <a:spcAft>
                <a:spcPct val="0"/>
              </a:spcAft>
              <a:defRPr/>
            </a:pPr>
            <a:fld id="{325E3A98-2981-46C3-AB93-B9C4F744165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504086871"/>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44" name="Picture 20" descr="column"/>
          <p:cNvPicPr>
            <a:picLocks noChangeAspect="1" noChangeArrowheads="1"/>
          </p:cNvPicPr>
          <p:nvPr/>
        </p:nvPicPr>
        <p:blipFill>
          <a:blip r:embed="rId13" cstate="print"/>
          <a:srcRect/>
          <a:stretch>
            <a:fillRect/>
          </a:stretch>
        </p:blipFill>
        <p:spPr bwMode="auto">
          <a:xfrm>
            <a:off x="0" y="0"/>
            <a:ext cx="639763" cy="6859588"/>
          </a:xfrm>
          <a:prstGeom prst="rect">
            <a:avLst/>
          </a:prstGeom>
          <a:noFill/>
        </p:spPr>
      </p:pic>
      <p:sp>
        <p:nvSpPr>
          <p:cNvPr id="1045" name="Rectangle 21"/>
          <p:cNvSpPr>
            <a:spLocks noGrp="1" noChangeArrowheads="1"/>
          </p:cNvSpPr>
          <p:nvPr>
            <p:ph type="title"/>
          </p:nvPr>
        </p:nvSpPr>
        <p:spPr bwMode="auto">
          <a:xfrm>
            <a:off x="838200" y="3048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46" name="Rectangle 22"/>
          <p:cNvSpPr>
            <a:spLocks noGrp="1" noChangeArrowheads="1"/>
          </p:cNvSpPr>
          <p:nvPr>
            <p:ph type="body" idx="1"/>
          </p:nvPr>
        </p:nvSpPr>
        <p:spPr bwMode="auto">
          <a:xfrm>
            <a:off x="838200" y="16764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47" name="Line 23"/>
          <p:cNvSpPr>
            <a:spLocks noChangeShapeType="1"/>
          </p:cNvSpPr>
          <p:nvPr/>
        </p:nvSpPr>
        <p:spPr bwMode="auto">
          <a:xfrm>
            <a:off x="152400" y="6629400"/>
            <a:ext cx="533400" cy="0"/>
          </a:xfrm>
          <a:prstGeom prst="line">
            <a:avLst/>
          </a:prstGeom>
          <a:noFill/>
          <a:ln w="9525">
            <a:solidFill>
              <a:schemeClr val="bg1"/>
            </a:solidFill>
            <a:round/>
            <a:headEnd/>
            <a:tailEnd/>
          </a:ln>
        </p:spPr>
        <p:txBody>
          <a:bodyPr/>
          <a:lstStyle/>
          <a:p>
            <a:pPr fontAlgn="base">
              <a:spcBef>
                <a:spcPct val="0"/>
              </a:spcBef>
              <a:spcAft>
                <a:spcPct val="0"/>
              </a:spcAft>
            </a:pPr>
            <a:endParaRPr lang="en-US">
              <a:solidFill>
                <a:srgbClr val="000000"/>
              </a:solidFill>
            </a:endParaRPr>
          </a:p>
        </p:txBody>
      </p:sp>
      <p:sp>
        <p:nvSpPr>
          <p:cNvPr id="1048" name="Line 24"/>
          <p:cNvSpPr>
            <a:spLocks noChangeShapeType="1"/>
          </p:cNvSpPr>
          <p:nvPr/>
        </p:nvSpPr>
        <p:spPr bwMode="auto">
          <a:xfrm flipV="1">
            <a:off x="152400" y="6400800"/>
            <a:ext cx="0" cy="228600"/>
          </a:xfrm>
          <a:prstGeom prst="line">
            <a:avLst/>
          </a:prstGeom>
          <a:noFill/>
          <a:ln w="9525">
            <a:solidFill>
              <a:schemeClr val="bg1"/>
            </a:solidFill>
            <a:round/>
            <a:headEnd/>
            <a:tailEnd/>
          </a:ln>
        </p:spPr>
        <p:txBody>
          <a:bodyPr wrap="none" anchor="ctr"/>
          <a:lstStyle/>
          <a:p>
            <a:pPr fontAlgn="base">
              <a:spcBef>
                <a:spcPct val="0"/>
              </a:spcBef>
              <a:spcAft>
                <a:spcPct val="0"/>
              </a:spcAft>
            </a:pPr>
            <a:endParaRPr lang="en-US">
              <a:solidFill>
                <a:srgbClr val="000000"/>
              </a:solidFill>
            </a:endParaRPr>
          </a:p>
        </p:txBody>
      </p:sp>
      <p:sp>
        <p:nvSpPr>
          <p:cNvPr id="1049" name="Line 25"/>
          <p:cNvSpPr>
            <a:spLocks noChangeShapeType="1"/>
          </p:cNvSpPr>
          <p:nvPr/>
        </p:nvSpPr>
        <p:spPr bwMode="auto">
          <a:xfrm>
            <a:off x="152400" y="6400800"/>
            <a:ext cx="228600" cy="0"/>
          </a:xfrm>
          <a:prstGeom prst="line">
            <a:avLst/>
          </a:prstGeom>
          <a:noFill/>
          <a:ln w="9525">
            <a:solidFill>
              <a:schemeClr val="bg1"/>
            </a:solidFill>
            <a:round/>
            <a:headEnd/>
            <a:tailEnd/>
          </a:ln>
        </p:spPr>
        <p:txBody>
          <a:bodyPr wrap="none" anchor="ctr"/>
          <a:lstStyle/>
          <a:p>
            <a:pPr fontAlgn="base">
              <a:spcBef>
                <a:spcPct val="0"/>
              </a:spcBef>
              <a:spcAft>
                <a:spcPct val="0"/>
              </a:spcAft>
            </a:pPr>
            <a:endParaRPr lang="en-US">
              <a:solidFill>
                <a:srgbClr val="000000"/>
              </a:solidFill>
            </a:endParaRPr>
          </a:p>
        </p:txBody>
      </p:sp>
      <p:sp>
        <p:nvSpPr>
          <p:cNvPr id="1051" name="Text Box 27"/>
          <p:cNvSpPr txBox="1">
            <a:spLocks noChangeArrowheads="1"/>
          </p:cNvSpPr>
          <p:nvPr/>
        </p:nvSpPr>
        <p:spPr bwMode="auto">
          <a:xfrm rot="-5400000">
            <a:off x="-1622425" y="2626669"/>
            <a:ext cx="3886201" cy="461665"/>
          </a:xfrm>
          <a:prstGeom prst="rect">
            <a:avLst/>
          </a:prstGeom>
          <a:noFill/>
          <a:ln w="9525">
            <a:noFill/>
            <a:miter lim="800000"/>
            <a:headEnd/>
            <a:tailEnd/>
          </a:ln>
          <a:effectLst/>
        </p:spPr>
        <p:txBody>
          <a:bodyPr wrap="square">
            <a:spAutoFit/>
          </a:bodyPr>
          <a:lstStyle/>
          <a:p>
            <a:pPr fontAlgn="base">
              <a:spcBef>
                <a:spcPct val="50000"/>
              </a:spcBef>
              <a:spcAft>
                <a:spcPct val="0"/>
              </a:spcAft>
            </a:pPr>
            <a:r>
              <a:rPr lang="en-US" sz="2400" dirty="0" smtClean="0">
                <a:solidFill>
                  <a:srgbClr val="FF6600"/>
                </a:solidFill>
              </a:rPr>
              <a:t>GEM*STAR Consortium</a:t>
            </a:r>
            <a:endParaRPr lang="en-US" sz="2400" dirty="0">
              <a:solidFill>
                <a:srgbClr val="FF6600"/>
              </a:solidFill>
            </a:endParaRPr>
          </a:p>
        </p:txBody>
      </p:sp>
      <p:sp>
        <p:nvSpPr>
          <p:cNvPr id="1052" name="Text Box 28"/>
          <p:cNvSpPr txBox="1">
            <a:spLocks noChangeArrowheads="1"/>
          </p:cNvSpPr>
          <p:nvPr/>
        </p:nvSpPr>
        <p:spPr bwMode="auto">
          <a:xfrm>
            <a:off x="0" y="152400"/>
            <a:ext cx="609600" cy="549275"/>
          </a:xfrm>
          <a:prstGeom prst="rect">
            <a:avLst/>
          </a:prstGeom>
          <a:noFill/>
          <a:ln w="9525">
            <a:noFill/>
            <a:miter lim="800000"/>
            <a:headEnd/>
            <a:tailEnd/>
          </a:ln>
          <a:effectLst/>
        </p:spPr>
        <p:txBody>
          <a:bodyPr>
            <a:spAutoFit/>
          </a:bodyPr>
          <a:lstStyle/>
          <a:p>
            <a:pPr algn="ctr" fontAlgn="base">
              <a:spcBef>
                <a:spcPct val="50000"/>
              </a:spcBef>
              <a:spcAft>
                <a:spcPct val="0"/>
              </a:spcAft>
            </a:pPr>
            <a:r>
              <a:rPr lang="en-US" sz="1000">
                <a:solidFill>
                  <a:srgbClr val="FFFFFF"/>
                </a:solidFill>
              </a:rPr>
              <a:t>Invent</a:t>
            </a:r>
            <a:br>
              <a:rPr lang="en-US" sz="1000">
                <a:solidFill>
                  <a:srgbClr val="FFFFFF"/>
                </a:solidFill>
              </a:rPr>
            </a:br>
            <a:r>
              <a:rPr lang="en-US" sz="1000">
                <a:solidFill>
                  <a:srgbClr val="FFFFFF"/>
                </a:solidFill>
              </a:rPr>
              <a:t>the</a:t>
            </a:r>
            <a:br>
              <a:rPr lang="en-US" sz="1000">
                <a:solidFill>
                  <a:srgbClr val="FFFFFF"/>
                </a:solidFill>
              </a:rPr>
            </a:br>
            <a:r>
              <a:rPr lang="en-US" sz="1000">
                <a:solidFill>
                  <a:srgbClr val="FFFFFF"/>
                </a:solidFill>
              </a:rPr>
              <a:t>Future</a:t>
            </a:r>
          </a:p>
        </p:txBody>
      </p:sp>
      <p:sp>
        <p:nvSpPr>
          <p:cNvPr id="1053" name="Text Box 29"/>
          <p:cNvSpPr txBox="1">
            <a:spLocks noChangeArrowheads="1"/>
          </p:cNvSpPr>
          <p:nvPr/>
        </p:nvSpPr>
        <p:spPr bwMode="auto">
          <a:xfrm>
            <a:off x="76200" y="6400800"/>
            <a:ext cx="533400" cy="366713"/>
          </a:xfrm>
          <a:prstGeom prst="rect">
            <a:avLst/>
          </a:prstGeom>
          <a:noFill/>
          <a:ln w="9525">
            <a:noFill/>
            <a:miter lim="800000"/>
            <a:headEnd/>
            <a:tailEnd/>
          </a:ln>
          <a:effectLst/>
        </p:spPr>
        <p:txBody>
          <a:bodyPr>
            <a:spAutoFit/>
          </a:bodyPr>
          <a:lstStyle/>
          <a:p>
            <a:pPr fontAlgn="base">
              <a:spcBef>
                <a:spcPct val="50000"/>
              </a:spcBef>
              <a:spcAft>
                <a:spcPct val="0"/>
              </a:spcAft>
            </a:pPr>
            <a:endParaRPr lang="en-US">
              <a:solidFill>
                <a:srgbClr val="000000"/>
              </a:solidFill>
            </a:endParaRPr>
          </a:p>
        </p:txBody>
      </p:sp>
      <p:sp>
        <p:nvSpPr>
          <p:cNvPr id="1054" name="Text Box 30"/>
          <p:cNvSpPr txBox="1">
            <a:spLocks noChangeArrowheads="1"/>
          </p:cNvSpPr>
          <p:nvPr/>
        </p:nvSpPr>
        <p:spPr bwMode="auto">
          <a:xfrm>
            <a:off x="134938" y="6388100"/>
            <a:ext cx="533400" cy="274638"/>
          </a:xfrm>
          <a:prstGeom prst="rect">
            <a:avLst/>
          </a:prstGeom>
          <a:noFill/>
          <a:ln w="9525">
            <a:noFill/>
            <a:miter lim="800000"/>
            <a:headEnd/>
            <a:tailEnd/>
          </a:ln>
          <a:effectLst/>
        </p:spPr>
        <p:txBody>
          <a:bodyPr>
            <a:spAutoFit/>
          </a:bodyPr>
          <a:lstStyle/>
          <a:p>
            <a:pPr fontAlgn="base">
              <a:spcBef>
                <a:spcPct val="50000"/>
              </a:spcBef>
              <a:spcAft>
                <a:spcPct val="0"/>
              </a:spcAft>
            </a:pPr>
            <a:fld id="{D9FF26A5-7A0A-481B-9F51-57A66BC4E091}" type="slidenum">
              <a:rPr lang="en-US" sz="1200">
                <a:solidFill>
                  <a:srgbClr val="FFFFFF"/>
                </a:solidFill>
              </a:rPr>
              <a:pPr fontAlgn="base">
                <a:spcBef>
                  <a:spcPct val="50000"/>
                </a:spcBef>
                <a:spcAft>
                  <a:spcPct val="0"/>
                </a:spcAft>
              </a:pPr>
              <a:t>‹#›</a:t>
            </a:fld>
            <a:endParaRPr lang="en-US" sz="1200">
              <a:solidFill>
                <a:srgbClr val="FFFFFF"/>
              </a:solidFill>
            </a:endParaRPr>
          </a:p>
        </p:txBody>
      </p:sp>
      <p:sp>
        <p:nvSpPr>
          <p:cNvPr id="1055" name="Rectangle 31"/>
          <p:cNvSpPr>
            <a:spLocks noChangeArrowheads="1"/>
          </p:cNvSpPr>
          <p:nvPr/>
        </p:nvSpPr>
        <p:spPr bwMode="auto">
          <a:xfrm>
            <a:off x="0" y="6350"/>
            <a:ext cx="9144000" cy="6851650"/>
          </a:xfrm>
          <a:prstGeom prst="rect">
            <a:avLst/>
          </a:prstGeom>
          <a:noFill/>
          <a:ln w="9525">
            <a:solidFill>
              <a:srgbClr val="660033"/>
            </a:solid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sp>
        <p:nvSpPr>
          <p:cNvPr id="1057" name="Rectangle 33"/>
          <p:cNvSpPr>
            <a:spLocks noChangeArrowheads="1"/>
          </p:cNvSpPr>
          <p:nvPr/>
        </p:nvSpPr>
        <p:spPr bwMode="auto">
          <a:xfrm>
            <a:off x="7613650" y="6497638"/>
            <a:ext cx="1554163" cy="366712"/>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b="1">
                <a:solidFill>
                  <a:srgbClr val="000000"/>
                </a:solidFill>
                <a:latin typeface="Times New Roman" pitchFamily="18" charset="0"/>
              </a:rPr>
              <a:t>GEM</a:t>
            </a:r>
            <a:r>
              <a:rPr lang="en-US">
                <a:solidFill>
                  <a:srgbClr val="FF0000"/>
                </a:solidFill>
                <a:sym typeface="Wingdings" pitchFamily="2" charset="2"/>
              </a:rPr>
              <a:t></a:t>
            </a:r>
            <a:r>
              <a:rPr lang="en-US" b="1">
                <a:solidFill>
                  <a:srgbClr val="000000"/>
                </a:solidFill>
                <a:latin typeface="Times New Roman" pitchFamily="18" charset="0"/>
              </a:rPr>
              <a:t>STA</a:t>
            </a:r>
            <a:r>
              <a:rPr lang="en-US" b="1">
                <a:solidFill>
                  <a:srgbClr val="000000"/>
                </a:solidFill>
                <a:latin typeface="Imprint MT Shadow" pitchFamily="82" charset="0"/>
              </a:rPr>
              <a:t>R</a:t>
            </a:r>
          </a:p>
        </p:txBody>
      </p:sp>
    </p:spTree>
    <p:extLst>
      <p:ext uri="{BB962C8B-B14F-4D97-AF65-F5344CB8AC3E}">
        <p14:creationId xmlns:p14="http://schemas.microsoft.com/office/powerpoint/2010/main" val="849640387"/>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hf hdr="0"/>
  <p:txStyles>
    <p:titleStyle>
      <a:lvl1pPr algn="ctr" rtl="0" fontAlgn="base">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C0C0C0"/>
            </a:outerShdw>
          </a:effectLst>
          <a:latin typeface="Arial" pitchFamily="34" charset="0"/>
        </a:defRPr>
      </a:lvl2pPr>
      <a:lvl3pPr algn="ctr" rtl="0" fontAlgn="base">
        <a:spcBef>
          <a:spcPct val="0"/>
        </a:spcBef>
        <a:spcAft>
          <a:spcPct val="0"/>
        </a:spcAft>
        <a:defRPr sz="4400">
          <a:solidFill>
            <a:schemeClr val="tx2"/>
          </a:solidFill>
          <a:effectLst>
            <a:outerShdw blurRad="38100" dist="38100" dir="2700000" algn="tl">
              <a:srgbClr val="C0C0C0"/>
            </a:outerShdw>
          </a:effectLst>
          <a:latin typeface="Arial" pitchFamily="34" charset="0"/>
        </a:defRPr>
      </a:lvl3pPr>
      <a:lvl4pPr algn="ctr" rtl="0" fontAlgn="base">
        <a:spcBef>
          <a:spcPct val="0"/>
        </a:spcBef>
        <a:spcAft>
          <a:spcPct val="0"/>
        </a:spcAft>
        <a:defRPr sz="4400">
          <a:solidFill>
            <a:schemeClr val="tx2"/>
          </a:solidFill>
          <a:effectLst>
            <a:outerShdw blurRad="38100" dist="38100" dir="2700000" algn="tl">
              <a:srgbClr val="C0C0C0"/>
            </a:outerShdw>
          </a:effectLst>
          <a:latin typeface="Arial" pitchFamily="34" charset="0"/>
        </a:defRPr>
      </a:lvl4pPr>
      <a:lvl5pPr algn="ctr" rtl="0" fontAlgn="base">
        <a:spcBef>
          <a:spcPct val="0"/>
        </a:spcBef>
        <a:spcAft>
          <a:spcPct val="0"/>
        </a:spcAft>
        <a:defRPr sz="4400">
          <a:solidFill>
            <a:schemeClr val="tx2"/>
          </a:solidFill>
          <a:effectLst>
            <a:outerShdw blurRad="38100" dist="38100" dir="2700000" algn="tl">
              <a:srgbClr val="C0C0C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C0C0C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C0C0C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C0C0C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C0C0C0"/>
            </a:outerShdw>
          </a:effectLst>
          <a:latin typeface="Arial" pitchFamily="34" charset="0"/>
        </a:defRPr>
      </a:lvl9pPr>
    </p:titleStyle>
    <p:body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1588" y="0"/>
            <a:ext cx="9148762" cy="6851650"/>
            <a:chOff x="1" y="0"/>
            <a:chExt cx="5763" cy="4316"/>
          </a:xfrm>
        </p:grpSpPr>
        <p:sp>
          <p:nvSpPr>
            <p:cNvPr id="365571"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72"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73"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grpSp>
          <p:nvGrpSpPr>
            <p:cNvPr id="2059" name="Group 6"/>
            <p:cNvGrpSpPr>
              <a:grpSpLocks/>
            </p:cNvGrpSpPr>
            <p:nvPr/>
          </p:nvGrpSpPr>
          <p:grpSpPr bwMode="auto">
            <a:xfrm>
              <a:off x="288" y="0"/>
              <a:ext cx="5098" cy="4316"/>
              <a:chOff x="288" y="0"/>
              <a:chExt cx="5098" cy="4316"/>
            </a:xfrm>
          </p:grpSpPr>
          <p:sp>
            <p:nvSpPr>
              <p:cNvPr id="365575"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76"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77"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78"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79"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80"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81"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82"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83"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84"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85"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86"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87"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grpSp>
        <p:sp>
          <p:nvSpPr>
            <p:cNvPr id="365588"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89"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365590"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2063" name="Freeform 23"/>
            <p:cNvSpPr>
              <a:spLocks/>
            </p:cNvSpPr>
            <p:nvPr/>
          </p:nvSpPr>
          <p:spPr bwMode="hidden">
            <a:xfrm>
              <a:off x="5041" y="0"/>
              <a:ext cx="719" cy="845"/>
            </a:xfrm>
            <a:custGeom>
              <a:avLst/>
              <a:gdLst>
                <a:gd name="T0" fmla="*/ 731 w 717"/>
                <a:gd name="T1" fmla="*/ 845 h 845"/>
                <a:gd name="T2" fmla="*/ 731 w 717"/>
                <a:gd name="T3" fmla="*/ 821 h 845"/>
                <a:gd name="T4" fmla="*/ 588 w 717"/>
                <a:gd name="T5" fmla="*/ 605 h 845"/>
                <a:gd name="T6" fmla="*/ 413 w 717"/>
                <a:gd name="T7" fmla="*/ 396 h 845"/>
                <a:gd name="T8" fmla="*/ 228 w 717"/>
                <a:gd name="T9" fmla="*/ 192 h 845"/>
                <a:gd name="T10" fmla="*/ 17 w 717"/>
                <a:gd name="T11" fmla="*/ 0 h 845"/>
                <a:gd name="T12" fmla="*/ 0 w 717"/>
                <a:gd name="T13" fmla="*/ 0 h 845"/>
                <a:gd name="T14" fmla="*/ 216 w 717"/>
                <a:gd name="T15" fmla="*/ 198 h 845"/>
                <a:gd name="T16" fmla="*/ 407 w 717"/>
                <a:gd name="T17" fmla="*/ 408 h 845"/>
                <a:gd name="T18" fmla="*/ 582 w 717"/>
                <a:gd name="T19" fmla="*/ 623 h 845"/>
                <a:gd name="T20" fmla="*/ 731 w 717"/>
                <a:gd name="T21" fmla="*/ 845 h 845"/>
                <a:gd name="T22" fmla="*/ 73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en-US" smtClean="0">
                <a:solidFill>
                  <a:srgbClr val="FFFFFF"/>
                </a:solidFill>
                <a:latin typeface="Arial" pitchFamily="34" charset="0"/>
              </a:endParaRPr>
            </a:p>
          </p:txBody>
        </p:sp>
        <p:sp>
          <p:nvSpPr>
            <p:cNvPr id="2064" name="Freeform 24"/>
            <p:cNvSpPr>
              <a:spLocks/>
            </p:cNvSpPr>
            <p:nvPr/>
          </p:nvSpPr>
          <p:spPr bwMode="hidden">
            <a:xfrm>
              <a:off x="5352" y="0"/>
              <a:ext cx="408" cy="414"/>
            </a:xfrm>
            <a:custGeom>
              <a:avLst/>
              <a:gdLst>
                <a:gd name="T0" fmla="*/ 414 w 407"/>
                <a:gd name="T1" fmla="*/ 414 h 414"/>
                <a:gd name="T2" fmla="*/ 414 w 407"/>
                <a:gd name="T3" fmla="*/ 396 h 414"/>
                <a:gd name="T4" fmla="*/ 229 w 407"/>
                <a:gd name="T5" fmla="*/ 192 h 414"/>
                <a:gd name="T6" fmla="*/ 12 w 407"/>
                <a:gd name="T7" fmla="*/ 0 h 414"/>
                <a:gd name="T8" fmla="*/ 0 w 407"/>
                <a:gd name="T9" fmla="*/ 0 h 414"/>
                <a:gd name="T10" fmla="*/ 108 w 407"/>
                <a:gd name="T11" fmla="*/ 102 h 414"/>
                <a:gd name="T12" fmla="*/ 223 w 407"/>
                <a:gd name="T13" fmla="*/ 204 h 414"/>
                <a:gd name="T14" fmla="*/ 414 w 407"/>
                <a:gd name="T15" fmla="*/ 414 h 414"/>
                <a:gd name="T16" fmla="*/ 414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en-US" smtClean="0">
                <a:solidFill>
                  <a:srgbClr val="FFFFFF"/>
                </a:solidFill>
                <a:latin typeface="Arial" pitchFamily="34" charset="0"/>
              </a:endParaRPr>
            </a:p>
          </p:txBody>
        </p:sp>
        <p:sp>
          <p:nvSpPr>
            <p:cNvPr id="365593"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eaLnBrk="0" fontAlgn="base" hangingPunct="0">
                <a:spcBef>
                  <a:spcPct val="0"/>
                </a:spcBef>
                <a:spcAft>
                  <a:spcPct val="0"/>
                </a:spcAft>
                <a:defRPr/>
              </a:pPr>
              <a:endParaRPr lang="en-US">
                <a:solidFill>
                  <a:srgbClr val="FFFFFF"/>
                </a:solidFill>
                <a:latin typeface="Arial" charset="0"/>
              </a:endParaRPr>
            </a:p>
          </p:txBody>
        </p:sp>
        <p:sp>
          <p:nvSpPr>
            <p:cNvPr id="2066" name="Freeform 26"/>
            <p:cNvSpPr>
              <a:spLocks/>
            </p:cNvSpPr>
            <p:nvPr/>
          </p:nvSpPr>
          <p:spPr bwMode="hidden">
            <a:xfrm>
              <a:off x="6" y="0"/>
              <a:ext cx="588" cy="599"/>
            </a:xfrm>
            <a:custGeom>
              <a:avLst/>
              <a:gdLst>
                <a:gd name="T0" fmla="*/ 600 w 586"/>
                <a:gd name="T1" fmla="*/ 0 h 599"/>
                <a:gd name="T2" fmla="*/ 582 w 586"/>
                <a:gd name="T3" fmla="*/ 0 h 599"/>
                <a:gd name="T4" fmla="*/ 414 w 586"/>
                <a:gd name="T5" fmla="*/ 132 h 599"/>
                <a:gd name="T6" fmla="*/ 264 w 586"/>
                <a:gd name="T7" fmla="*/ 270 h 599"/>
                <a:gd name="T8" fmla="*/ 120 w 586"/>
                <a:gd name="T9" fmla="*/ 420 h 599"/>
                <a:gd name="T10" fmla="*/ 0 w 586"/>
                <a:gd name="T11" fmla="*/ 575 h 599"/>
                <a:gd name="T12" fmla="*/ 0 w 586"/>
                <a:gd name="T13" fmla="*/ 599 h 599"/>
                <a:gd name="T14" fmla="*/ 120 w 586"/>
                <a:gd name="T15" fmla="*/ 432 h 599"/>
                <a:gd name="T16" fmla="*/ 264 w 586"/>
                <a:gd name="T17" fmla="*/ 282 h 599"/>
                <a:gd name="T18" fmla="*/ 420 w 586"/>
                <a:gd name="T19" fmla="*/ 138 h 599"/>
                <a:gd name="T20" fmla="*/ 600 w 586"/>
                <a:gd name="T21" fmla="*/ 0 h 599"/>
                <a:gd name="T22" fmla="*/ 60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en-US" smtClean="0">
                <a:solidFill>
                  <a:srgbClr val="FFFFFF"/>
                </a:solidFill>
                <a:latin typeface="Arial" pitchFamily="34" charset="0"/>
              </a:endParaRPr>
            </a:p>
          </p:txBody>
        </p:sp>
        <p:sp>
          <p:nvSpPr>
            <p:cNvPr id="2067" name="Freeform 27"/>
            <p:cNvSpPr>
              <a:spLocks/>
            </p:cNvSpPr>
            <p:nvPr/>
          </p:nvSpPr>
          <p:spPr bwMode="hidden">
            <a:xfrm>
              <a:off x="6" y="0"/>
              <a:ext cx="270" cy="252"/>
            </a:xfrm>
            <a:custGeom>
              <a:avLst/>
              <a:gdLst>
                <a:gd name="T0" fmla="*/ 276 w 269"/>
                <a:gd name="T1" fmla="*/ 0 h 252"/>
                <a:gd name="T2" fmla="*/ 258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6 w 269"/>
                <a:gd name="T15" fmla="*/ 0 h 252"/>
                <a:gd name="T16" fmla="*/ 276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lang="en-US" smtClean="0">
                <a:solidFill>
                  <a:srgbClr val="FFFFFF"/>
                </a:solidFill>
                <a:latin typeface="Arial" pitchFamily="34" charset="0"/>
              </a:endParaRPr>
            </a:p>
          </p:txBody>
        </p:sp>
        <p:sp>
          <p:nvSpPr>
            <p:cNvPr id="2068"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lang="en-US" smtClean="0">
                <a:solidFill>
                  <a:srgbClr val="FFFFFF"/>
                </a:solidFill>
                <a:latin typeface="Arial" pitchFamily="34" charset="0"/>
              </a:endParaRPr>
            </a:p>
          </p:txBody>
        </p:sp>
        <p:sp>
          <p:nvSpPr>
            <p:cNvPr id="2069"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lang="en-US" smtClean="0">
                <a:solidFill>
                  <a:srgbClr val="FFFFFF"/>
                </a:solidFill>
                <a:latin typeface="Arial" pitchFamily="34" charset="0"/>
              </a:endParaRPr>
            </a:p>
          </p:txBody>
        </p:sp>
        <p:sp>
          <p:nvSpPr>
            <p:cNvPr id="2070"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lang="en-US" smtClean="0">
                <a:solidFill>
                  <a:srgbClr val="FFFFFF"/>
                </a:solidFill>
                <a:latin typeface="Arial" pitchFamily="34" charset="0"/>
              </a:endParaRPr>
            </a:p>
          </p:txBody>
        </p:sp>
        <p:grpSp>
          <p:nvGrpSpPr>
            <p:cNvPr id="2071" name="Group 31"/>
            <p:cNvGrpSpPr>
              <a:grpSpLocks/>
            </p:cNvGrpSpPr>
            <p:nvPr/>
          </p:nvGrpSpPr>
          <p:grpSpPr bwMode="auto">
            <a:xfrm>
              <a:off x="1" y="392"/>
              <a:ext cx="5758" cy="1571"/>
              <a:chOff x="1" y="392"/>
              <a:chExt cx="5758" cy="1571"/>
            </a:xfrm>
          </p:grpSpPr>
          <p:sp>
            <p:nvSpPr>
              <p:cNvPr id="2074"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lang="en-US" smtClean="0">
                  <a:solidFill>
                    <a:srgbClr val="FFFFFF"/>
                  </a:solidFill>
                  <a:latin typeface="Arial" pitchFamily="34" charset="0"/>
                </a:endParaRPr>
              </a:p>
            </p:txBody>
          </p:sp>
          <p:sp>
            <p:nvSpPr>
              <p:cNvPr id="2075"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lang="en-US" smtClean="0">
                  <a:solidFill>
                    <a:srgbClr val="FFFFFF"/>
                  </a:solidFill>
                  <a:latin typeface="Arial" pitchFamily="34" charset="0"/>
                </a:endParaRPr>
              </a:p>
            </p:txBody>
          </p:sp>
          <p:sp>
            <p:nvSpPr>
              <p:cNvPr id="2076"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lang="en-US" smtClean="0">
                  <a:solidFill>
                    <a:srgbClr val="FFFFFF"/>
                  </a:solidFill>
                  <a:latin typeface="Arial" pitchFamily="34" charset="0"/>
                </a:endParaRPr>
              </a:p>
            </p:txBody>
          </p:sp>
          <p:sp>
            <p:nvSpPr>
              <p:cNvPr id="2077"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lang="en-US" smtClean="0">
                  <a:solidFill>
                    <a:srgbClr val="FFFFFF"/>
                  </a:solidFill>
                  <a:latin typeface="Arial" pitchFamily="34" charset="0"/>
                </a:endParaRPr>
              </a:p>
            </p:txBody>
          </p:sp>
          <p:sp>
            <p:nvSpPr>
              <p:cNvPr id="2078"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lang="en-US" smtClean="0">
                  <a:solidFill>
                    <a:srgbClr val="FFFFFF"/>
                  </a:solidFill>
                  <a:latin typeface="Arial" pitchFamily="34" charset="0"/>
                </a:endParaRPr>
              </a:p>
            </p:txBody>
          </p:sp>
        </p:grpSp>
        <p:sp>
          <p:nvSpPr>
            <p:cNvPr id="2072"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lang="en-US" smtClean="0">
                <a:solidFill>
                  <a:srgbClr val="FFFFFF"/>
                </a:solidFill>
                <a:latin typeface="Arial" pitchFamily="34" charset="0"/>
              </a:endParaRPr>
            </a:p>
          </p:txBody>
        </p:sp>
        <p:sp>
          <p:nvSpPr>
            <p:cNvPr id="2073"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lang="en-US" smtClean="0">
                <a:solidFill>
                  <a:srgbClr val="FFFFFF"/>
                </a:solidFill>
                <a:latin typeface="Arial" pitchFamily="34" charset="0"/>
              </a:endParaRPr>
            </a:p>
          </p:txBody>
        </p:sp>
      </p:grpSp>
      <p:sp>
        <p:nvSpPr>
          <p:cNvPr id="365607"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365608"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smtClean="0">
                <a:effectLst>
                  <a:outerShdw blurRad="38100" dist="38100" dir="2700000" algn="tl">
                    <a:srgbClr val="000000"/>
                  </a:outerShdw>
                </a:effectLst>
                <a:latin typeface="+mn-lt"/>
              </a:defRPr>
            </a:lvl1pPr>
          </a:lstStyle>
          <a:p>
            <a:pPr fontAlgn="base">
              <a:spcBef>
                <a:spcPct val="0"/>
              </a:spcBef>
              <a:spcAft>
                <a:spcPct val="0"/>
              </a:spcAft>
              <a:defRPr/>
            </a:pPr>
            <a:r>
              <a:rPr lang="en-US" smtClean="0">
                <a:solidFill>
                  <a:srgbClr val="FFFFFF"/>
                </a:solidFill>
              </a:rPr>
              <a:t>Jan 28, 2014</a:t>
            </a:r>
            <a:endParaRPr lang="en-US">
              <a:solidFill>
                <a:srgbClr val="FFFFFF"/>
              </a:solidFill>
            </a:endParaRPr>
          </a:p>
        </p:txBody>
      </p:sp>
      <p:sp>
        <p:nvSpPr>
          <p:cNvPr id="365609"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smtClean="0">
                <a:effectLst>
                  <a:outerShdw blurRad="38100" dist="38100" dir="2700000" algn="tl">
                    <a:srgbClr val="000000"/>
                  </a:outerShdw>
                </a:effectLst>
                <a:latin typeface="+mn-lt"/>
              </a:defRPr>
            </a:lvl1pPr>
          </a:lstStyle>
          <a:p>
            <a:pPr algn="ctr" fontAlgn="base">
              <a:spcBef>
                <a:spcPct val="0"/>
              </a:spcBef>
              <a:spcAft>
                <a:spcPct val="0"/>
              </a:spcAft>
              <a:defRPr/>
            </a:pPr>
            <a:r>
              <a:rPr lang="en-US" smtClean="0">
                <a:solidFill>
                  <a:srgbClr val="FFFFFF"/>
                </a:solidFill>
              </a:rPr>
              <a:t>UChicago Energy Policy Institute</a:t>
            </a:r>
            <a:endParaRPr lang="en-US">
              <a:solidFill>
                <a:srgbClr val="FFFFFF"/>
              </a:solidFill>
            </a:endParaRPr>
          </a:p>
        </p:txBody>
      </p:sp>
      <p:sp>
        <p:nvSpPr>
          <p:cNvPr id="365610"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mn-lt"/>
              </a:defRPr>
            </a:lvl1pPr>
          </a:lstStyle>
          <a:p>
            <a:pPr fontAlgn="base">
              <a:spcBef>
                <a:spcPct val="0"/>
              </a:spcBef>
              <a:spcAft>
                <a:spcPct val="0"/>
              </a:spcAft>
              <a:defRPr/>
            </a:pPr>
            <a:fld id="{955E2150-9911-4014-AE38-2DF646E0E6D8}"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36561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4082639129"/>
      </p:ext>
    </p:extLst>
  </p:cSld>
  <p:clrMap bg1="dk2" tx1="lt1" bg2="dk1" tx2="lt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Lst>
  <p:timing>
    <p:tnLst>
      <p:par>
        <p:cTn id="1" dur="indefinite" restart="never" nodeType="tmRoot"/>
      </p:par>
    </p:tnLst>
  </p:timing>
  <p:hf hdr="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13.xml"/><Relationship Id="rId1" Type="http://schemas.openxmlformats.org/officeDocument/2006/relationships/vmlDrawing" Target="../drawings/vmlDrawing1.vml"/><Relationship Id="rId5" Type="http://schemas.openxmlformats.org/officeDocument/2006/relationships/image" Target="../media/image4.wmf"/><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09.xml"/><Relationship Id="rId1" Type="http://schemas.openxmlformats.org/officeDocument/2006/relationships/vmlDrawing" Target="../drawings/vmlDrawing2.vml"/><Relationship Id="rId5" Type="http://schemas.openxmlformats.org/officeDocument/2006/relationships/image" Target="../media/image5.wmf"/><Relationship Id="rId4" Type="http://schemas.openxmlformats.org/officeDocument/2006/relationships/oleObject" Target="../embeddings/oleObject2.bin"/></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notesSlide" Target="../notesSlides/notesSlide9.xml"/><Relationship Id="rId7" Type="http://schemas.openxmlformats.org/officeDocument/2006/relationships/oleObject" Target="../embeddings/oleObject4.bin"/><Relationship Id="rId2" Type="http://schemas.openxmlformats.org/officeDocument/2006/relationships/slideLayout" Target="../slideLayouts/slideLayout99.xml"/><Relationship Id="rId1" Type="http://schemas.openxmlformats.org/officeDocument/2006/relationships/vmlDrawing" Target="../drawings/vmlDrawing3.vml"/><Relationship Id="rId6" Type="http://schemas.openxmlformats.org/officeDocument/2006/relationships/image" Target="../media/image8.wmf"/><Relationship Id="rId5" Type="http://schemas.openxmlformats.org/officeDocument/2006/relationships/oleObject" Target="../embeddings/oleObject3.bin"/><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15.wmf"/><Relationship Id="rId18" Type="http://schemas.openxmlformats.org/officeDocument/2006/relationships/oleObject" Target="../embeddings/oleObject12.bin"/><Relationship Id="rId3" Type="http://schemas.openxmlformats.org/officeDocument/2006/relationships/notesSlide" Target="../notesSlides/notesSlide10.xml"/><Relationship Id="rId21" Type="http://schemas.openxmlformats.org/officeDocument/2006/relationships/image" Target="../media/image19.wmf"/><Relationship Id="rId7" Type="http://schemas.openxmlformats.org/officeDocument/2006/relationships/image" Target="../media/image12.wmf"/><Relationship Id="rId12" Type="http://schemas.openxmlformats.org/officeDocument/2006/relationships/oleObject" Target="../embeddings/oleObject9.bin"/><Relationship Id="rId17" Type="http://schemas.openxmlformats.org/officeDocument/2006/relationships/image" Target="../media/image17.wmf"/><Relationship Id="rId2" Type="http://schemas.openxmlformats.org/officeDocument/2006/relationships/slideLayout" Target="../slideLayouts/slideLayout117.xml"/><Relationship Id="rId16" Type="http://schemas.openxmlformats.org/officeDocument/2006/relationships/oleObject" Target="../embeddings/oleObject11.bin"/><Relationship Id="rId20" Type="http://schemas.openxmlformats.org/officeDocument/2006/relationships/oleObject" Target="../embeddings/oleObject13.bin"/><Relationship Id="rId1" Type="http://schemas.openxmlformats.org/officeDocument/2006/relationships/vmlDrawing" Target="../drawings/vmlDrawing4.vml"/><Relationship Id="rId6" Type="http://schemas.openxmlformats.org/officeDocument/2006/relationships/oleObject" Target="../embeddings/oleObject6.bin"/><Relationship Id="rId11" Type="http://schemas.openxmlformats.org/officeDocument/2006/relationships/image" Target="../media/image14.wmf"/><Relationship Id="rId5" Type="http://schemas.openxmlformats.org/officeDocument/2006/relationships/image" Target="../media/image11.wmf"/><Relationship Id="rId15" Type="http://schemas.openxmlformats.org/officeDocument/2006/relationships/image" Target="../media/image16.wmf"/><Relationship Id="rId23" Type="http://schemas.openxmlformats.org/officeDocument/2006/relationships/image" Target="../media/image20.wmf"/><Relationship Id="rId10" Type="http://schemas.openxmlformats.org/officeDocument/2006/relationships/oleObject" Target="../embeddings/oleObject8.bin"/><Relationship Id="rId19" Type="http://schemas.openxmlformats.org/officeDocument/2006/relationships/image" Target="../media/image18.wmf"/><Relationship Id="rId4" Type="http://schemas.openxmlformats.org/officeDocument/2006/relationships/oleObject" Target="../embeddings/oleObject5.bin"/><Relationship Id="rId9" Type="http://schemas.openxmlformats.org/officeDocument/2006/relationships/image" Target="../media/image13.wmf"/><Relationship Id="rId14" Type="http://schemas.openxmlformats.org/officeDocument/2006/relationships/oleObject" Target="../embeddings/oleObject10.bin"/><Relationship Id="rId22" Type="http://schemas.openxmlformats.org/officeDocument/2006/relationships/oleObject" Target="../embeddings/oleObject14.bin"/></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4.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13.xml"/></Relationships>
</file>

<file path=ppt/slides/_rels/slide2.xml.rels><?xml version="1.0" encoding="UTF-8" standalone="yes"?>
<Relationships xmlns="http://schemas.openxmlformats.org/package/2006/relationships"><Relationship Id="rId3" Type="http://schemas.openxmlformats.org/officeDocument/2006/relationships/hyperlink" Target="http://www.muonsinc.com/" TargetMode="External"/><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113.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129.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13.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13.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0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17.xml"/><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18.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18.xml"/></Relationships>
</file>

<file path=ppt/slides/_rels/slide28.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35.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8.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46.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9.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43.xml"/><Relationship Id="rId4" Type="http://schemas.openxmlformats.org/officeDocument/2006/relationships/image" Target="../media/image46.jpeg"/></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43.xml"/><Relationship Id="rId4" Type="http://schemas.openxmlformats.org/officeDocument/2006/relationships/image" Target="../media/image48.jpeg"/></Relationships>
</file>

<file path=ppt/slides/_rels/slide3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8.xml"/><Relationship Id="rId4" Type="http://schemas.openxmlformats.org/officeDocument/2006/relationships/image" Target="../media/image39.jpeg"/></Relationships>
</file>

<file path=ppt/slides/_rels/slide4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52.jpeg"/><Relationship Id="rId1" Type="http://schemas.openxmlformats.org/officeDocument/2006/relationships/slideLayout" Target="../slideLayouts/slideLayout57.xml"/><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en.wikipedia.org/wiki/Plutonium-239" TargetMode="External"/><Relationship Id="rId2" Type="http://schemas.openxmlformats.org/officeDocument/2006/relationships/chart" Target="../charts/chart1.xml"/><Relationship Id="rId1" Type="http://schemas.openxmlformats.org/officeDocument/2006/relationships/slideLayout" Target="../slideLayouts/slideLayout92.xml"/><Relationship Id="rId6" Type="http://schemas.openxmlformats.org/officeDocument/2006/relationships/hyperlink" Target="http://en.wikipedia.org/wiki/Plutonium-242" TargetMode="External"/><Relationship Id="rId5" Type="http://schemas.openxmlformats.org/officeDocument/2006/relationships/hyperlink" Target="http://en.wikipedia.org/wiki/Plutonium-241" TargetMode="External"/><Relationship Id="rId4" Type="http://schemas.openxmlformats.org/officeDocument/2006/relationships/hyperlink" Target="http://en.wikipedia.org/wiki/Plutonium-240" TargetMode="External"/></Relationships>
</file>

<file path=ppt/slides/_rels/slide4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9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solidFill>
                  <a:srgbClr val="FFFFFF"/>
                </a:solidFill>
              </a:rPr>
              <a:t>Jan 28, 2014</a:t>
            </a:r>
            <a:endParaRPr lang="en-US">
              <a:solidFill>
                <a:srgbClr val="FFFFFF"/>
              </a:solidFill>
            </a:endParaRPr>
          </a:p>
        </p:txBody>
      </p:sp>
      <p:sp>
        <p:nvSpPr>
          <p:cNvPr id="3" name="Footer Placeholder 2"/>
          <p:cNvSpPr>
            <a:spLocks noGrp="1"/>
          </p:cNvSpPr>
          <p:nvPr>
            <p:ph type="ftr" sz="quarter" idx="11"/>
          </p:nvPr>
        </p:nvSpPr>
        <p:spPr/>
        <p:txBody>
          <a:bodyPr/>
          <a:lstStyle/>
          <a:p>
            <a:pPr>
              <a:defRPr/>
            </a:pPr>
            <a:r>
              <a:rPr lang="en-US" smtClean="0">
                <a:solidFill>
                  <a:srgbClr val="FFFFFF"/>
                </a:solidFill>
              </a:rPr>
              <a:t>UChicago Energy Policy Institute</a:t>
            </a:r>
            <a:endParaRPr lang="en-US">
              <a:solidFill>
                <a:srgbClr val="FFFFFF"/>
              </a:solidFill>
            </a:endParaRPr>
          </a:p>
        </p:txBody>
      </p:sp>
      <p:sp>
        <p:nvSpPr>
          <p:cNvPr id="4" name="Slide Number Placeholder 3"/>
          <p:cNvSpPr>
            <a:spLocks noGrp="1"/>
          </p:cNvSpPr>
          <p:nvPr>
            <p:ph type="sldNum" sz="quarter" idx="12"/>
          </p:nvPr>
        </p:nvSpPr>
        <p:spPr/>
        <p:txBody>
          <a:bodyPr/>
          <a:lstStyle/>
          <a:p>
            <a:pPr>
              <a:defRPr/>
            </a:pPr>
            <a:fld id="{4D6F35EA-7630-4559-8280-A056F84B68BB}" type="slidenum">
              <a:rPr lang="en-US" smtClean="0">
                <a:solidFill>
                  <a:srgbClr val="FFFFFF"/>
                </a:solidFill>
              </a:rPr>
              <a:pPr>
                <a:defRPr/>
              </a:pPr>
              <a:t>1</a:t>
            </a:fld>
            <a:endParaRPr lang="en-US">
              <a:solidFill>
                <a:srgbClr val="FFFFFF"/>
              </a:solidFill>
            </a:endParaRPr>
          </a:p>
        </p:txBody>
      </p:sp>
      <p:sp>
        <p:nvSpPr>
          <p:cNvPr id="5" name="Rectangle 4"/>
          <p:cNvSpPr/>
          <p:nvPr/>
        </p:nvSpPr>
        <p:spPr>
          <a:xfrm>
            <a:off x="762000" y="2286000"/>
            <a:ext cx="7315200" cy="1200329"/>
          </a:xfrm>
          <a:prstGeom prst="rect">
            <a:avLst/>
          </a:prstGeom>
        </p:spPr>
        <p:txBody>
          <a:bodyPr wrap="square">
            <a:spAutoFit/>
          </a:bodyPr>
          <a:lstStyle/>
          <a:p>
            <a:r>
              <a:rPr lang="en-US" dirty="0" smtClean="0"/>
              <a:t>“The </a:t>
            </a:r>
            <a:r>
              <a:rPr lang="en-US" dirty="0"/>
              <a:t>mission of Chicago Harris </a:t>
            </a:r>
            <a:r>
              <a:rPr lang="en-US" dirty="0" smtClean="0"/>
              <a:t>(School of Public Policy Studies) is </a:t>
            </a:r>
            <a:r>
              <a:rPr lang="en-US" dirty="0"/>
              <a:t>to understand and influence public policies—both </a:t>
            </a:r>
            <a:r>
              <a:rPr lang="en-US" u="sng" dirty="0"/>
              <a:t>through research </a:t>
            </a:r>
            <a:r>
              <a:rPr lang="en-US" dirty="0"/>
              <a:t>and by preparing talented individuals to become global leaders and agents of social change</a:t>
            </a:r>
            <a:r>
              <a:rPr lang="en-US" dirty="0" smtClean="0"/>
              <a:t>.” </a:t>
            </a:r>
            <a:endParaRPr lang="en-US" dirty="0"/>
          </a:p>
        </p:txBody>
      </p:sp>
      <p:sp>
        <p:nvSpPr>
          <p:cNvPr id="6" name="Rectangle 5"/>
          <p:cNvSpPr/>
          <p:nvPr/>
        </p:nvSpPr>
        <p:spPr>
          <a:xfrm>
            <a:off x="793668" y="4052938"/>
            <a:ext cx="7467600" cy="923330"/>
          </a:xfrm>
          <a:prstGeom prst="rect">
            <a:avLst/>
          </a:prstGeom>
        </p:spPr>
        <p:txBody>
          <a:bodyPr wrap="square">
            <a:spAutoFit/>
          </a:bodyPr>
          <a:lstStyle/>
          <a:p>
            <a:r>
              <a:rPr lang="en-US" dirty="0" smtClean="0"/>
              <a:t>“The </a:t>
            </a:r>
            <a:r>
              <a:rPr lang="en-US" dirty="0"/>
              <a:t>Energy Policy Institute at Chicago (EPIC) is an interdisciplinary research and training institute focused on the </a:t>
            </a:r>
            <a:r>
              <a:rPr lang="en-US" u="sng" dirty="0"/>
              <a:t>economic and social consequences of energy policies</a:t>
            </a:r>
            <a:r>
              <a:rPr lang="en-US" dirty="0" smtClean="0"/>
              <a:t>.”</a:t>
            </a:r>
            <a:endParaRPr lang="en-US" dirty="0"/>
          </a:p>
        </p:txBody>
      </p:sp>
      <p:sp>
        <p:nvSpPr>
          <p:cNvPr id="7" name="Rectangle 6"/>
          <p:cNvSpPr/>
          <p:nvPr/>
        </p:nvSpPr>
        <p:spPr>
          <a:xfrm>
            <a:off x="762000" y="838200"/>
            <a:ext cx="7772400" cy="1200329"/>
          </a:xfrm>
          <a:prstGeom prst="rect">
            <a:avLst/>
          </a:prstGeom>
        </p:spPr>
        <p:txBody>
          <a:bodyPr wrap="square">
            <a:spAutoFit/>
          </a:bodyPr>
          <a:lstStyle/>
          <a:p>
            <a:r>
              <a:rPr lang="en-US" dirty="0" smtClean="0"/>
              <a:t>“At </a:t>
            </a:r>
            <a:r>
              <a:rPr lang="en-US" dirty="0"/>
              <a:t>Chicago </a:t>
            </a:r>
            <a:r>
              <a:rPr lang="en-US" dirty="0" smtClean="0"/>
              <a:t>Booth (School of </a:t>
            </a:r>
            <a:r>
              <a:rPr lang="en-US" u="sng" dirty="0" smtClean="0"/>
              <a:t>Business</a:t>
            </a:r>
            <a:r>
              <a:rPr lang="en-US" dirty="0" smtClean="0"/>
              <a:t>), </a:t>
            </a:r>
            <a:r>
              <a:rPr lang="en-US" dirty="0"/>
              <a:t>we constantly question and test ideas, and seek proof. This extraordinarily effective approach to business leads to new ideas and </a:t>
            </a:r>
            <a:r>
              <a:rPr lang="en-US" u="sng" dirty="0"/>
              <a:t>innovative</a:t>
            </a:r>
            <a:r>
              <a:rPr lang="en-US" dirty="0"/>
              <a:t> solutions</a:t>
            </a:r>
            <a:r>
              <a:rPr lang="en-US" dirty="0" smtClean="0"/>
              <a:t>.”</a:t>
            </a:r>
            <a:endParaRPr lang="en-US" dirty="0"/>
          </a:p>
        </p:txBody>
      </p:sp>
      <p:grpSp>
        <p:nvGrpSpPr>
          <p:cNvPr id="8" name="Group 3"/>
          <p:cNvGrpSpPr>
            <a:grpSpLocks/>
          </p:cNvGrpSpPr>
          <p:nvPr/>
        </p:nvGrpSpPr>
        <p:grpSpPr bwMode="auto">
          <a:xfrm>
            <a:off x="0" y="0"/>
            <a:ext cx="1905000" cy="838200"/>
            <a:chOff x="3840" y="3216"/>
            <a:chExt cx="1440" cy="624"/>
          </a:xfrm>
        </p:grpSpPr>
        <p:grpSp>
          <p:nvGrpSpPr>
            <p:cNvPr id="9" name="Group 4"/>
            <p:cNvGrpSpPr>
              <a:grpSpLocks/>
            </p:cNvGrpSpPr>
            <p:nvPr/>
          </p:nvGrpSpPr>
          <p:grpSpPr bwMode="auto">
            <a:xfrm>
              <a:off x="3840" y="3216"/>
              <a:ext cx="336" cy="624"/>
              <a:chOff x="1152" y="288"/>
              <a:chExt cx="960" cy="1872"/>
            </a:xfrm>
          </p:grpSpPr>
          <p:sp>
            <p:nvSpPr>
              <p:cNvPr id="11" name="Oval 5"/>
              <p:cNvSpPr>
                <a:spLocks noChangeArrowheads="1"/>
              </p:cNvSpPr>
              <p:nvPr/>
            </p:nvSpPr>
            <p:spPr bwMode="auto">
              <a:xfrm>
                <a:off x="1152" y="1488"/>
                <a:ext cx="960" cy="672"/>
              </a:xfrm>
              <a:prstGeom prst="ellipse">
                <a:avLst/>
              </a:prstGeom>
              <a:solidFill>
                <a:schemeClr val="accent2"/>
              </a:solidFill>
              <a:ln w="9525">
                <a:noFill/>
                <a:round/>
                <a:headEnd/>
                <a:tailEnd/>
              </a:ln>
            </p:spPr>
            <p:txBody>
              <a:bodyPr wrap="none" anchor="ctr"/>
              <a:lstStyle/>
              <a:p>
                <a:pPr algn="ctr" eaLnBrk="0" fontAlgn="base" hangingPunct="0">
                  <a:spcBef>
                    <a:spcPct val="0"/>
                  </a:spcBef>
                  <a:spcAft>
                    <a:spcPct val="0"/>
                  </a:spcAft>
                </a:pPr>
                <a:endParaRPr lang="en-US">
                  <a:solidFill>
                    <a:srgbClr val="FFFFFF"/>
                  </a:solidFill>
                  <a:latin typeface="Arial" charset="0"/>
                </a:endParaRPr>
              </a:p>
            </p:txBody>
          </p:sp>
          <p:sp>
            <p:nvSpPr>
              <p:cNvPr id="12" name="Oval 6"/>
              <p:cNvSpPr>
                <a:spLocks noChangeArrowheads="1"/>
              </p:cNvSpPr>
              <p:nvPr/>
            </p:nvSpPr>
            <p:spPr bwMode="auto">
              <a:xfrm>
                <a:off x="1152" y="288"/>
                <a:ext cx="960" cy="672"/>
              </a:xfrm>
              <a:prstGeom prst="ellipse">
                <a:avLst/>
              </a:prstGeom>
              <a:solidFill>
                <a:schemeClr val="accent2"/>
              </a:solidFill>
              <a:ln w="9525">
                <a:noFill/>
                <a:round/>
                <a:headEnd/>
                <a:tailEnd/>
              </a:ln>
            </p:spPr>
            <p:txBody>
              <a:bodyPr wrap="none" anchor="ctr"/>
              <a:lstStyle/>
              <a:p>
                <a:pPr algn="ctr" eaLnBrk="0" fontAlgn="base" hangingPunct="0">
                  <a:spcBef>
                    <a:spcPct val="0"/>
                  </a:spcBef>
                  <a:spcAft>
                    <a:spcPct val="0"/>
                  </a:spcAft>
                </a:pPr>
                <a:endParaRPr lang="en-US">
                  <a:solidFill>
                    <a:srgbClr val="FFFFFF"/>
                  </a:solidFill>
                  <a:latin typeface="Arial" charset="0"/>
                </a:endParaRPr>
              </a:p>
            </p:txBody>
          </p:sp>
          <p:sp>
            <p:nvSpPr>
              <p:cNvPr id="13" name="Rectangle 7"/>
              <p:cNvSpPr>
                <a:spLocks noChangeAspect="1" noChangeArrowheads="1"/>
              </p:cNvSpPr>
              <p:nvPr/>
            </p:nvSpPr>
            <p:spPr bwMode="auto">
              <a:xfrm>
                <a:off x="1152" y="624"/>
                <a:ext cx="960" cy="1200"/>
              </a:xfrm>
              <a:prstGeom prst="rect">
                <a:avLst/>
              </a:prstGeom>
              <a:solidFill>
                <a:schemeClr val="accent2"/>
              </a:solidFill>
              <a:ln w="28575">
                <a:noFill/>
                <a:miter lim="800000"/>
                <a:headEnd/>
                <a:tailEnd/>
              </a:ln>
            </p:spPr>
            <p:txBody>
              <a:bodyPr wrap="none" anchor="ctr"/>
              <a:lstStyle/>
              <a:p>
                <a:pPr algn="ctr" eaLnBrk="0" fontAlgn="base" hangingPunct="0">
                  <a:spcBef>
                    <a:spcPct val="0"/>
                  </a:spcBef>
                  <a:spcAft>
                    <a:spcPct val="0"/>
                  </a:spcAft>
                </a:pPr>
                <a:endParaRPr lang="en-US">
                  <a:solidFill>
                    <a:srgbClr val="FFFFFF"/>
                  </a:solidFill>
                  <a:latin typeface="Arial" charset="0"/>
                </a:endParaRPr>
              </a:p>
            </p:txBody>
          </p:sp>
          <p:sp>
            <p:nvSpPr>
              <p:cNvPr id="14" name="WordArt 8"/>
              <p:cNvSpPr>
                <a:spLocks noChangeAspect="1" noChangeArrowheads="1" noChangeShapeType="1" noTextEdit="1"/>
              </p:cNvSpPr>
              <p:nvPr/>
            </p:nvSpPr>
            <p:spPr bwMode="auto">
              <a:xfrm>
                <a:off x="1392" y="768"/>
                <a:ext cx="494" cy="1008"/>
              </a:xfrm>
              <a:prstGeom prst="rect">
                <a:avLst/>
              </a:prstGeom>
            </p:spPr>
            <p:txBody>
              <a:bodyPr wrap="none" fromWordArt="1">
                <a:prstTxWarp prst="textPlain">
                  <a:avLst>
                    <a:gd name="adj" fmla="val 52833"/>
                  </a:avLst>
                </a:prstTxWarp>
              </a:bodyPr>
              <a:lstStyle/>
              <a:p>
                <a:pPr algn="ctr" eaLnBrk="0" fontAlgn="base" hangingPunct="0">
                  <a:spcBef>
                    <a:spcPct val="0"/>
                  </a:spcBef>
                  <a:spcAft>
                    <a:spcPct val="0"/>
                  </a:spcAft>
                </a:pPr>
                <a:r>
                  <a:rPr lang="en-US" sz="5400" b="1" i="1" kern="10">
                    <a:ln w="19050">
                      <a:noFill/>
                      <a:round/>
                      <a:headEnd/>
                      <a:tailEnd/>
                    </a:ln>
                    <a:solidFill>
                      <a:srgbClr val="FFFFFF"/>
                    </a:solidFill>
                    <a:latin typeface="Symbol"/>
                  </a:rPr>
                  <a:t>m</a:t>
                </a:r>
              </a:p>
            </p:txBody>
          </p:sp>
        </p:grpSp>
        <p:sp>
          <p:nvSpPr>
            <p:cNvPr id="10" name="Text Box 9"/>
            <p:cNvSpPr txBox="1">
              <a:spLocks noChangeArrowheads="1"/>
            </p:cNvSpPr>
            <p:nvPr/>
          </p:nvSpPr>
          <p:spPr bwMode="auto">
            <a:xfrm>
              <a:off x="4274" y="3360"/>
              <a:ext cx="1006" cy="251"/>
            </a:xfrm>
            <a:prstGeom prst="rect">
              <a:avLst/>
            </a:prstGeom>
            <a:noFill/>
            <a:ln w="9525">
              <a:noFill/>
              <a:miter lim="800000"/>
              <a:headEnd/>
              <a:tailEnd/>
            </a:ln>
          </p:spPr>
          <p:txBody>
            <a:bodyPr>
              <a:spAutoFit/>
            </a:bodyPr>
            <a:lstStyle/>
            <a:p>
              <a:pPr algn="ctr" eaLnBrk="0" fontAlgn="base" hangingPunct="0">
                <a:spcBef>
                  <a:spcPct val="50000"/>
                </a:spcBef>
                <a:spcAft>
                  <a:spcPct val="0"/>
                </a:spcAft>
              </a:pPr>
              <a:r>
                <a:rPr lang="en-US" sz="1600" b="1" i="1">
                  <a:solidFill>
                    <a:srgbClr val="66CCFF"/>
                  </a:solidFill>
                  <a:latin typeface="Times New Roman" pitchFamily="18" charset="0"/>
                </a:rPr>
                <a:t>Muons, Inc.</a:t>
              </a:r>
            </a:p>
          </p:txBody>
        </p:sp>
      </p:grpSp>
    </p:spTree>
    <p:extLst>
      <p:ext uri="{BB962C8B-B14F-4D97-AF65-F5344CB8AC3E}">
        <p14:creationId xmlns:p14="http://schemas.microsoft.com/office/powerpoint/2010/main" val="2520035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r>
              <a:rPr lang="en-US" altLang="en-US" smtClean="0">
                <a:solidFill>
                  <a:srgbClr val="000000"/>
                </a:solidFill>
              </a:rPr>
              <a:t>Jan 28, 2014</a:t>
            </a:r>
            <a:endParaRPr lang="en-US" altLang="en-US">
              <a:solidFill>
                <a:srgbClr val="000000"/>
              </a:solidFill>
            </a:endParaRPr>
          </a:p>
        </p:txBody>
      </p:sp>
      <p:sp>
        <p:nvSpPr>
          <p:cNvPr id="2253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r>
              <a:rPr lang="en-US" altLang="en-US" smtClean="0">
                <a:solidFill>
                  <a:srgbClr val="000000"/>
                </a:solidFill>
              </a:rPr>
              <a:t>UChicago Energy Policy Institute</a:t>
            </a:r>
            <a:endParaRPr lang="en-US" altLang="en-US">
              <a:solidFill>
                <a:srgbClr val="000000"/>
              </a:solidFill>
            </a:endParaRPr>
          </a:p>
        </p:txBody>
      </p:sp>
      <p:sp>
        <p:nvSpPr>
          <p:cNvPr id="2253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fld id="{861371E8-B5C4-41FF-AA79-E81A10BBEBCB}" type="slidenum">
              <a:rPr lang="en-US" altLang="en-US" smtClean="0">
                <a:solidFill>
                  <a:srgbClr val="000000"/>
                </a:solidFill>
              </a:rPr>
              <a:pPr/>
              <a:t>10</a:t>
            </a:fld>
            <a:endParaRPr lang="en-US" altLang="en-US" smtClean="0">
              <a:solidFill>
                <a:srgbClr val="000000"/>
              </a:solidFill>
            </a:endParaRPr>
          </a:p>
        </p:txBody>
      </p:sp>
      <p:grpSp>
        <p:nvGrpSpPr>
          <p:cNvPr id="22536" name="Group 5"/>
          <p:cNvGrpSpPr>
            <a:grpSpLocks/>
          </p:cNvGrpSpPr>
          <p:nvPr/>
        </p:nvGrpSpPr>
        <p:grpSpPr bwMode="auto">
          <a:xfrm>
            <a:off x="0" y="0"/>
            <a:ext cx="1905000" cy="838200"/>
            <a:chOff x="3840" y="3216"/>
            <a:chExt cx="1440" cy="624"/>
          </a:xfrm>
        </p:grpSpPr>
        <p:grpSp>
          <p:nvGrpSpPr>
            <p:cNvPr id="22537" name="Group 6"/>
            <p:cNvGrpSpPr>
              <a:grpSpLocks/>
            </p:cNvGrpSpPr>
            <p:nvPr/>
          </p:nvGrpSpPr>
          <p:grpSpPr bwMode="auto">
            <a:xfrm>
              <a:off x="3840" y="3216"/>
              <a:ext cx="336" cy="624"/>
              <a:chOff x="1152" y="288"/>
              <a:chExt cx="960" cy="1872"/>
            </a:xfrm>
          </p:grpSpPr>
          <p:sp>
            <p:nvSpPr>
              <p:cNvPr id="22539" name="Oval 7"/>
              <p:cNvSpPr>
                <a:spLocks noChangeArrowheads="1"/>
              </p:cNvSpPr>
              <p:nvPr/>
            </p:nvSpPr>
            <p:spPr bwMode="auto">
              <a:xfrm>
                <a:off x="1152" y="1488"/>
                <a:ext cx="960" cy="67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endParaRPr lang="en-US" altLang="en-US" smtClean="0">
                  <a:solidFill>
                    <a:srgbClr val="000000"/>
                  </a:solidFill>
                </a:endParaRPr>
              </a:p>
            </p:txBody>
          </p:sp>
          <p:sp>
            <p:nvSpPr>
              <p:cNvPr id="22540" name="Oval 8"/>
              <p:cNvSpPr>
                <a:spLocks noChangeArrowheads="1"/>
              </p:cNvSpPr>
              <p:nvPr/>
            </p:nvSpPr>
            <p:spPr bwMode="auto">
              <a:xfrm>
                <a:off x="1152" y="288"/>
                <a:ext cx="960" cy="67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endParaRPr lang="en-US" altLang="en-US" smtClean="0">
                  <a:solidFill>
                    <a:srgbClr val="000000"/>
                  </a:solidFill>
                </a:endParaRPr>
              </a:p>
            </p:txBody>
          </p:sp>
          <p:sp>
            <p:nvSpPr>
              <p:cNvPr id="22541" name="Rectangle 9"/>
              <p:cNvSpPr>
                <a:spLocks noChangeAspect="1" noChangeArrowheads="1"/>
              </p:cNvSpPr>
              <p:nvPr/>
            </p:nvSpPr>
            <p:spPr bwMode="auto">
              <a:xfrm>
                <a:off x="1152" y="624"/>
                <a:ext cx="960" cy="1200"/>
              </a:xfrm>
              <a:prstGeom prst="rect">
                <a:avLst/>
              </a:prstGeom>
              <a:solidFill>
                <a:schemeClr val="accent2"/>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endParaRPr lang="en-US" altLang="en-US" smtClean="0">
                  <a:solidFill>
                    <a:srgbClr val="000000"/>
                  </a:solidFill>
                </a:endParaRPr>
              </a:p>
            </p:txBody>
          </p:sp>
          <p:sp>
            <p:nvSpPr>
              <p:cNvPr id="22542" name="WordArt 10"/>
              <p:cNvSpPr>
                <a:spLocks noChangeAspect="1" noChangeArrowheads="1" noChangeShapeType="1" noTextEdit="1"/>
              </p:cNvSpPr>
              <p:nvPr/>
            </p:nvSpPr>
            <p:spPr bwMode="auto">
              <a:xfrm>
                <a:off x="1392" y="768"/>
                <a:ext cx="494" cy="100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2833"/>
                  </a:avLst>
                </a:prstTxWarp>
              </a:bodyPr>
              <a:lstStyle/>
              <a:p>
                <a:pPr algn="ctr" eaLnBrk="0" fontAlgn="base" hangingPunct="0">
                  <a:spcBef>
                    <a:spcPct val="0"/>
                  </a:spcBef>
                  <a:spcAft>
                    <a:spcPct val="0"/>
                  </a:spcAft>
                </a:pPr>
                <a:r>
                  <a:rPr lang="en-US" sz="5400" b="1" i="1" kern="10" smtClean="0">
                    <a:solidFill>
                      <a:srgbClr val="FFFFFF"/>
                    </a:solidFill>
                    <a:latin typeface="Symbol"/>
                  </a:rPr>
                  <a:t>m</a:t>
                </a:r>
              </a:p>
            </p:txBody>
          </p:sp>
        </p:grpSp>
        <p:sp>
          <p:nvSpPr>
            <p:cNvPr id="22538" name="Text Box 11"/>
            <p:cNvSpPr txBox="1">
              <a:spLocks noChangeArrowheads="1"/>
            </p:cNvSpPr>
            <p:nvPr/>
          </p:nvSpPr>
          <p:spPr bwMode="auto">
            <a:xfrm>
              <a:off x="4274" y="3360"/>
              <a:ext cx="1006"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50000"/>
                </a:spcBef>
                <a:spcAft>
                  <a:spcPct val="0"/>
                </a:spcAft>
              </a:pPr>
              <a:r>
                <a:rPr lang="en-US" altLang="en-US" sz="1600" b="1" i="1" smtClean="0">
                  <a:solidFill>
                    <a:srgbClr val="333399"/>
                  </a:solidFill>
                  <a:latin typeface="Times New Roman" pitchFamily="18" charset="0"/>
                </a:rPr>
                <a:t>Muons, Inc.</a:t>
              </a:r>
            </a:p>
          </p:txBody>
        </p:sp>
      </p:grpSp>
      <p:pic>
        <p:nvPicPr>
          <p:cNvPr id="1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146" y="468709"/>
            <a:ext cx="7807854" cy="5855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24385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0"/>
            <a:ext cx="8229600" cy="788988"/>
          </a:xfrm>
        </p:spPr>
        <p:txBody>
          <a:bodyPr/>
          <a:lstStyle/>
          <a:p>
            <a:pPr>
              <a:defRPr/>
            </a:pPr>
            <a:r>
              <a:rPr lang="en-US" dirty="0" smtClean="0">
                <a:solidFill>
                  <a:srgbClr val="FFFF00"/>
                </a:solidFill>
              </a:rPr>
              <a:t>2 Muon Beam Cooling</a:t>
            </a:r>
            <a:endParaRPr lang="en-US" dirty="0">
              <a:solidFill>
                <a:srgbClr val="FFFF00"/>
              </a:solidFill>
            </a:endParaRPr>
          </a:p>
        </p:txBody>
      </p:sp>
      <p:sp>
        <p:nvSpPr>
          <p:cNvPr id="3" name="Content Placeholder 2"/>
          <p:cNvSpPr>
            <a:spLocks noGrp="1"/>
          </p:cNvSpPr>
          <p:nvPr>
            <p:ph idx="1"/>
          </p:nvPr>
        </p:nvSpPr>
        <p:spPr>
          <a:xfrm>
            <a:off x="444500" y="990600"/>
            <a:ext cx="8699500" cy="4530725"/>
          </a:xfrm>
        </p:spPr>
        <p:txBody>
          <a:bodyPr/>
          <a:lstStyle/>
          <a:p>
            <a:pPr marL="0" indent="0">
              <a:buFont typeface="Wingdings" pitchFamily="2" charset="2"/>
              <a:buNone/>
              <a:defRPr/>
            </a:pPr>
            <a:r>
              <a:rPr lang="en-US" sz="2000" dirty="0" smtClean="0">
                <a:solidFill>
                  <a:srgbClr val="FFFF00"/>
                </a:solidFill>
              </a:rPr>
              <a:t>Two new concepts for muon ionization cooling, </a:t>
            </a:r>
          </a:p>
          <a:p>
            <a:pPr marL="0" indent="0">
              <a:buFont typeface="Wingdings" pitchFamily="2" charset="2"/>
              <a:buNone/>
              <a:defRPr/>
            </a:pPr>
            <a:r>
              <a:rPr lang="en-US" sz="2000" dirty="0" smtClean="0">
                <a:solidFill>
                  <a:srgbClr val="FFFF00"/>
                </a:solidFill>
              </a:rPr>
              <a:t>Physical designs in progress </a:t>
            </a:r>
          </a:p>
          <a:p>
            <a:pPr marL="0" indent="0">
              <a:buFont typeface="Wingdings" pitchFamily="2" charset="2"/>
              <a:buNone/>
              <a:defRPr/>
            </a:pPr>
            <a:r>
              <a:rPr lang="en-US" sz="2000" dirty="0" smtClean="0">
                <a:solidFill>
                  <a:srgbClr val="FFFF00"/>
                </a:solidFill>
              </a:rPr>
              <a:t>Sufficient beam cooling for a Higgs factory and </a:t>
            </a:r>
          </a:p>
          <a:p>
            <a:pPr marL="0" indent="0">
              <a:buFont typeface="Wingdings" pitchFamily="2" charset="2"/>
              <a:buNone/>
              <a:defRPr/>
            </a:pPr>
            <a:r>
              <a:rPr lang="en-US" sz="2000" dirty="0">
                <a:solidFill>
                  <a:srgbClr val="FFFF00"/>
                </a:solidFill>
              </a:rPr>
              <a:t>	</a:t>
            </a:r>
            <a:r>
              <a:rPr lang="en-US" sz="2000" dirty="0" smtClean="0">
                <a:solidFill>
                  <a:srgbClr val="FFFF00"/>
                </a:solidFill>
              </a:rPr>
              <a:t>Energy Frontier Muon Collider that fits on </a:t>
            </a:r>
            <a:r>
              <a:rPr lang="en-US" sz="2000" dirty="0" err="1" smtClean="0">
                <a:solidFill>
                  <a:srgbClr val="FFFF00"/>
                </a:solidFill>
              </a:rPr>
              <a:t>Fermilab</a:t>
            </a:r>
            <a:r>
              <a:rPr lang="en-US" sz="2000" dirty="0" smtClean="0">
                <a:solidFill>
                  <a:srgbClr val="FFFF00"/>
                </a:solidFill>
              </a:rPr>
              <a:t> site</a:t>
            </a:r>
          </a:p>
          <a:p>
            <a:pPr marL="0" indent="0">
              <a:buFont typeface="Wingdings" pitchFamily="2" charset="2"/>
              <a:buNone/>
              <a:defRPr/>
            </a:pPr>
            <a:r>
              <a:rPr lang="en-US" sz="2000" dirty="0" smtClean="0">
                <a:solidFill>
                  <a:srgbClr val="FFFF00"/>
                </a:solidFill>
              </a:rPr>
              <a:t>The ideas that are basic to the prototype being designed are </a:t>
            </a:r>
            <a:r>
              <a:rPr lang="en-US" sz="2000" u="sng" dirty="0" smtClean="0">
                <a:solidFill>
                  <a:srgbClr val="FFFF00"/>
                </a:solidFill>
              </a:rPr>
              <a:t>new for this millennium: </a:t>
            </a:r>
          </a:p>
          <a:p>
            <a:pPr>
              <a:buFont typeface="Wingdings" pitchFamily="2" charset="2"/>
              <a:buNone/>
              <a:defRPr/>
            </a:pPr>
            <a:endParaRPr lang="en-US" sz="800" dirty="0" smtClean="0">
              <a:solidFill>
                <a:srgbClr val="FFFF00"/>
              </a:solidFill>
            </a:endParaRPr>
          </a:p>
          <a:p>
            <a:pPr>
              <a:buFont typeface="Wingdings" pitchFamily="2" charset="2"/>
              <a:buNone/>
              <a:defRPr/>
            </a:pPr>
            <a:r>
              <a:rPr lang="en-US" sz="2000" dirty="0" smtClean="0">
                <a:solidFill>
                  <a:srgbClr val="FFFF00"/>
                </a:solidFill>
              </a:rPr>
              <a:t>Hydrogen-pressurized RF cavities, </a:t>
            </a:r>
          </a:p>
          <a:p>
            <a:pPr>
              <a:buFont typeface="Wingdings" pitchFamily="2" charset="2"/>
              <a:buNone/>
              <a:defRPr/>
            </a:pPr>
            <a:r>
              <a:rPr lang="en-US" sz="2000" dirty="0" smtClean="0">
                <a:solidFill>
                  <a:srgbClr val="FFFF00"/>
                </a:solidFill>
              </a:rPr>
              <a:t>	doped with oxygen, </a:t>
            </a:r>
          </a:p>
          <a:p>
            <a:pPr>
              <a:buFont typeface="Wingdings" pitchFamily="2" charset="2"/>
              <a:buNone/>
              <a:defRPr/>
            </a:pPr>
            <a:r>
              <a:rPr lang="en-US" sz="2000" dirty="0" smtClean="0">
                <a:solidFill>
                  <a:srgbClr val="FFFF00"/>
                </a:solidFill>
              </a:rPr>
              <a:t>	modified to fit inside strong superconducting magnet coils,</a:t>
            </a:r>
          </a:p>
          <a:p>
            <a:pPr>
              <a:buFont typeface="Wingdings" pitchFamily="2" charset="2"/>
              <a:buNone/>
              <a:defRPr/>
            </a:pPr>
            <a:endParaRPr lang="en-US" sz="2000" dirty="0" smtClean="0">
              <a:solidFill>
                <a:srgbClr val="FFFF00"/>
              </a:solidFill>
            </a:endParaRPr>
          </a:p>
          <a:p>
            <a:pPr>
              <a:buFont typeface="Wingdings" pitchFamily="2" charset="2"/>
              <a:buNone/>
              <a:defRPr/>
            </a:pPr>
            <a:r>
              <a:rPr lang="en-US" sz="2000" dirty="0">
                <a:solidFill>
                  <a:srgbClr val="FFFF00"/>
                </a:solidFill>
              </a:rPr>
              <a:t>Helical Ionization Cooling theory </a:t>
            </a:r>
            <a:r>
              <a:rPr lang="en-US" sz="2000" dirty="0" smtClean="0">
                <a:solidFill>
                  <a:srgbClr val="FFFF00"/>
                </a:solidFill>
              </a:rPr>
              <a:t>using Siberian snake fields in</a:t>
            </a:r>
            <a:endParaRPr lang="en-US" sz="2000" dirty="0">
              <a:solidFill>
                <a:srgbClr val="FFFF00"/>
              </a:solidFill>
            </a:endParaRPr>
          </a:p>
          <a:p>
            <a:pPr>
              <a:buFont typeface="Wingdings" pitchFamily="2" charset="2"/>
              <a:buNone/>
              <a:defRPr/>
            </a:pPr>
            <a:r>
              <a:rPr lang="en-US" sz="2000" dirty="0" smtClean="0">
                <a:solidFill>
                  <a:srgbClr val="FFFF00"/>
                </a:solidFill>
              </a:rPr>
              <a:t>	Helical Solenoid magnets, generating 6d cooling using</a:t>
            </a:r>
          </a:p>
          <a:p>
            <a:pPr>
              <a:buFont typeface="Wingdings" pitchFamily="2" charset="2"/>
              <a:buNone/>
              <a:defRPr/>
            </a:pPr>
            <a:r>
              <a:rPr lang="en-US" sz="2000" dirty="0" smtClean="0">
                <a:solidFill>
                  <a:srgbClr val="FFFF00"/>
                </a:solidFill>
              </a:rPr>
              <a:t>	emittance exchange with a continuous homogeneous absorber</a:t>
            </a:r>
          </a:p>
          <a:p>
            <a:pPr>
              <a:buFont typeface="Wingdings" pitchFamily="2" charset="2"/>
              <a:buNone/>
              <a:defRPr/>
            </a:pPr>
            <a:endParaRPr lang="en-US" sz="800" dirty="0" smtClean="0">
              <a:solidFill>
                <a:srgbClr val="FFFF00"/>
              </a:solidFill>
            </a:endParaRPr>
          </a:p>
          <a:p>
            <a:pPr>
              <a:buFont typeface="Wingdings" pitchFamily="2" charset="2"/>
              <a:buNone/>
              <a:defRPr/>
            </a:pPr>
            <a:endParaRPr lang="en-US" sz="2000" dirty="0" smtClean="0">
              <a:solidFill>
                <a:srgbClr val="FFFF00"/>
              </a:solidFill>
            </a:endParaRPr>
          </a:p>
          <a:p>
            <a:pPr>
              <a:buFont typeface="Wingdings" pitchFamily="2" charset="2"/>
              <a:buNone/>
              <a:defRPr/>
            </a:pPr>
            <a:endParaRPr lang="en-US" sz="2000" dirty="0" smtClean="0">
              <a:solidFill>
                <a:srgbClr val="FFFF00"/>
              </a:solidFill>
            </a:endParaRPr>
          </a:p>
          <a:p>
            <a:pPr>
              <a:buFont typeface="Wingdings" pitchFamily="2" charset="2"/>
              <a:buNone/>
              <a:defRPr/>
            </a:pPr>
            <a:endParaRPr lang="en-US" sz="2000" dirty="0" smtClean="0">
              <a:solidFill>
                <a:srgbClr val="FFFF00"/>
              </a:solidFill>
            </a:endParaRPr>
          </a:p>
          <a:p>
            <a:pPr marL="0" indent="0">
              <a:buFont typeface="Wingdings" pitchFamily="2" charset="2"/>
              <a:buNone/>
              <a:defRPr/>
            </a:pPr>
            <a:endParaRPr lang="en-US" sz="2000" dirty="0">
              <a:solidFill>
                <a:srgbClr val="FFFF00"/>
              </a:solidFill>
            </a:endParaRPr>
          </a:p>
          <a:p>
            <a:pPr>
              <a:defRPr/>
            </a:pPr>
            <a:endParaRPr lang="en-US" sz="2000" dirty="0" smtClean="0">
              <a:solidFill>
                <a:srgbClr val="FFFF00"/>
              </a:solidFill>
            </a:endParaRPr>
          </a:p>
          <a:p>
            <a:pPr>
              <a:buFont typeface="Wingdings" pitchFamily="2" charset="2"/>
              <a:buNone/>
              <a:defRPr/>
            </a:pPr>
            <a:endParaRPr lang="en-US" sz="2000" dirty="0">
              <a:solidFill>
                <a:srgbClr val="FFFF00"/>
              </a:solidFill>
            </a:endParaRPr>
          </a:p>
        </p:txBody>
      </p:sp>
      <p:sp>
        <p:nvSpPr>
          <p:cNvPr id="4" name="Date Placeholder 3"/>
          <p:cNvSpPr>
            <a:spLocks noGrp="1"/>
          </p:cNvSpPr>
          <p:nvPr>
            <p:ph type="dt" sz="quarter" idx="10"/>
          </p:nvPr>
        </p:nvSpPr>
        <p:spPr/>
        <p:txBody>
          <a:bodyPr/>
          <a:lstStyle/>
          <a:p>
            <a:pPr>
              <a:defRPr/>
            </a:pPr>
            <a:r>
              <a:rPr lang="en-US" smtClean="0">
                <a:solidFill>
                  <a:srgbClr val="FFFFFF"/>
                </a:solidFill>
              </a:rPr>
              <a:t>Jan 28, 2014</a:t>
            </a:r>
            <a:endParaRPr lang="en-US">
              <a:solidFill>
                <a:srgbClr val="FFFFFF"/>
              </a:solidFill>
            </a:endParaRPr>
          </a:p>
        </p:txBody>
      </p:sp>
      <p:sp>
        <p:nvSpPr>
          <p:cNvPr id="5" name="Footer Placeholder 4"/>
          <p:cNvSpPr>
            <a:spLocks noGrp="1"/>
          </p:cNvSpPr>
          <p:nvPr>
            <p:ph type="ftr" sz="quarter" idx="11"/>
          </p:nvPr>
        </p:nvSpPr>
        <p:spPr/>
        <p:txBody>
          <a:bodyPr/>
          <a:lstStyle/>
          <a:p>
            <a:pPr>
              <a:defRPr/>
            </a:pPr>
            <a:r>
              <a:rPr lang="en-US" smtClean="0">
                <a:solidFill>
                  <a:srgbClr val="FFFFFF"/>
                </a:solidFill>
              </a:rPr>
              <a:t>UChicago Energy Policy Institute</a:t>
            </a:r>
            <a:endParaRPr lang="en-US" dirty="0">
              <a:solidFill>
                <a:srgbClr val="FFFFFF"/>
              </a:solidFill>
            </a:endParaRPr>
          </a:p>
        </p:txBody>
      </p:sp>
      <p:sp>
        <p:nvSpPr>
          <p:cNvPr id="6" name="Slide Number Placeholder 5"/>
          <p:cNvSpPr>
            <a:spLocks noGrp="1"/>
          </p:cNvSpPr>
          <p:nvPr>
            <p:ph type="sldNum" sz="quarter" idx="12"/>
          </p:nvPr>
        </p:nvSpPr>
        <p:spPr/>
        <p:txBody>
          <a:bodyPr/>
          <a:lstStyle/>
          <a:p>
            <a:pPr>
              <a:defRPr/>
            </a:pPr>
            <a:fld id="{835CCA3B-B224-45E9-B059-E59635D94CB6}" type="slidenum">
              <a:rPr lang="en-US" smtClean="0">
                <a:solidFill>
                  <a:srgbClr val="FFFFFF"/>
                </a:solidFill>
              </a:rPr>
              <a:pPr>
                <a:defRPr/>
              </a:pPr>
              <a:t>11</a:t>
            </a:fld>
            <a:endParaRPr lang="en-US">
              <a:solidFill>
                <a:srgbClr val="FFFFFF"/>
              </a:solidFill>
            </a:endParaRPr>
          </a:p>
        </p:txBody>
      </p:sp>
      <p:grpSp>
        <p:nvGrpSpPr>
          <p:cNvPr id="18439" name="Group 5"/>
          <p:cNvGrpSpPr>
            <a:grpSpLocks/>
          </p:cNvGrpSpPr>
          <p:nvPr/>
        </p:nvGrpSpPr>
        <p:grpSpPr bwMode="auto">
          <a:xfrm>
            <a:off x="0" y="0"/>
            <a:ext cx="1905000" cy="838200"/>
            <a:chOff x="3840" y="3216"/>
            <a:chExt cx="1440" cy="624"/>
          </a:xfrm>
        </p:grpSpPr>
        <p:grpSp>
          <p:nvGrpSpPr>
            <p:cNvPr id="18440" name="Group 6"/>
            <p:cNvGrpSpPr>
              <a:grpSpLocks/>
            </p:cNvGrpSpPr>
            <p:nvPr/>
          </p:nvGrpSpPr>
          <p:grpSpPr bwMode="auto">
            <a:xfrm>
              <a:off x="3840" y="3216"/>
              <a:ext cx="336" cy="624"/>
              <a:chOff x="1152" y="288"/>
              <a:chExt cx="960" cy="1872"/>
            </a:xfrm>
          </p:grpSpPr>
          <p:sp>
            <p:nvSpPr>
              <p:cNvPr id="18442" name="Oval 7"/>
              <p:cNvSpPr>
                <a:spLocks noChangeArrowheads="1"/>
              </p:cNvSpPr>
              <p:nvPr/>
            </p:nvSpPr>
            <p:spPr bwMode="auto">
              <a:xfrm>
                <a:off x="1152" y="1488"/>
                <a:ext cx="960" cy="67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endParaRPr lang="en-US" altLang="en-US" smtClean="0">
                  <a:solidFill>
                    <a:srgbClr val="FFFFFF"/>
                  </a:solidFill>
                </a:endParaRPr>
              </a:p>
            </p:txBody>
          </p:sp>
          <p:sp>
            <p:nvSpPr>
              <p:cNvPr id="18443" name="Oval 8"/>
              <p:cNvSpPr>
                <a:spLocks noChangeArrowheads="1"/>
              </p:cNvSpPr>
              <p:nvPr/>
            </p:nvSpPr>
            <p:spPr bwMode="auto">
              <a:xfrm>
                <a:off x="1152" y="288"/>
                <a:ext cx="960" cy="67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endParaRPr lang="en-US" altLang="en-US" smtClean="0">
                  <a:solidFill>
                    <a:srgbClr val="FFFFFF"/>
                  </a:solidFill>
                </a:endParaRPr>
              </a:p>
            </p:txBody>
          </p:sp>
          <p:sp>
            <p:nvSpPr>
              <p:cNvPr id="18444" name="Rectangle 9"/>
              <p:cNvSpPr>
                <a:spLocks noChangeAspect="1" noChangeArrowheads="1"/>
              </p:cNvSpPr>
              <p:nvPr/>
            </p:nvSpPr>
            <p:spPr bwMode="auto">
              <a:xfrm>
                <a:off x="1152" y="624"/>
                <a:ext cx="960" cy="1200"/>
              </a:xfrm>
              <a:prstGeom prst="rect">
                <a:avLst/>
              </a:prstGeom>
              <a:solidFill>
                <a:schemeClr val="accent2"/>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endParaRPr lang="en-US" altLang="en-US" smtClean="0">
                  <a:solidFill>
                    <a:srgbClr val="FFFFFF"/>
                  </a:solidFill>
                </a:endParaRPr>
              </a:p>
            </p:txBody>
          </p:sp>
          <p:sp>
            <p:nvSpPr>
              <p:cNvPr id="18445" name="WordArt 10"/>
              <p:cNvSpPr>
                <a:spLocks noChangeAspect="1" noChangeArrowheads="1" noChangeShapeType="1" noTextEdit="1"/>
              </p:cNvSpPr>
              <p:nvPr/>
            </p:nvSpPr>
            <p:spPr bwMode="auto">
              <a:xfrm>
                <a:off x="1392" y="768"/>
                <a:ext cx="494" cy="100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2833"/>
                  </a:avLst>
                </a:prstTxWarp>
              </a:bodyPr>
              <a:lstStyle/>
              <a:p>
                <a:pPr algn="ctr" eaLnBrk="0" fontAlgn="base" hangingPunct="0">
                  <a:spcBef>
                    <a:spcPct val="0"/>
                  </a:spcBef>
                  <a:spcAft>
                    <a:spcPct val="0"/>
                  </a:spcAft>
                </a:pPr>
                <a:r>
                  <a:rPr lang="en-US" sz="5400" b="1" i="1" kern="10" smtClean="0">
                    <a:solidFill>
                      <a:srgbClr val="FFFFFF"/>
                    </a:solidFill>
                    <a:latin typeface="Symbol"/>
                  </a:rPr>
                  <a:t>m</a:t>
                </a:r>
              </a:p>
            </p:txBody>
          </p:sp>
        </p:grpSp>
        <p:sp>
          <p:nvSpPr>
            <p:cNvPr id="18441" name="Text Box 11"/>
            <p:cNvSpPr txBox="1">
              <a:spLocks noChangeArrowheads="1"/>
            </p:cNvSpPr>
            <p:nvPr/>
          </p:nvSpPr>
          <p:spPr bwMode="auto">
            <a:xfrm>
              <a:off x="4274" y="3360"/>
              <a:ext cx="1006"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50000"/>
                </a:spcBef>
                <a:spcAft>
                  <a:spcPct val="0"/>
                </a:spcAft>
              </a:pPr>
              <a:r>
                <a:rPr lang="en-US" altLang="en-US" sz="1600" b="1" i="1" smtClean="0">
                  <a:solidFill>
                    <a:srgbClr val="66CCFF"/>
                  </a:solidFill>
                  <a:latin typeface="Times New Roman" pitchFamily="18" charset="0"/>
                </a:rPr>
                <a:t>Muons, Inc.</a:t>
              </a:r>
            </a:p>
          </p:txBody>
        </p:sp>
      </p:grpSp>
    </p:spTree>
    <p:extLst>
      <p:ext uri="{BB962C8B-B14F-4D97-AF65-F5344CB8AC3E}">
        <p14:creationId xmlns:p14="http://schemas.microsoft.com/office/powerpoint/2010/main" val="1320856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3"/>
          <p:cNvSpPr>
            <a:spLocks noGrp="1"/>
          </p:cNvSpPr>
          <p:nvPr>
            <p:ph type="dt" sz="quarter" idx="10"/>
          </p:nvPr>
        </p:nvSpPr>
        <p:spPr/>
        <p:txBody>
          <a:bodyPr/>
          <a:lstStyle/>
          <a:p>
            <a:pPr>
              <a:defRPr/>
            </a:pPr>
            <a:r>
              <a:rPr lang="en-US" smtClean="0">
                <a:solidFill>
                  <a:srgbClr val="FFFFFF"/>
                </a:solidFill>
              </a:rPr>
              <a:t>Jan 28, 2014</a:t>
            </a:r>
            <a:endParaRPr lang="en-US">
              <a:solidFill>
                <a:srgbClr val="FFFFFF"/>
              </a:solidFill>
            </a:endParaRPr>
          </a:p>
        </p:txBody>
      </p:sp>
      <p:sp>
        <p:nvSpPr>
          <p:cNvPr id="12" name="Footer Placeholder 4"/>
          <p:cNvSpPr>
            <a:spLocks noGrp="1"/>
          </p:cNvSpPr>
          <p:nvPr>
            <p:ph type="ftr" sz="quarter" idx="11"/>
          </p:nvPr>
        </p:nvSpPr>
        <p:spPr/>
        <p:txBody>
          <a:bodyPr/>
          <a:lstStyle/>
          <a:p>
            <a:pPr>
              <a:defRPr/>
            </a:pPr>
            <a:r>
              <a:rPr lang="en-US" smtClean="0">
                <a:solidFill>
                  <a:srgbClr val="FFFFFF"/>
                </a:solidFill>
              </a:rPr>
              <a:t>UChicago Energy Policy Institute</a:t>
            </a:r>
            <a:endParaRPr lang="en-US" dirty="0">
              <a:solidFill>
                <a:srgbClr val="FFFFFF"/>
              </a:solidFill>
            </a:endParaRPr>
          </a:p>
        </p:txBody>
      </p:sp>
      <p:sp>
        <p:nvSpPr>
          <p:cNvPr id="13" name="Slide Number Placeholder 5"/>
          <p:cNvSpPr>
            <a:spLocks noGrp="1"/>
          </p:cNvSpPr>
          <p:nvPr>
            <p:ph type="sldNum" sz="quarter" idx="12"/>
          </p:nvPr>
        </p:nvSpPr>
        <p:spPr/>
        <p:txBody>
          <a:bodyPr/>
          <a:lstStyle/>
          <a:p>
            <a:pPr>
              <a:defRPr/>
            </a:pPr>
            <a:fld id="{2E01E7BA-7095-4C4A-8BBB-A11CCF7ABE31}" type="slidenum">
              <a:rPr lang="en-US">
                <a:solidFill>
                  <a:srgbClr val="FFFFFF"/>
                </a:solidFill>
              </a:rPr>
              <a:pPr>
                <a:defRPr/>
              </a:pPr>
              <a:t>12</a:t>
            </a:fld>
            <a:endParaRPr lang="en-US" dirty="0">
              <a:solidFill>
                <a:srgbClr val="FFFFFF"/>
              </a:solidFill>
            </a:endParaRPr>
          </a:p>
        </p:txBody>
      </p:sp>
      <p:sp>
        <p:nvSpPr>
          <p:cNvPr id="931842" name="Rectangle 2"/>
          <p:cNvSpPr>
            <a:spLocks noGrp="1" noChangeArrowheads="1"/>
          </p:cNvSpPr>
          <p:nvPr>
            <p:ph type="title"/>
          </p:nvPr>
        </p:nvSpPr>
        <p:spPr>
          <a:xfrm>
            <a:off x="457200" y="0"/>
            <a:ext cx="8229600" cy="1139825"/>
          </a:xfrm>
        </p:spPr>
        <p:txBody>
          <a:bodyPr/>
          <a:lstStyle/>
          <a:p>
            <a:pPr eaLnBrk="1" hangingPunct="1">
              <a:defRPr/>
            </a:pPr>
            <a:r>
              <a:rPr lang="en-US" sz="2800" dirty="0" smtClean="0">
                <a:solidFill>
                  <a:srgbClr val="FFFF00"/>
                </a:solidFill>
              </a:rPr>
              <a:t>Ultimate Goal – after the LHC:</a:t>
            </a:r>
            <a:br>
              <a:rPr lang="en-US" sz="2800" dirty="0" smtClean="0">
                <a:solidFill>
                  <a:srgbClr val="FFFF00"/>
                </a:solidFill>
              </a:rPr>
            </a:br>
            <a:r>
              <a:rPr lang="en-US" sz="2800" dirty="0" smtClean="0">
                <a:solidFill>
                  <a:srgbClr val="FFFF00"/>
                </a:solidFill>
              </a:rPr>
              <a:t>High-Energy High-Luminosity Muon Colliders</a:t>
            </a:r>
          </a:p>
        </p:txBody>
      </p:sp>
      <p:sp>
        <p:nvSpPr>
          <p:cNvPr id="931843" name="Rectangle 3"/>
          <p:cNvSpPr>
            <a:spLocks noGrp="1" noChangeArrowheads="1"/>
          </p:cNvSpPr>
          <p:nvPr>
            <p:ph type="body" idx="1"/>
          </p:nvPr>
        </p:nvSpPr>
        <p:spPr>
          <a:xfrm>
            <a:off x="381000" y="1066800"/>
            <a:ext cx="8763000" cy="5257800"/>
          </a:xfrm>
        </p:spPr>
        <p:txBody>
          <a:bodyPr/>
          <a:lstStyle/>
          <a:p>
            <a:pPr eaLnBrk="1" hangingPunct="1">
              <a:defRPr/>
            </a:pPr>
            <a:r>
              <a:rPr lang="en-US" sz="2000" dirty="0" smtClean="0">
                <a:solidFill>
                  <a:srgbClr val="FFFF00"/>
                </a:solidFill>
              </a:rPr>
              <a:t>precision lepton machines at the energy frontier</a:t>
            </a:r>
          </a:p>
          <a:p>
            <a:pPr eaLnBrk="1" hangingPunct="1">
              <a:defRPr/>
            </a:pPr>
            <a:r>
              <a:rPr lang="en-US" sz="2000" dirty="0" smtClean="0">
                <a:solidFill>
                  <a:srgbClr val="FFFF00"/>
                </a:solidFill>
              </a:rPr>
              <a:t>achieved in physics-motivated stages that require developing inventions and technology, e.g. </a:t>
            </a:r>
          </a:p>
          <a:p>
            <a:pPr lvl="1" eaLnBrk="1" hangingPunct="1">
              <a:defRPr/>
            </a:pPr>
            <a:r>
              <a:rPr lang="en-US" sz="2000" dirty="0" smtClean="0">
                <a:solidFill>
                  <a:srgbClr val="FFFF00"/>
                </a:solidFill>
              </a:rPr>
              <a:t>MANX 			              </a:t>
            </a:r>
            <a:r>
              <a:rPr lang="en-US" sz="1200" dirty="0" smtClean="0">
                <a:solidFill>
                  <a:srgbClr val="FFFF00"/>
                </a:solidFill>
              </a:rPr>
              <a:t>(</a:t>
            </a:r>
            <a:r>
              <a:rPr lang="en-US" sz="1200" dirty="0">
                <a:solidFill>
                  <a:srgbClr val="FFFF00"/>
                </a:solidFill>
              </a:rPr>
              <a:t>a new version is in the works)</a:t>
            </a:r>
          </a:p>
          <a:p>
            <a:pPr lvl="2" eaLnBrk="1" hangingPunct="1">
              <a:defRPr/>
            </a:pPr>
            <a:r>
              <a:rPr lang="en-US" sz="1200" dirty="0" smtClean="0">
                <a:solidFill>
                  <a:srgbClr val="FFFF00"/>
                </a:solidFill>
              </a:rPr>
              <a:t>demonstrate HCC, HS, &amp; EEX concepts            (based on a prototype HCC segment)</a:t>
            </a:r>
          </a:p>
          <a:p>
            <a:pPr lvl="1" eaLnBrk="1" hangingPunct="1">
              <a:defRPr/>
            </a:pPr>
            <a:r>
              <a:rPr lang="en-US" sz="2000" dirty="0" smtClean="0">
                <a:solidFill>
                  <a:srgbClr val="FFFF00"/>
                </a:solidFill>
              </a:rPr>
              <a:t>high-intensity proton driver </a:t>
            </a:r>
          </a:p>
          <a:p>
            <a:pPr lvl="2" eaLnBrk="1" hangingPunct="1">
              <a:defRPr/>
            </a:pPr>
            <a:r>
              <a:rPr lang="en-US" sz="1200" dirty="0" smtClean="0">
                <a:solidFill>
                  <a:srgbClr val="FFFF00"/>
                </a:solidFill>
              </a:rPr>
              <a:t>simultaneous intense muon beams</a:t>
            </a:r>
          </a:p>
          <a:p>
            <a:pPr lvl="1" eaLnBrk="1" hangingPunct="1">
              <a:defRPr/>
            </a:pPr>
            <a:r>
              <a:rPr lang="en-US" sz="2000" dirty="0" smtClean="0">
                <a:solidFill>
                  <a:srgbClr val="FFFF00"/>
                </a:solidFill>
              </a:rPr>
              <a:t>stopping muon beams         </a:t>
            </a:r>
          </a:p>
          <a:p>
            <a:pPr lvl="2" eaLnBrk="1" hangingPunct="1">
              <a:defRPr/>
            </a:pPr>
            <a:r>
              <a:rPr lang="en-US" sz="1200" dirty="0" smtClean="0">
                <a:solidFill>
                  <a:srgbClr val="FFFF00"/>
                </a:solidFill>
              </a:rPr>
              <a:t>useful 6D cooling w HCC, EEX</a:t>
            </a:r>
          </a:p>
          <a:p>
            <a:pPr lvl="1" eaLnBrk="1" hangingPunct="1">
              <a:defRPr/>
            </a:pPr>
            <a:r>
              <a:rPr lang="en-US" sz="2000" dirty="0" smtClean="0">
                <a:solidFill>
                  <a:srgbClr val="FFFF00"/>
                </a:solidFill>
              </a:rPr>
              <a:t>neutrino factory                 </a:t>
            </a:r>
          </a:p>
          <a:p>
            <a:pPr lvl="2" eaLnBrk="1" hangingPunct="1">
              <a:defRPr/>
            </a:pPr>
            <a:r>
              <a:rPr lang="en-US" sz="1200" dirty="0" smtClean="0">
                <a:solidFill>
                  <a:srgbClr val="FFFF00"/>
                </a:solidFill>
              </a:rPr>
              <a:t>HCC with RF, RLA in CW </a:t>
            </a:r>
            <a:r>
              <a:rPr lang="en-US" sz="1200" dirty="0" err="1" smtClean="0">
                <a:solidFill>
                  <a:srgbClr val="FFFF00"/>
                </a:solidFill>
              </a:rPr>
              <a:t>Proj</a:t>
            </a:r>
            <a:r>
              <a:rPr lang="en-US" sz="1200" dirty="0" smtClean="0">
                <a:solidFill>
                  <a:srgbClr val="FFFF00"/>
                </a:solidFill>
              </a:rPr>
              <a:t>-X</a:t>
            </a:r>
          </a:p>
          <a:p>
            <a:pPr lvl="1" eaLnBrk="1" hangingPunct="1">
              <a:defRPr/>
            </a:pPr>
            <a:r>
              <a:rPr lang="en-US" sz="2000" dirty="0" smtClean="0">
                <a:solidFill>
                  <a:srgbClr val="FFFF00"/>
                </a:solidFill>
              </a:rPr>
              <a:t>Z’ factory                         </a:t>
            </a:r>
            <a:r>
              <a:rPr lang="en-US" sz="1600" dirty="0" smtClean="0">
                <a:solidFill>
                  <a:srgbClr val="FFFF00"/>
                </a:solidFill>
              </a:rPr>
              <a:t>  </a:t>
            </a:r>
            <a:r>
              <a:rPr lang="en-US" sz="2000" dirty="0" smtClean="0">
                <a:solidFill>
                  <a:srgbClr val="FFFF00"/>
                </a:solidFill>
              </a:rPr>
              <a:t> </a:t>
            </a:r>
          </a:p>
          <a:p>
            <a:pPr lvl="2" eaLnBrk="1" hangingPunct="1">
              <a:defRPr/>
            </a:pPr>
            <a:r>
              <a:rPr lang="en-US" sz="1200" dirty="0" smtClean="0">
                <a:solidFill>
                  <a:srgbClr val="FFFF00"/>
                </a:solidFill>
              </a:rPr>
              <a:t>low Luminosity collider, HE RLA</a:t>
            </a:r>
          </a:p>
          <a:p>
            <a:pPr lvl="1" eaLnBrk="1" hangingPunct="1">
              <a:defRPr/>
            </a:pPr>
            <a:r>
              <a:rPr lang="en-US" sz="2000" u="sng" dirty="0" smtClean="0">
                <a:solidFill>
                  <a:srgbClr val="FFFF00"/>
                </a:solidFill>
              </a:rPr>
              <a:t>Higgs factory</a:t>
            </a:r>
            <a:r>
              <a:rPr lang="en-US" sz="2000" dirty="0" smtClean="0">
                <a:solidFill>
                  <a:srgbClr val="FFFF00"/>
                </a:solidFill>
              </a:rPr>
              <a:t>          </a:t>
            </a:r>
            <a:r>
              <a:rPr lang="en-US" sz="2000" dirty="0" smtClean="0">
                <a:solidFill>
                  <a:srgbClr val="FFFF00"/>
                </a:solidFill>
                <a:sym typeface="Wingdings" pitchFamily="2" charset="2"/>
              </a:rPr>
              <a:t></a:t>
            </a:r>
            <a:r>
              <a:rPr lang="en-US" sz="2000" dirty="0" smtClean="0">
                <a:solidFill>
                  <a:srgbClr val="FFFF00"/>
                </a:solidFill>
              </a:rPr>
              <a:t>  (new ideas!)</a:t>
            </a:r>
          </a:p>
          <a:p>
            <a:pPr lvl="2" eaLnBrk="1" hangingPunct="1">
              <a:defRPr/>
            </a:pPr>
            <a:r>
              <a:rPr lang="en-US" sz="1200" dirty="0" smtClean="0">
                <a:solidFill>
                  <a:srgbClr val="FFFF00"/>
                </a:solidFill>
              </a:rPr>
              <a:t>extreme 6D cooling, low beta, super-detectors</a:t>
            </a:r>
          </a:p>
          <a:p>
            <a:pPr lvl="1" eaLnBrk="1" hangingPunct="1">
              <a:defRPr/>
            </a:pPr>
            <a:r>
              <a:rPr lang="en-US" sz="2000" dirty="0" smtClean="0">
                <a:solidFill>
                  <a:srgbClr val="FFFF00"/>
                </a:solidFill>
              </a:rPr>
              <a:t>energy-frontier muon collider </a:t>
            </a:r>
          </a:p>
          <a:p>
            <a:pPr lvl="2" eaLnBrk="1" hangingPunct="1">
              <a:defRPr/>
            </a:pPr>
            <a:r>
              <a:rPr lang="en-US" sz="1200" dirty="0" smtClean="0">
                <a:solidFill>
                  <a:srgbClr val="FFFF00"/>
                </a:solidFill>
              </a:rPr>
              <a:t>more cooling, lower beta</a:t>
            </a:r>
          </a:p>
          <a:p>
            <a:pPr eaLnBrk="1" hangingPunct="1">
              <a:buFont typeface="Wingdings" pitchFamily="2" charset="2"/>
              <a:buNone/>
              <a:defRPr/>
            </a:pPr>
            <a:endParaRPr lang="en-US" sz="2400" dirty="0" smtClean="0">
              <a:solidFill>
                <a:srgbClr val="FFFF00"/>
              </a:solidFill>
            </a:endParaRPr>
          </a:p>
        </p:txBody>
      </p:sp>
      <p:grpSp>
        <p:nvGrpSpPr>
          <p:cNvPr id="11271" name="Group 4"/>
          <p:cNvGrpSpPr>
            <a:grpSpLocks/>
          </p:cNvGrpSpPr>
          <p:nvPr/>
        </p:nvGrpSpPr>
        <p:grpSpPr bwMode="auto">
          <a:xfrm>
            <a:off x="0" y="0"/>
            <a:ext cx="1905000" cy="838200"/>
            <a:chOff x="3840" y="3216"/>
            <a:chExt cx="1440" cy="624"/>
          </a:xfrm>
        </p:grpSpPr>
        <p:grpSp>
          <p:nvGrpSpPr>
            <p:cNvPr id="11272" name="Group 5"/>
            <p:cNvGrpSpPr>
              <a:grpSpLocks/>
            </p:cNvGrpSpPr>
            <p:nvPr/>
          </p:nvGrpSpPr>
          <p:grpSpPr bwMode="auto">
            <a:xfrm>
              <a:off x="3840" y="3216"/>
              <a:ext cx="336" cy="624"/>
              <a:chOff x="1152" y="288"/>
              <a:chExt cx="960" cy="1872"/>
            </a:xfrm>
          </p:grpSpPr>
          <p:sp>
            <p:nvSpPr>
              <p:cNvPr id="11274" name="Oval 6"/>
              <p:cNvSpPr>
                <a:spLocks noChangeArrowheads="1"/>
              </p:cNvSpPr>
              <p:nvPr/>
            </p:nvSpPr>
            <p:spPr bwMode="auto">
              <a:xfrm>
                <a:off x="1152" y="1488"/>
                <a:ext cx="960" cy="672"/>
              </a:xfrm>
              <a:prstGeom prst="ellipse">
                <a:avLst/>
              </a:prstGeom>
              <a:solidFill>
                <a:schemeClr val="accent2"/>
              </a:solidFill>
              <a:ln w="9525">
                <a:noFill/>
                <a:round/>
                <a:headEnd/>
                <a:tailEnd/>
              </a:ln>
            </p:spPr>
            <p:txBody>
              <a:bodyPr wrap="none" anchor="ctr"/>
              <a:lstStyle/>
              <a:p>
                <a:pPr algn="ctr" eaLnBrk="0" fontAlgn="base" hangingPunct="0">
                  <a:spcBef>
                    <a:spcPct val="0"/>
                  </a:spcBef>
                  <a:spcAft>
                    <a:spcPct val="0"/>
                  </a:spcAft>
                </a:pPr>
                <a:endParaRPr lang="en-US">
                  <a:solidFill>
                    <a:srgbClr val="FFFFFF"/>
                  </a:solidFill>
                  <a:latin typeface="Arial" charset="0"/>
                </a:endParaRPr>
              </a:p>
            </p:txBody>
          </p:sp>
          <p:sp>
            <p:nvSpPr>
              <p:cNvPr id="11275" name="Oval 7"/>
              <p:cNvSpPr>
                <a:spLocks noChangeArrowheads="1"/>
              </p:cNvSpPr>
              <p:nvPr/>
            </p:nvSpPr>
            <p:spPr bwMode="auto">
              <a:xfrm>
                <a:off x="1152" y="288"/>
                <a:ext cx="960" cy="672"/>
              </a:xfrm>
              <a:prstGeom prst="ellipse">
                <a:avLst/>
              </a:prstGeom>
              <a:solidFill>
                <a:schemeClr val="accent2"/>
              </a:solidFill>
              <a:ln w="9525">
                <a:noFill/>
                <a:round/>
                <a:headEnd/>
                <a:tailEnd/>
              </a:ln>
            </p:spPr>
            <p:txBody>
              <a:bodyPr wrap="none" anchor="ctr"/>
              <a:lstStyle/>
              <a:p>
                <a:pPr algn="ctr" eaLnBrk="0" fontAlgn="base" hangingPunct="0">
                  <a:spcBef>
                    <a:spcPct val="0"/>
                  </a:spcBef>
                  <a:spcAft>
                    <a:spcPct val="0"/>
                  </a:spcAft>
                </a:pPr>
                <a:endParaRPr lang="en-US">
                  <a:solidFill>
                    <a:srgbClr val="FFFFFF"/>
                  </a:solidFill>
                  <a:latin typeface="Arial" charset="0"/>
                </a:endParaRPr>
              </a:p>
            </p:txBody>
          </p:sp>
          <p:sp>
            <p:nvSpPr>
              <p:cNvPr id="11276" name="Rectangle 8"/>
              <p:cNvSpPr>
                <a:spLocks noChangeAspect="1" noChangeArrowheads="1"/>
              </p:cNvSpPr>
              <p:nvPr/>
            </p:nvSpPr>
            <p:spPr bwMode="auto">
              <a:xfrm>
                <a:off x="1152" y="624"/>
                <a:ext cx="960" cy="1200"/>
              </a:xfrm>
              <a:prstGeom prst="rect">
                <a:avLst/>
              </a:prstGeom>
              <a:solidFill>
                <a:schemeClr val="accent2"/>
              </a:solidFill>
              <a:ln w="28575">
                <a:noFill/>
                <a:miter lim="800000"/>
                <a:headEnd/>
                <a:tailEnd/>
              </a:ln>
            </p:spPr>
            <p:txBody>
              <a:bodyPr wrap="none" anchor="ctr"/>
              <a:lstStyle/>
              <a:p>
                <a:pPr algn="ctr" eaLnBrk="0" fontAlgn="base" hangingPunct="0">
                  <a:spcBef>
                    <a:spcPct val="0"/>
                  </a:spcBef>
                  <a:spcAft>
                    <a:spcPct val="0"/>
                  </a:spcAft>
                </a:pPr>
                <a:endParaRPr lang="en-US">
                  <a:solidFill>
                    <a:srgbClr val="FFFFFF"/>
                  </a:solidFill>
                  <a:latin typeface="Arial" charset="0"/>
                </a:endParaRPr>
              </a:p>
            </p:txBody>
          </p:sp>
          <p:sp>
            <p:nvSpPr>
              <p:cNvPr id="11277" name="WordArt 9"/>
              <p:cNvSpPr>
                <a:spLocks noChangeAspect="1" noChangeArrowheads="1" noChangeShapeType="1" noTextEdit="1"/>
              </p:cNvSpPr>
              <p:nvPr/>
            </p:nvSpPr>
            <p:spPr bwMode="auto">
              <a:xfrm>
                <a:off x="1392" y="768"/>
                <a:ext cx="494" cy="1008"/>
              </a:xfrm>
              <a:prstGeom prst="rect">
                <a:avLst/>
              </a:prstGeom>
            </p:spPr>
            <p:txBody>
              <a:bodyPr wrap="none" fromWordArt="1">
                <a:prstTxWarp prst="textPlain">
                  <a:avLst>
                    <a:gd name="adj" fmla="val 52833"/>
                  </a:avLst>
                </a:prstTxWarp>
              </a:bodyPr>
              <a:lstStyle/>
              <a:p>
                <a:pPr algn="ctr" eaLnBrk="0" fontAlgn="base" hangingPunct="0">
                  <a:spcBef>
                    <a:spcPct val="0"/>
                  </a:spcBef>
                  <a:spcAft>
                    <a:spcPct val="0"/>
                  </a:spcAft>
                </a:pPr>
                <a:r>
                  <a:rPr lang="en-US" sz="5400" b="1" i="1" kern="10">
                    <a:ln w="19050">
                      <a:noFill/>
                      <a:round/>
                      <a:headEnd/>
                      <a:tailEnd/>
                    </a:ln>
                    <a:solidFill>
                      <a:srgbClr val="FFFFFF"/>
                    </a:solidFill>
                    <a:latin typeface="Symbol"/>
                  </a:rPr>
                  <a:t>m</a:t>
                </a:r>
              </a:p>
            </p:txBody>
          </p:sp>
        </p:grpSp>
        <p:sp>
          <p:nvSpPr>
            <p:cNvPr id="11273" name="Text Box 10"/>
            <p:cNvSpPr txBox="1">
              <a:spLocks noChangeArrowheads="1"/>
            </p:cNvSpPr>
            <p:nvPr/>
          </p:nvSpPr>
          <p:spPr bwMode="auto">
            <a:xfrm>
              <a:off x="4274" y="3360"/>
              <a:ext cx="1006" cy="251"/>
            </a:xfrm>
            <a:prstGeom prst="rect">
              <a:avLst/>
            </a:prstGeom>
            <a:noFill/>
            <a:ln w="9525">
              <a:noFill/>
              <a:miter lim="800000"/>
              <a:headEnd/>
              <a:tailEnd/>
            </a:ln>
          </p:spPr>
          <p:txBody>
            <a:bodyPr>
              <a:spAutoFit/>
            </a:bodyPr>
            <a:lstStyle/>
            <a:p>
              <a:pPr algn="ctr" eaLnBrk="0" fontAlgn="base" hangingPunct="0">
                <a:spcBef>
                  <a:spcPct val="50000"/>
                </a:spcBef>
                <a:spcAft>
                  <a:spcPct val="0"/>
                </a:spcAft>
              </a:pPr>
              <a:r>
                <a:rPr lang="en-US" sz="1600" b="1" i="1">
                  <a:solidFill>
                    <a:srgbClr val="66CCFF"/>
                  </a:solidFill>
                  <a:latin typeface="Times New Roman" pitchFamily="18" charset="0"/>
                </a:rPr>
                <a:t>Muons, Inc.</a:t>
              </a:r>
            </a:p>
          </p:txBody>
        </p:sp>
      </p:grpSp>
    </p:spTree>
    <p:extLst>
      <p:ext uri="{BB962C8B-B14F-4D97-AF65-F5344CB8AC3E}">
        <p14:creationId xmlns:p14="http://schemas.microsoft.com/office/powerpoint/2010/main" val="10661051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r>
              <a:rPr lang="en-US" altLang="en-US" smtClean="0">
                <a:solidFill>
                  <a:srgbClr val="000000"/>
                </a:solidFill>
              </a:rPr>
              <a:t>Jan 28, 2014</a:t>
            </a:r>
            <a:endParaRPr lang="en-US" altLang="en-US">
              <a:solidFill>
                <a:srgbClr val="000000"/>
              </a:solidFill>
            </a:endParaRPr>
          </a:p>
        </p:txBody>
      </p:sp>
      <p:sp>
        <p:nvSpPr>
          <p:cNvPr id="2253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r>
              <a:rPr lang="en-US" altLang="en-US" smtClean="0">
                <a:solidFill>
                  <a:srgbClr val="000000"/>
                </a:solidFill>
              </a:rPr>
              <a:t>UChicago Energy Policy Institute</a:t>
            </a:r>
            <a:endParaRPr lang="en-US" altLang="en-US">
              <a:solidFill>
                <a:srgbClr val="000000"/>
              </a:solidFill>
            </a:endParaRPr>
          </a:p>
        </p:txBody>
      </p:sp>
      <p:sp>
        <p:nvSpPr>
          <p:cNvPr id="2253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fld id="{861371E8-B5C4-41FF-AA79-E81A10BBEBCB}" type="slidenum">
              <a:rPr lang="en-US" altLang="en-US" smtClean="0">
                <a:solidFill>
                  <a:srgbClr val="000000"/>
                </a:solidFill>
              </a:rPr>
              <a:pPr/>
              <a:t>13</a:t>
            </a:fld>
            <a:endParaRPr lang="en-US" altLang="en-US" smtClean="0">
              <a:solidFill>
                <a:srgbClr val="000000"/>
              </a:solidFill>
            </a:endParaRPr>
          </a:p>
        </p:txBody>
      </p:sp>
      <p:graphicFrame>
        <p:nvGraphicFramePr>
          <p:cNvPr id="22533" name="Object 2"/>
          <p:cNvGraphicFramePr>
            <a:graphicFrameLocks noChangeAspect="1"/>
          </p:cNvGraphicFramePr>
          <p:nvPr/>
        </p:nvGraphicFramePr>
        <p:xfrm>
          <a:off x="1447800" y="1066800"/>
          <a:ext cx="6454775" cy="2730500"/>
        </p:xfrm>
        <a:graphic>
          <a:graphicData uri="http://schemas.openxmlformats.org/presentationml/2006/ole">
            <mc:AlternateContent xmlns:mc="http://schemas.openxmlformats.org/markup-compatibility/2006">
              <mc:Choice xmlns:v="urn:schemas-microsoft-com:vml" Requires="v">
                <p:oleObj spid="_x0000_s10243" name="Picture" r:id="rId4" imgW="5588338" imgH="2276110" progId="Word.Picture.8">
                  <p:embed/>
                </p:oleObj>
              </mc:Choice>
              <mc:Fallback>
                <p:oleObj name="Picture" r:id="rId4" imgW="5588338" imgH="2276110" progId="Word.Pictur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1066800"/>
                        <a:ext cx="6454775" cy="27305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534" name="Text Box 3"/>
          <p:cNvSpPr txBox="1">
            <a:spLocks noChangeArrowheads="1"/>
          </p:cNvSpPr>
          <p:nvPr/>
        </p:nvSpPr>
        <p:spPr bwMode="auto">
          <a:xfrm>
            <a:off x="381000" y="3962400"/>
            <a:ext cx="8153400" cy="204787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buFontTx/>
              <a:buChar char="•"/>
            </a:pPr>
            <a:r>
              <a:rPr lang="en-US" altLang="en-US" sz="1600" smtClean="0">
                <a:solidFill>
                  <a:srgbClr val="A50021"/>
                </a:solidFill>
                <a:latin typeface="Palatino Linotype" pitchFamily="18" charset="0"/>
              </a:rPr>
              <a:t>Each particle loses momentum by ionizing a low-Z absorber</a:t>
            </a:r>
          </a:p>
          <a:p>
            <a:pPr eaLnBrk="0" fontAlgn="base" hangingPunct="0">
              <a:spcBef>
                <a:spcPct val="50000"/>
              </a:spcBef>
              <a:spcAft>
                <a:spcPct val="0"/>
              </a:spcAft>
              <a:buFontTx/>
              <a:buChar char="•"/>
            </a:pPr>
            <a:r>
              <a:rPr lang="en-US" altLang="en-US" sz="1600" smtClean="0">
                <a:solidFill>
                  <a:srgbClr val="A50021"/>
                </a:solidFill>
                <a:latin typeface="Palatino Linotype" pitchFamily="18" charset="0"/>
              </a:rPr>
              <a:t>Only the longitudinal momentum is restored by RF cavities</a:t>
            </a:r>
          </a:p>
          <a:p>
            <a:pPr eaLnBrk="0" fontAlgn="base" hangingPunct="0">
              <a:spcBef>
                <a:spcPct val="50000"/>
              </a:spcBef>
              <a:spcAft>
                <a:spcPct val="0"/>
              </a:spcAft>
              <a:buFontTx/>
              <a:buChar char="•"/>
            </a:pPr>
            <a:r>
              <a:rPr lang="en-US" altLang="en-US" sz="1600" smtClean="0">
                <a:solidFill>
                  <a:srgbClr val="A50021"/>
                </a:solidFill>
                <a:latin typeface="Palatino Linotype" pitchFamily="18" charset="0"/>
              </a:rPr>
              <a:t>The angular divergence is reduced until limited by multiple scattering </a:t>
            </a:r>
          </a:p>
          <a:p>
            <a:pPr eaLnBrk="0" fontAlgn="base" hangingPunct="0">
              <a:spcBef>
                <a:spcPct val="50000"/>
              </a:spcBef>
              <a:spcAft>
                <a:spcPct val="0"/>
              </a:spcAft>
              <a:buFontTx/>
              <a:buChar char="•"/>
            </a:pPr>
            <a:r>
              <a:rPr lang="en-US" altLang="en-US" sz="1600" smtClean="0">
                <a:solidFill>
                  <a:srgbClr val="A50021"/>
                </a:solidFill>
                <a:latin typeface="Palatino Linotype" pitchFamily="18" charset="0"/>
              </a:rPr>
              <a:t>Successive applications of this principle with clever variations leads to small emittances for many applications</a:t>
            </a:r>
          </a:p>
          <a:p>
            <a:pPr eaLnBrk="0" fontAlgn="base" hangingPunct="0">
              <a:spcBef>
                <a:spcPct val="50000"/>
              </a:spcBef>
              <a:spcAft>
                <a:spcPct val="0"/>
              </a:spcAft>
              <a:buFontTx/>
              <a:buChar char="•"/>
            </a:pPr>
            <a:r>
              <a:rPr lang="en-US" altLang="en-US" sz="1600" smtClean="0">
                <a:solidFill>
                  <a:srgbClr val="A50021"/>
                </a:solidFill>
                <a:latin typeface="Palatino Linotype" pitchFamily="18" charset="0"/>
              </a:rPr>
              <a:t>Early work: Budker, Ado &amp; Balbekov, Skrinsky &amp; </a:t>
            </a:r>
            <a:r>
              <a:rPr lang="en-US" altLang="en-US" sz="1600" u="sng" smtClean="0">
                <a:solidFill>
                  <a:srgbClr val="A50021"/>
                </a:solidFill>
                <a:latin typeface="Palatino Linotype" pitchFamily="18" charset="0"/>
              </a:rPr>
              <a:t>Parkhomchuk</a:t>
            </a:r>
            <a:r>
              <a:rPr lang="en-US" altLang="en-US" sz="1600" smtClean="0">
                <a:solidFill>
                  <a:srgbClr val="A50021"/>
                </a:solidFill>
                <a:latin typeface="Palatino Linotype" pitchFamily="18" charset="0"/>
              </a:rPr>
              <a:t>, Neuffer</a:t>
            </a:r>
          </a:p>
        </p:txBody>
      </p:sp>
      <p:sp>
        <p:nvSpPr>
          <p:cNvPr id="22535" name="Rectangle 4"/>
          <p:cNvSpPr>
            <a:spLocks noChangeArrowheads="1"/>
          </p:cNvSpPr>
          <p:nvPr/>
        </p:nvSpPr>
        <p:spPr bwMode="auto">
          <a:xfrm>
            <a:off x="685800" y="3810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altLang="en-US" sz="3600" smtClean="0">
                <a:solidFill>
                  <a:srgbClr val="000000"/>
                </a:solidFill>
                <a:latin typeface="Palatino Linotype" pitchFamily="18" charset="0"/>
              </a:rPr>
              <a:t>Principle of Ionization Cooling</a:t>
            </a:r>
          </a:p>
        </p:txBody>
      </p:sp>
      <p:grpSp>
        <p:nvGrpSpPr>
          <p:cNvPr id="22536" name="Group 5"/>
          <p:cNvGrpSpPr>
            <a:grpSpLocks/>
          </p:cNvGrpSpPr>
          <p:nvPr/>
        </p:nvGrpSpPr>
        <p:grpSpPr bwMode="auto">
          <a:xfrm>
            <a:off x="0" y="0"/>
            <a:ext cx="1905000" cy="838200"/>
            <a:chOff x="3840" y="3216"/>
            <a:chExt cx="1440" cy="624"/>
          </a:xfrm>
        </p:grpSpPr>
        <p:grpSp>
          <p:nvGrpSpPr>
            <p:cNvPr id="22537" name="Group 6"/>
            <p:cNvGrpSpPr>
              <a:grpSpLocks/>
            </p:cNvGrpSpPr>
            <p:nvPr/>
          </p:nvGrpSpPr>
          <p:grpSpPr bwMode="auto">
            <a:xfrm>
              <a:off x="3840" y="3216"/>
              <a:ext cx="336" cy="624"/>
              <a:chOff x="1152" y="288"/>
              <a:chExt cx="960" cy="1872"/>
            </a:xfrm>
          </p:grpSpPr>
          <p:sp>
            <p:nvSpPr>
              <p:cNvPr id="22539" name="Oval 7"/>
              <p:cNvSpPr>
                <a:spLocks noChangeArrowheads="1"/>
              </p:cNvSpPr>
              <p:nvPr/>
            </p:nvSpPr>
            <p:spPr bwMode="auto">
              <a:xfrm>
                <a:off x="1152" y="1488"/>
                <a:ext cx="960" cy="67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endParaRPr lang="en-US" altLang="en-US" smtClean="0">
                  <a:solidFill>
                    <a:srgbClr val="000000"/>
                  </a:solidFill>
                </a:endParaRPr>
              </a:p>
            </p:txBody>
          </p:sp>
          <p:sp>
            <p:nvSpPr>
              <p:cNvPr id="22540" name="Oval 8"/>
              <p:cNvSpPr>
                <a:spLocks noChangeArrowheads="1"/>
              </p:cNvSpPr>
              <p:nvPr/>
            </p:nvSpPr>
            <p:spPr bwMode="auto">
              <a:xfrm>
                <a:off x="1152" y="288"/>
                <a:ext cx="960" cy="67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endParaRPr lang="en-US" altLang="en-US" smtClean="0">
                  <a:solidFill>
                    <a:srgbClr val="000000"/>
                  </a:solidFill>
                </a:endParaRPr>
              </a:p>
            </p:txBody>
          </p:sp>
          <p:sp>
            <p:nvSpPr>
              <p:cNvPr id="22541" name="Rectangle 9"/>
              <p:cNvSpPr>
                <a:spLocks noChangeAspect="1" noChangeArrowheads="1"/>
              </p:cNvSpPr>
              <p:nvPr/>
            </p:nvSpPr>
            <p:spPr bwMode="auto">
              <a:xfrm>
                <a:off x="1152" y="624"/>
                <a:ext cx="960" cy="1200"/>
              </a:xfrm>
              <a:prstGeom prst="rect">
                <a:avLst/>
              </a:prstGeom>
              <a:solidFill>
                <a:schemeClr val="accent2"/>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endParaRPr lang="en-US" altLang="en-US" smtClean="0">
                  <a:solidFill>
                    <a:srgbClr val="000000"/>
                  </a:solidFill>
                </a:endParaRPr>
              </a:p>
            </p:txBody>
          </p:sp>
          <p:sp>
            <p:nvSpPr>
              <p:cNvPr id="22542" name="WordArt 10"/>
              <p:cNvSpPr>
                <a:spLocks noChangeAspect="1" noChangeArrowheads="1" noChangeShapeType="1" noTextEdit="1"/>
              </p:cNvSpPr>
              <p:nvPr/>
            </p:nvSpPr>
            <p:spPr bwMode="auto">
              <a:xfrm>
                <a:off x="1392" y="768"/>
                <a:ext cx="494" cy="100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2833"/>
                  </a:avLst>
                </a:prstTxWarp>
              </a:bodyPr>
              <a:lstStyle/>
              <a:p>
                <a:pPr algn="ctr" eaLnBrk="0" fontAlgn="base" hangingPunct="0">
                  <a:spcBef>
                    <a:spcPct val="0"/>
                  </a:spcBef>
                  <a:spcAft>
                    <a:spcPct val="0"/>
                  </a:spcAft>
                </a:pPr>
                <a:r>
                  <a:rPr lang="en-US" sz="5400" b="1" i="1" kern="10" smtClean="0">
                    <a:solidFill>
                      <a:srgbClr val="FFFFFF"/>
                    </a:solidFill>
                    <a:latin typeface="Symbol"/>
                  </a:rPr>
                  <a:t>m</a:t>
                </a:r>
              </a:p>
            </p:txBody>
          </p:sp>
        </p:grpSp>
        <p:sp>
          <p:nvSpPr>
            <p:cNvPr id="22538" name="Text Box 11"/>
            <p:cNvSpPr txBox="1">
              <a:spLocks noChangeArrowheads="1"/>
            </p:cNvSpPr>
            <p:nvPr/>
          </p:nvSpPr>
          <p:spPr bwMode="auto">
            <a:xfrm>
              <a:off x="4274" y="3360"/>
              <a:ext cx="1006"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50000"/>
                </a:spcBef>
                <a:spcAft>
                  <a:spcPct val="0"/>
                </a:spcAft>
              </a:pPr>
              <a:r>
                <a:rPr lang="en-US" altLang="en-US" sz="1600" b="1" i="1" smtClean="0">
                  <a:solidFill>
                    <a:srgbClr val="333399"/>
                  </a:solidFill>
                  <a:latin typeface="Times New Roman" pitchFamily="18" charset="0"/>
                </a:rPr>
                <a:t>Muons, Inc.</a:t>
              </a:r>
            </a:p>
          </p:txBody>
        </p:sp>
      </p:grpSp>
    </p:spTree>
    <p:extLst>
      <p:ext uri="{BB962C8B-B14F-4D97-AF65-F5344CB8AC3E}">
        <p14:creationId xmlns:p14="http://schemas.microsoft.com/office/powerpoint/2010/main" val="18031981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4"/>
          <p:cNvSpPr>
            <a:spLocks noGrp="1"/>
          </p:cNvSpPr>
          <p:nvPr>
            <p:ph type="dt" sz="quarter" idx="10"/>
          </p:nvPr>
        </p:nvSpPr>
        <p:spPr/>
        <p:txBody>
          <a:bodyPr/>
          <a:lstStyle/>
          <a:p>
            <a:pPr>
              <a:defRPr/>
            </a:pPr>
            <a:r>
              <a:rPr lang="en-US" smtClean="0">
                <a:solidFill>
                  <a:srgbClr val="FFFFFF"/>
                </a:solidFill>
              </a:rPr>
              <a:t>Jan 28, 2014</a:t>
            </a:r>
            <a:endParaRPr lang="en-US">
              <a:solidFill>
                <a:srgbClr val="FFFFFF"/>
              </a:solidFill>
            </a:endParaRPr>
          </a:p>
        </p:txBody>
      </p:sp>
      <p:sp>
        <p:nvSpPr>
          <p:cNvPr id="17" name="Footer Placeholder 5"/>
          <p:cNvSpPr>
            <a:spLocks noGrp="1"/>
          </p:cNvSpPr>
          <p:nvPr>
            <p:ph type="ftr" sz="quarter" idx="11"/>
          </p:nvPr>
        </p:nvSpPr>
        <p:spPr/>
        <p:txBody>
          <a:bodyPr/>
          <a:lstStyle/>
          <a:p>
            <a:pPr>
              <a:defRPr/>
            </a:pPr>
            <a:r>
              <a:rPr lang="en-US" smtClean="0">
                <a:solidFill>
                  <a:srgbClr val="FFFFFF"/>
                </a:solidFill>
              </a:rPr>
              <a:t>UChicago Energy Policy Institute</a:t>
            </a:r>
            <a:endParaRPr lang="en-US">
              <a:solidFill>
                <a:srgbClr val="FFFFFF"/>
              </a:solidFill>
            </a:endParaRPr>
          </a:p>
        </p:txBody>
      </p:sp>
      <p:sp>
        <p:nvSpPr>
          <p:cNvPr id="18" name="Slide Number Placeholder 6"/>
          <p:cNvSpPr>
            <a:spLocks noGrp="1"/>
          </p:cNvSpPr>
          <p:nvPr>
            <p:ph type="sldNum" sz="quarter" idx="12"/>
          </p:nvPr>
        </p:nvSpPr>
        <p:spPr/>
        <p:txBody>
          <a:bodyPr/>
          <a:lstStyle/>
          <a:p>
            <a:pPr>
              <a:defRPr/>
            </a:pPr>
            <a:fld id="{1971E458-1AA4-467E-9A95-AAD4A10BE8CE}" type="slidenum">
              <a:rPr lang="en-US">
                <a:solidFill>
                  <a:srgbClr val="FFFFFF"/>
                </a:solidFill>
              </a:rPr>
              <a:pPr>
                <a:defRPr/>
              </a:pPr>
              <a:t>14</a:t>
            </a:fld>
            <a:endParaRPr lang="en-US">
              <a:solidFill>
                <a:srgbClr val="FFFFFF"/>
              </a:solidFill>
            </a:endParaRPr>
          </a:p>
        </p:txBody>
      </p:sp>
      <p:sp>
        <p:nvSpPr>
          <p:cNvPr id="971778" name="Rectangle 2"/>
          <p:cNvSpPr>
            <a:spLocks noGrp="1" noChangeArrowheads="1"/>
          </p:cNvSpPr>
          <p:nvPr>
            <p:ph type="title"/>
          </p:nvPr>
        </p:nvSpPr>
        <p:spPr>
          <a:xfrm>
            <a:off x="457200" y="152400"/>
            <a:ext cx="8229600" cy="1139825"/>
          </a:xfrm>
        </p:spPr>
        <p:txBody>
          <a:bodyPr/>
          <a:lstStyle/>
          <a:p>
            <a:pPr eaLnBrk="1" hangingPunct="1">
              <a:defRPr/>
            </a:pPr>
            <a:r>
              <a:rPr lang="en-US" dirty="0" smtClean="0">
                <a:solidFill>
                  <a:srgbClr val="FFFF00"/>
                </a:solidFill>
              </a:rPr>
              <a:t>Transverse Emittance IC</a:t>
            </a:r>
          </a:p>
        </p:txBody>
      </p:sp>
      <p:sp>
        <p:nvSpPr>
          <p:cNvPr id="971779" name="Rectangle 3"/>
          <p:cNvSpPr>
            <a:spLocks noGrp="1" noChangeArrowheads="1"/>
          </p:cNvSpPr>
          <p:nvPr>
            <p:ph type="body" sz="half" idx="1"/>
          </p:nvPr>
        </p:nvSpPr>
        <p:spPr>
          <a:xfrm>
            <a:off x="457200" y="1143000"/>
            <a:ext cx="8067675" cy="4987925"/>
          </a:xfrm>
        </p:spPr>
        <p:txBody>
          <a:bodyPr/>
          <a:lstStyle/>
          <a:p>
            <a:pPr algn="just" eaLnBrk="1" hangingPunct="1">
              <a:defRPr/>
            </a:pPr>
            <a:r>
              <a:rPr lang="en-US" sz="2000" dirty="0" smtClean="0">
                <a:cs typeface="Times New Roman" pitchFamily="18" charset="0"/>
              </a:rPr>
              <a:t>The equation describing the rate of cooling is a balance between cooling (first term) and heating (second term):</a:t>
            </a:r>
            <a:endParaRPr lang="en-US" sz="2000" baseline="-30000" dirty="0" smtClean="0"/>
          </a:p>
          <a:p>
            <a:pPr algn="just" eaLnBrk="1" hangingPunct="1">
              <a:defRPr/>
            </a:pPr>
            <a:endParaRPr lang="en-US" sz="2000" baseline="-30000" dirty="0" smtClean="0"/>
          </a:p>
          <a:p>
            <a:pPr algn="just" eaLnBrk="1" hangingPunct="1">
              <a:defRPr/>
            </a:pPr>
            <a:endParaRPr lang="en-US" sz="2400" baseline="-30000" dirty="0" smtClean="0"/>
          </a:p>
          <a:p>
            <a:pPr algn="just" eaLnBrk="1" hangingPunct="1">
              <a:buFont typeface="Wingdings" pitchFamily="2" charset="2"/>
              <a:buNone/>
              <a:defRPr/>
            </a:pPr>
            <a:r>
              <a:rPr lang="en-US" sz="2400" baseline="-30000" dirty="0" smtClean="0"/>
              <a:t>	  </a:t>
            </a:r>
          </a:p>
          <a:p>
            <a:pPr algn="just" eaLnBrk="1" hangingPunct="1">
              <a:buFont typeface="Wingdings" pitchFamily="2" charset="2"/>
              <a:buNone/>
              <a:defRPr/>
            </a:pPr>
            <a:endParaRPr lang="en-US" sz="2400" dirty="0" smtClean="0">
              <a:cs typeface="Times New Roman" pitchFamily="18" charset="0"/>
            </a:endParaRPr>
          </a:p>
          <a:p>
            <a:pPr algn="just" eaLnBrk="1" hangingPunct="1">
              <a:defRPr/>
            </a:pPr>
            <a:endParaRPr lang="en-US" sz="2000" dirty="0" smtClean="0"/>
          </a:p>
          <a:p>
            <a:pPr algn="just" eaLnBrk="1" hangingPunct="1">
              <a:defRPr/>
            </a:pPr>
            <a:endParaRPr lang="en-US" sz="2000" dirty="0" smtClean="0"/>
          </a:p>
          <a:p>
            <a:pPr algn="just" eaLnBrk="1" hangingPunct="1">
              <a:defRPr/>
            </a:pPr>
            <a:r>
              <a:rPr lang="en-US" sz="2000" dirty="0" smtClean="0"/>
              <a:t>Here </a:t>
            </a:r>
            <a:r>
              <a:rPr lang="en-US" sz="2000" dirty="0" smtClean="0">
                <a:sym typeface="Symbol" pitchFamily="18" charset="2"/>
              </a:rPr>
              <a:t></a:t>
            </a:r>
            <a:r>
              <a:rPr lang="en-US" sz="2000" baseline="-30000" dirty="0" smtClean="0"/>
              <a:t>n</a:t>
            </a:r>
            <a:r>
              <a:rPr lang="en-US" sz="2000" i="1" baseline="-30000" dirty="0" smtClean="0"/>
              <a:t> </a:t>
            </a:r>
            <a:r>
              <a:rPr lang="en-US" sz="2000" dirty="0" smtClean="0"/>
              <a:t>is the normalized emittance, E</a:t>
            </a:r>
            <a:r>
              <a:rPr lang="en-US" sz="2000" baseline="-30000" dirty="0" smtClean="0">
                <a:latin typeface="Times New Roman"/>
              </a:rPr>
              <a:t>µ</a:t>
            </a:r>
            <a:r>
              <a:rPr lang="en-US" sz="2000" i="1" baseline="-30000" dirty="0" smtClean="0"/>
              <a:t> </a:t>
            </a:r>
            <a:r>
              <a:rPr lang="en-US" sz="2000" dirty="0" smtClean="0"/>
              <a:t>is the</a:t>
            </a:r>
            <a:r>
              <a:rPr lang="en-US" sz="2000" i="1" baseline="-30000" dirty="0" smtClean="0"/>
              <a:t> </a:t>
            </a:r>
            <a:r>
              <a:rPr lang="en-US" sz="2000" dirty="0" smtClean="0"/>
              <a:t>muon energy in GeV, </a:t>
            </a:r>
            <a:r>
              <a:rPr lang="en-US" sz="2000" dirty="0" err="1" smtClean="0"/>
              <a:t>dE</a:t>
            </a:r>
            <a:r>
              <a:rPr lang="en-US" sz="2000" baseline="-30000" dirty="0" smtClean="0">
                <a:latin typeface="Times New Roman"/>
              </a:rPr>
              <a:t>µ</a:t>
            </a:r>
            <a:r>
              <a:rPr lang="en-US" sz="2000" dirty="0" smtClean="0"/>
              <a:t>/ds and X</a:t>
            </a:r>
            <a:r>
              <a:rPr lang="en-US" sz="2000" baseline="-30000" dirty="0" smtClean="0"/>
              <a:t>0</a:t>
            </a:r>
            <a:r>
              <a:rPr lang="en-US" sz="2000" dirty="0" smtClean="0"/>
              <a:t> are the energy loss and radiation length of the absorber medium, </a:t>
            </a:r>
            <a:r>
              <a:rPr lang="en-US" sz="2000" dirty="0" smtClean="0">
                <a:sym typeface="Symbol" pitchFamily="18" charset="2"/>
              </a:rPr>
              <a:t></a:t>
            </a:r>
            <a:r>
              <a:rPr lang="en-US" sz="2000" baseline="-30000" dirty="0" smtClean="0">
                <a:sym typeface="Symbol" pitchFamily="18" charset="2"/>
              </a:rPr>
              <a:t> </a:t>
            </a:r>
            <a:r>
              <a:rPr lang="en-US" sz="2000" dirty="0" smtClean="0"/>
              <a:t>is the transverse beta-function of the magnetic channel, and </a:t>
            </a:r>
            <a:r>
              <a:rPr lang="en-US" sz="2000" dirty="0" smtClean="0">
                <a:sym typeface="Symbol" pitchFamily="18" charset="2"/>
              </a:rPr>
              <a:t></a:t>
            </a:r>
            <a:r>
              <a:rPr lang="en-US" sz="2000" dirty="0" smtClean="0"/>
              <a:t> is the particle velocity. </a:t>
            </a:r>
            <a:r>
              <a:rPr lang="en-US" sz="2000" b="1" i="1" dirty="0" smtClean="0">
                <a:solidFill>
                  <a:srgbClr val="FFFF00"/>
                </a:solidFill>
                <a:sym typeface="Symbol" pitchFamily="18" charset="2"/>
              </a:rPr>
              <a:t></a:t>
            </a:r>
            <a:r>
              <a:rPr lang="en-US" sz="2000" b="1" i="1" baseline="-30000" dirty="0" smtClean="0">
                <a:solidFill>
                  <a:srgbClr val="FFFF00"/>
                </a:solidFill>
                <a:sym typeface="Symbol" pitchFamily="18" charset="2"/>
              </a:rPr>
              <a:t></a:t>
            </a:r>
            <a:r>
              <a:rPr lang="en-US" sz="2000" i="1" baseline="-30000" dirty="0" smtClean="0">
                <a:solidFill>
                  <a:srgbClr val="FFFF00"/>
                </a:solidFill>
                <a:sym typeface="Symbol" pitchFamily="18" charset="2"/>
              </a:rPr>
              <a:t> </a:t>
            </a:r>
            <a:r>
              <a:rPr lang="en-US" sz="2000" i="1" dirty="0" smtClean="0">
                <a:solidFill>
                  <a:srgbClr val="FFFF00"/>
                </a:solidFill>
                <a:sym typeface="Symbol" pitchFamily="18" charset="2"/>
              </a:rPr>
              <a:t>~1/B</a:t>
            </a:r>
            <a:r>
              <a:rPr lang="en-US" sz="2000" dirty="0" smtClean="0">
                <a:solidFill>
                  <a:srgbClr val="FFFF00"/>
                </a:solidFill>
                <a:sym typeface="Symbol" pitchFamily="18" charset="2"/>
              </a:rPr>
              <a:t>, so strong magnetic field is necessary.</a:t>
            </a:r>
            <a:endParaRPr lang="en-US" sz="2000" dirty="0" smtClean="0">
              <a:solidFill>
                <a:srgbClr val="FFFF00"/>
              </a:solidFill>
              <a:cs typeface="Times New Roman" pitchFamily="18" charset="0"/>
            </a:endParaRPr>
          </a:p>
          <a:p>
            <a:pPr eaLnBrk="1" hangingPunct="1">
              <a:defRPr/>
            </a:pPr>
            <a:endParaRPr lang="en-US" sz="2000" dirty="0" smtClean="0"/>
          </a:p>
        </p:txBody>
      </p:sp>
      <p:sp>
        <p:nvSpPr>
          <p:cNvPr id="23559" name="Rectangle 4"/>
          <p:cNvSpPr>
            <a:spLocks noChangeArrowheads="1"/>
          </p:cNvSpPr>
          <p:nvPr/>
        </p:nvSpPr>
        <p:spPr bwMode="auto">
          <a:xfrm>
            <a:off x="3338513" y="31956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endParaRPr lang="en-US" altLang="en-US" smtClean="0">
              <a:solidFill>
                <a:srgbClr val="FFFFFF"/>
              </a:solidFill>
            </a:endParaRPr>
          </a:p>
        </p:txBody>
      </p:sp>
      <p:graphicFrame>
        <p:nvGraphicFramePr>
          <p:cNvPr id="23560" name="Object 5"/>
          <p:cNvGraphicFramePr>
            <a:graphicFrameLocks noChangeAspect="1"/>
          </p:cNvGraphicFramePr>
          <p:nvPr/>
        </p:nvGraphicFramePr>
        <p:xfrm>
          <a:off x="1752600" y="1828800"/>
          <a:ext cx="5503863" cy="1219200"/>
        </p:xfrm>
        <a:graphic>
          <a:graphicData uri="http://schemas.openxmlformats.org/presentationml/2006/ole">
            <mc:AlternateContent xmlns:mc="http://schemas.openxmlformats.org/markup-compatibility/2006">
              <mc:Choice xmlns:v="urn:schemas-microsoft-com:vml" Requires="v">
                <p:oleObj spid="_x0000_s6168" name="Equation" r:id="rId4" imgW="2311400" imgH="469900" progId="Equation.DSMT4">
                  <p:embed/>
                </p:oleObj>
              </mc:Choice>
              <mc:Fallback>
                <p:oleObj name="Equation" r:id="rId4" imgW="2311400" imgH="4699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1828800"/>
                        <a:ext cx="55038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3561" name="Group 6"/>
          <p:cNvGrpSpPr>
            <a:grpSpLocks/>
          </p:cNvGrpSpPr>
          <p:nvPr/>
        </p:nvGrpSpPr>
        <p:grpSpPr bwMode="auto">
          <a:xfrm>
            <a:off x="0" y="0"/>
            <a:ext cx="1905000" cy="838200"/>
            <a:chOff x="3840" y="3216"/>
            <a:chExt cx="1440" cy="624"/>
          </a:xfrm>
        </p:grpSpPr>
        <p:grpSp>
          <p:nvGrpSpPr>
            <p:cNvPr id="23565" name="Group 7"/>
            <p:cNvGrpSpPr>
              <a:grpSpLocks/>
            </p:cNvGrpSpPr>
            <p:nvPr/>
          </p:nvGrpSpPr>
          <p:grpSpPr bwMode="auto">
            <a:xfrm>
              <a:off x="3840" y="3216"/>
              <a:ext cx="336" cy="624"/>
              <a:chOff x="1152" y="288"/>
              <a:chExt cx="960" cy="1872"/>
            </a:xfrm>
          </p:grpSpPr>
          <p:sp>
            <p:nvSpPr>
              <p:cNvPr id="23567" name="Oval 8"/>
              <p:cNvSpPr>
                <a:spLocks noChangeArrowheads="1"/>
              </p:cNvSpPr>
              <p:nvPr/>
            </p:nvSpPr>
            <p:spPr bwMode="auto">
              <a:xfrm>
                <a:off x="1152" y="1488"/>
                <a:ext cx="960" cy="67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endParaRPr lang="en-US" altLang="en-US" smtClean="0">
                  <a:solidFill>
                    <a:srgbClr val="FFFFFF"/>
                  </a:solidFill>
                </a:endParaRPr>
              </a:p>
            </p:txBody>
          </p:sp>
          <p:sp>
            <p:nvSpPr>
              <p:cNvPr id="23568" name="Oval 9"/>
              <p:cNvSpPr>
                <a:spLocks noChangeArrowheads="1"/>
              </p:cNvSpPr>
              <p:nvPr/>
            </p:nvSpPr>
            <p:spPr bwMode="auto">
              <a:xfrm>
                <a:off x="1152" y="288"/>
                <a:ext cx="960" cy="67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endParaRPr lang="en-US" altLang="en-US" smtClean="0">
                  <a:solidFill>
                    <a:srgbClr val="FFFFFF"/>
                  </a:solidFill>
                </a:endParaRPr>
              </a:p>
            </p:txBody>
          </p:sp>
          <p:sp>
            <p:nvSpPr>
              <p:cNvPr id="23569" name="Rectangle 10"/>
              <p:cNvSpPr>
                <a:spLocks noChangeAspect="1" noChangeArrowheads="1"/>
              </p:cNvSpPr>
              <p:nvPr/>
            </p:nvSpPr>
            <p:spPr bwMode="auto">
              <a:xfrm>
                <a:off x="1152" y="624"/>
                <a:ext cx="960" cy="1200"/>
              </a:xfrm>
              <a:prstGeom prst="rect">
                <a:avLst/>
              </a:prstGeom>
              <a:solidFill>
                <a:schemeClr val="accent2"/>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endParaRPr lang="en-US" altLang="en-US" smtClean="0">
                  <a:solidFill>
                    <a:srgbClr val="FFFFFF"/>
                  </a:solidFill>
                </a:endParaRPr>
              </a:p>
            </p:txBody>
          </p:sp>
          <p:sp>
            <p:nvSpPr>
              <p:cNvPr id="23570" name="WordArt 11"/>
              <p:cNvSpPr>
                <a:spLocks noChangeAspect="1" noChangeArrowheads="1" noChangeShapeType="1" noTextEdit="1"/>
              </p:cNvSpPr>
              <p:nvPr/>
            </p:nvSpPr>
            <p:spPr bwMode="auto">
              <a:xfrm>
                <a:off x="1392" y="768"/>
                <a:ext cx="494" cy="100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2833"/>
                  </a:avLst>
                </a:prstTxWarp>
              </a:bodyPr>
              <a:lstStyle/>
              <a:p>
                <a:pPr algn="ctr" eaLnBrk="0" fontAlgn="base" hangingPunct="0">
                  <a:spcBef>
                    <a:spcPct val="0"/>
                  </a:spcBef>
                  <a:spcAft>
                    <a:spcPct val="0"/>
                  </a:spcAft>
                </a:pPr>
                <a:r>
                  <a:rPr lang="en-US" sz="5400" b="1" i="1" kern="10" smtClean="0">
                    <a:solidFill>
                      <a:srgbClr val="FFFFFF"/>
                    </a:solidFill>
                    <a:latin typeface="Symbol"/>
                  </a:rPr>
                  <a:t>m</a:t>
                </a:r>
              </a:p>
            </p:txBody>
          </p:sp>
        </p:grpSp>
        <p:sp>
          <p:nvSpPr>
            <p:cNvPr id="23566" name="Text Box 12"/>
            <p:cNvSpPr txBox="1">
              <a:spLocks noChangeArrowheads="1"/>
            </p:cNvSpPr>
            <p:nvPr/>
          </p:nvSpPr>
          <p:spPr bwMode="auto">
            <a:xfrm>
              <a:off x="4274" y="3360"/>
              <a:ext cx="1006"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50000"/>
                </a:spcBef>
                <a:spcAft>
                  <a:spcPct val="0"/>
                </a:spcAft>
              </a:pPr>
              <a:r>
                <a:rPr lang="en-US" altLang="en-US" sz="1600" b="1" i="1" smtClean="0">
                  <a:solidFill>
                    <a:srgbClr val="66CCFF"/>
                  </a:solidFill>
                  <a:latin typeface="Times New Roman" pitchFamily="18" charset="0"/>
                </a:rPr>
                <a:t>Muons, Inc.</a:t>
              </a:r>
            </a:p>
          </p:txBody>
        </p:sp>
      </p:grpSp>
      <p:sp>
        <p:nvSpPr>
          <p:cNvPr id="23562" name="Text Box 13"/>
          <p:cNvSpPr txBox="1">
            <a:spLocks noChangeArrowheads="1"/>
          </p:cNvSpPr>
          <p:nvPr/>
        </p:nvSpPr>
        <p:spPr bwMode="auto">
          <a:xfrm>
            <a:off x="2362200" y="3124200"/>
            <a:ext cx="251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50000"/>
              </a:spcBef>
              <a:spcAft>
                <a:spcPct val="0"/>
              </a:spcAft>
            </a:pPr>
            <a:r>
              <a:rPr lang="en-US" altLang="en-US" smtClean="0">
                <a:solidFill>
                  <a:srgbClr val="FFFFFF"/>
                </a:solidFill>
              </a:rPr>
              <a:t>Bethe-Bloch</a:t>
            </a:r>
          </a:p>
        </p:txBody>
      </p:sp>
      <p:sp>
        <p:nvSpPr>
          <p:cNvPr id="23563" name="Line 14"/>
          <p:cNvSpPr>
            <a:spLocks noChangeShapeType="1"/>
          </p:cNvSpPr>
          <p:nvPr/>
        </p:nvSpPr>
        <p:spPr bwMode="auto">
          <a:xfrm flipV="1">
            <a:off x="3657600" y="2895600"/>
            <a:ext cx="1524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lang="en-US" smtClean="0">
              <a:solidFill>
                <a:srgbClr val="FFFFFF"/>
              </a:solidFill>
              <a:latin typeface="Arial" pitchFamily="34" charset="0"/>
            </a:endParaRPr>
          </a:p>
        </p:txBody>
      </p:sp>
      <p:sp>
        <p:nvSpPr>
          <p:cNvPr id="23564" name="Text Box 15"/>
          <p:cNvSpPr txBox="1">
            <a:spLocks noChangeArrowheads="1"/>
          </p:cNvSpPr>
          <p:nvPr/>
        </p:nvSpPr>
        <p:spPr bwMode="auto">
          <a:xfrm>
            <a:off x="4800600" y="3124200"/>
            <a:ext cx="3200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50000"/>
              </a:spcBef>
              <a:spcAft>
                <a:spcPct val="0"/>
              </a:spcAft>
            </a:pPr>
            <a:r>
              <a:rPr lang="en-US" altLang="en-US" smtClean="0">
                <a:solidFill>
                  <a:srgbClr val="FFFFFF"/>
                </a:solidFill>
              </a:rPr>
              <a:t>Moliere (with low Z mods)</a:t>
            </a:r>
          </a:p>
        </p:txBody>
      </p:sp>
    </p:spTree>
    <p:extLst>
      <p:ext uri="{BB962C8B-B14F-4D97-AF65-F5344CB8AC3E}">
        <p14:creationId xmlns:p14="http://schemas.microsoft.com/office/powerpoint/2010/main" val="15599095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Jan 28, 2014</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UChicago Energy Policy Institute</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80B3F71-7FE0-44CE-9220-8FE300BBEB8E}" type="slidenum">
              <a:rPr lang="en-US" smtClean="0">
                <a:solidFill>
                  <a:prstClr val="black">
                    <a:tint val="75000"/>
                  </a:prstClr>
                </a:solidFill>
              </a:rPr>
              <a:pPr/>
              <a:t>15</a:t>
            </a:fld>
            <a:endParaRPr lang="en-US">
              <a:solidFill>
                <a:prstClr val="black">
                  <a:tint val="75000"/>
                </a:prstClr>
              </a:solidFill>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663" y="1435100"/>
            <a:ext cx="8193087" cy="3792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5244008"/>
            <a:ext cx="798036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74663" y="381000"/>
            <a:ext cx="8516937" cy="954107"/>
          </a:xfrm>
          <a:prstGeom prst="rect">
            <a:avLst/>
          </a:prstGeom>
          <a:noFill/>
        </p:spPr>
        <p:txBody>
          <a:bodyPr wrap="square" rtlCol="0">
            <a:spAutoFit/>
          </a:bodyPr>
          <a:lstStyle/>
          <a:p>
            <a:r>
              <a:rPr lang="en-US" sz="2800" dirty="0" smtClean="0"/>
              <a:t>A wedge or continuous absorber combined with magnetic dispersion can be used for emittance exchange </a:t>
            </a:r>
            <a:endParaRPr lang="en-US" sz="2800" dirty="0"/>
          </a:p>
        </p:txBody>
      </p:sp>
      <p:grpSp>
        <p:nvGrpSpPr>
          <p:cNvPr id="9" name="Group 5"/>
          <p:cNvGrpSpPr>
            <a:grpSpLocks/>
          </p:cNvGrpSpPr>
          <p:nvPr/>
        </p:nvGrpSpPr>
        <p:grpSpPr bwMode="auto">
          <a:xfrm>
            <a:off x="0" y="0"/>
            <a:ext cx="1905000" cy="838200"/>
            <a:chOff x="3840" y="3216"/>
            <a:chExt cx="1440" cy="624"/>
          </a:xfrm>
        </p:grpSpPr>
        <p:grpSp>
          <p:nvGrpSpPr>
            <p:cNvPr id="10" name="Group 6"/>
            <p:cNvGrpSpPr>
              <a:grpSpLocks/>
            </p:cNvGrpSpPr>
            <p:nvPr/>
          </p:nvGrpSpPr>
          <p:grpSpPr bwMode="auto">
            <a:xfrm>
              <a:off x="3840" y="3216"/>
              <a:ext cx="336" cy="624"/>
              <a:chOff x="1152" y="288"/>
              <a:chExt cx="960" cy="1872"/>
            </a:xfrm>
          </p:grpSpPr>
          <p:sp>
            <p:nvSpPr>
              <p:cNvPr id="12" name="Oval 7"/>
              <p:cNvSpPr>
                <a:spLocks noChangeArrowheads="1"/>
              </p:cNvSpPr>
              <p:nvPr/>
            </p:nvSpPr>
            <p:spPr bwMode="auto">
              <a:xfrm>
                <a:off x="1152" y="1488"/>
                <a:ext cx="960" cy="67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endParaRPr lang="en-US" altLang="en-US" smtClean="0">
                  <a:solidFill>
                    <a:srgbClr val="FFFFFF"/>
                  </a:solidFill>
                </a:endParaRPr>
              </a:p>
            </p:txBody>
          </p:sp>
          <p:sp>
            <p:nvSpPr>
              <p:cNvPr id="13" name="Oval 8"/>
              <p:cNvSpPr>
                <a:spLocks noChangeArrowheads="1"/>
              </p:cNvSpPr>
              <p:nvPr/>
            </p:nvSpPr>
            <p:spPr bwMode="auto">
              <a:xfrm>
                <a:off x="1152" y="288"/>
                <a:ext cx="960" cy="67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endParaRPr lang="en-US" altLang="en-US" smtClean="0">
                  <a:solidFill>
                    <a:srgbClr val="FFFFFF"/>
                  </a:solidFill>
                </a:endParaRPr>
              </a:p>
            </p:txBody>
          </p:sp>
          <p:sp>
            <p:nvSpPr>
              <p:cNvPr id="14" name="Rectangle 9"/>
              <p:cNvSpPr>
                <a:spLocks noChangeAspect="1" noChangeArrowheads="1"/>
              </p:cNvSpPr>
              <p:nvPr/>
            </p:nvSpPr>
            <p:spPr bwMode="auto">
              <a:xfrm>
                <a:off x="1152" y="624"/>
                <a:ext cx="960" cy="1200"/>
              </a:xfrm>
              <a:prstGeom prst="rect">
                <a:avLst/>
              </a:prstGeom>
              <a:solidFill>
                <a:schemeClr val="accent2"/>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endParaRPr lang="en-US" altLang="en-US" smtClean="0">
                  <a:solidFill>
                    <a:srgbClr val="FFFFFF"/>
                  </a:solidFill>
                </a:endParaRPr>
              </a:p>
            </p:txBody>
          </p:sp>
          <p:sp>
            <p:nvSpPr>
              <p:cNvPr id="15" name="WordArt 10"/>
              <p:cNvSpPr>
                <a:spLocks noChangeAspect="1" noChangeArrowheads="1" noChangeShapeType="1" noTextEdit="1"/>
              </p:cNvSpPr>
              <p:nvPr/>
            </p:nvSpPr>
            <p:spPr bwMode="auto">
              <a:xfrm>
                <a:off x="1392" y="768"/>
                <a:ext cx="494" cy="100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2833"/>
                  </a:avLst>
                </a:prstTxWarp>
              </a:bodyPr>
              <a:lstStyle/>
              <a:p>
                <a:pPr algn="ctr" eaLnBrk="0" fontAlgn="base" hangingPunct="0">
                  <a:spcBef>
                    <a:spcPct val="0"/>
                  </a:spcBef>
                  <a:spcAft>
                    <a:spcPct val="0"/>
                  </a:spcAft>
                </a:pPr>
                <a:r>
                  <a:rPr lang="en-US" sz="5400" b="1" i="1" kern="10" smtClean="0">
                    <a:solidFill>
                      <a:srgbClr val="FFFFFF"/>
                    </a:solidFill>
                    <a:latin typeface="Symbol"/>
                  </a:rPr>
                  <a:t>m</a:t>
                </a:r>
              </a:p>
            </p:txBody>
          </p:sp>
        </p:grpSp>
        <p:sp>
          <p:nvSpPr>
            <p:cNvPr id="11" name="Text Box 11"/>
            <p:cNvSpPr txBox="1">
              <a:spLocks noChangeArrowheads="1"/>
            </p:cNvSpPr>
            <p:nvPr/>
          </p:nvSpPr>
          <p:spPr bwMode="auto">
            <a:xfrm>
              <a:off x="4274" y="3360"/>
              <a:ext cx="1006"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50000"/>
                </a:spcBef>
                <a:spcAft>
                  <a:spcPct val="0"/>
                </a:spcAft>
              </a:pPr>
              <a:r>
                <a:rPr lang="en-US" altLang="en-US" sz="1600" b="1" i="1" smtClean="0">
                  <a:solidFill>
                    <a:srgbClr val="66CCFF"/>
                  </a:solidFill>
                  <a:latin typeface="Times New Roman" pitchFamily="18" charset="0"/>
                </a:rPr>
                <a:t>Muons, Inc.</a:t>
              </a:r>
            </a:p>
          </p:txBody>
        </p:sp>
      </p:grpSp>
    </p:spTree>
    <p:extLst>
      <p:ext uri="{BB962C8B-B14F-4D97-AF65-F5344CB8AC3E}">
        <p14:creationId xmlns:p14="http://schemas.microsoft.com/office/powerpoint/2010/main" val="20581496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Date Placeholder 3"/>
          <p:cNvSpPr>
            <a:spLocks noGrp="1"/>
          </p:cNvSpPr>
          <p:nvPr>
            <p:ph type="dt" sz="quarter" idx="10"/>
          </p:nvPr>
        </p:nvSpPr>
        <p:spPr/>
        <p:txBody>
          <a:bodyPr/>
          <a:lstStyle/>
          <a:p>
            <a:pPr>
              <a:defRPr/>
            </a:pPr>
            <a:r>
              <a:rPr lang="en-US" smtClean="0">
                <a:solidFill>
                  <a:srgbClr val="FFFFFF"/>
                </a:solidFill>
              </a:rPr>
              <a:t>Jan 28, 2014</a:t>
            </a:r>
            <a:endParaRPr lang="en-US">
              <a:solidFill>
                <a:srgbClr val="FFFFFF"/>
              </a:solidFill>
            </a:endParaRPr>
          </a:p>
        </p:txBody>
      </p:sp>
      <p:sp>
        <p:nvSpPr>
          <p:cNvPr id="22" name="Footer Placeholder 4"/>
          <p:cNvSpPr>
            <a:spLocks noGrp="1"/>
          </p:cNvSpPr>
          <p:nvPr>
            <p:ph type="ftr" sz="quarter" idx="11"/>
          </p:nvPr>
        </p:nvSpPr>
        <p:spPr/>
        <p:txBody>
          <a:bodyPr/>
          <a:lstStyle/>
          <a:p>
            <a:pPr>
              <a:defRPr/>
            </a:pPr>
            <a:r>
              <a:rPr lang="en-US" smtClean="0">
                <a:solidFill>
                  <a:srgbClr val="FFFFFF"/>
                </a:solidFill>
              </a:rPr>
              <a:t>UChicago Energy Policy Institute</a:t>
            </a:r>
            <a:endParaRPr lang="en-US">
              <a:solidFill>
                <a:srgbClr val="FFFFFF"/>
              </a:solidFill>
            </a:endParaRPr>
          </a:p>
        </p:txBody>
      </p:sp>
      <p:sp>
        <p:nvSpPr>
          <p:cNvPr id="23" name="Slide Number Placeholder 5"/>
          <p:cNvSpPr>
            <a:spLocks noGrp="1"/>
          </p:cNvSpPr>
          <p:nvPr>
            <p:ph type="sldNum" sz="quarter" idx="12"/>
          </p:nvPr>
        </p:nvSpPr>
        <p:spPr/>
        <p:txBody>
          <a:bodyPr/>
          <a:lstStyle/>
          <a:p>
            <a:pPr>
              <a:defRPr/>
            </a:pPr>
            <a:fld id="{8D17ECB9-654A-4C62-AD5F-7B89248313B4}" type="slidenum">
              <a:rPr lang="en-US">
                <a:solidFill>
                  <a:srgbClr val="FFFFFF"/>
                </a:solidFill>
              </a:rPr>
              <a:pPr>
                <a:defRPr/>
              </a:pPr>
              <a:t>16</a:t>
            </a:fld>
            <a:endParaRPr lang="en-US">
              <a:solidFill>
                <a:srgbClr val="FFFFFF"/>
              </a:solidFill>
            </a:endParaRPr>
          </a:p>
        </p:txBody>
      </p:sp>
      <p:sp>
        <p:nvSpPr>
          <p:cNvPr id="800770" name="Rectangle 2"/>
          <p:cNvSpPr>
            <a:spLocks noGrp="1" noChangeArrowheads="1"/>
          </p:cNvSpPr>
          <p:nvPr>
            <p:ph type="title"/>
          </p:nvPr>
        </p:nvSpPr>
        <p:spPr>
          <a:xfrm>
            <a:off x="457200" y="0"/>
            <a:ext cx="8229600" cy="1447800"/>
          </a:xfrm>
        </p:spPr>
        <p:txBody>
          <a:bodyPr/>
          <a:lstStyle/>
          <a:p>
            <a:pPr eaLnBrk="1" hangingPunct="1">
              <a:defRPr/>
            </a:pPr>
            <a:r>
              <a:rPr lang="en-US" sz="4000" i="1" smtClean="0">
                <a:solidFill>
                  <a:srgbClr val="FFFF00"/>
                </a:solidFill>
              </a:rPr>
              <a:t>Particle Motion in a Helical Magnet</a:t>
            </a:r>
          </a:p>
        </p:txBody>
      </p:sp>
      <p:sp>
        <p:nvSpPr>
          <p:cNvPr id="25606" name="Text Box 3"/>
          <p:cNvSpPr txBox="1">
            <a:spLocks noChangeArrowheads="1"/>
          </p:cNvSpPr>
          <p:nvPr/>
        </p:nvSpPr>
        <p:spPr bwMode="auto">
          <a:xfrm>
            <a:off x="6477000" y="2514600"/>
            <a:ext cx="1976438" cy="304800"/>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altLang="en-US" sz="1400" b="1" smtClean="0">
                <a:solidFill>
                  <a:srgbClr val="0000FF"/>
                </a:solidFill>
                <a:ea typeface="MS PGothic" pitchFamily="34" charset="-128"/>
              </a:rPr>
              <a:t>Blue: Beam envelope</a:t>
            </a:r>
          </a:p>
        </p:txBody>
      </p:sp>
      <p:pic>
        <p:nvPicPr>
          <p:cNvPr id="25607" name="Picture 4" descr="rev_sep14_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676400"/>
            <a:ext cx="6019800" cy="321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5608" name="Object 5"/>
          <p:cNvGraphicFramePr>
            <a:graphicFrameLocks noChangeAspect="1"/>
          </p:cNvGraphicFramePr>
          <p:nvPr/>
        </p:nvGraphicFramePr>
        <p:xfrm>
          <a:off x="4572000" y="4191000"/>
          <a:ext cx="1447800" cy="706438"/>
        </p:xfrm>
        <a:graphic>
          <a:graphicData uri="http://schemas.openxmlformats.org/presentationml/2006/ole">
            <mc:AlternateContent xmlns:mc="http://schemas.openxmlformats.org/markup-compatibility/2006">
              <mc:Choice xmlns:v="urn:schemas-microsoft-com:vml" Requires="v">
                <p:oleObj spid="_x0000_s7212" name="Equation" r:id="rId5" imgW="901700" imgH="457200" progId="Equation.DSMT4">
                  <p:embed/>
                </p:oleObj>
              </mc:Choice>
              <mc:Fallback>
                <p:oleObj name="Equation" r:id="rId5" imgW="901700" imgH="4572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4191000"/>
                        <a:ext cx="1447800" cy="7064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609" name="Text Box 6"/>
          <p:cNvSpPr txBox="1">
            <a:spLocks noChangeArrowheads="1"/>
          </p:cNvSpPr>
          <p:nvPr/>
        </p:nvSpPr>
        <p:spPr bwMode="auto">
          <a:xfrm>
            <a:off x="6477000" y="2209800"/>
            <a:ext cx="1981200" cy="304800"/>
          </a:xfrm>
          <a:prstGeom prst="rect">
            <a:avLst/>
          </a:prstGeom>
          <a:solidFill>
            <a:schemeClr val="tx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altLang="en-US" sz="1400" b="1" smtClean="0">
                <a:solidFill>
                  <a:srgbClr val="FF0000"/>
                </a:solidFill>
                <a:ea typeface="MS PGothic" pitchFamily="34" charset="-128"/>
              </a:rPr>
              <a:t>Red: Reference orbit</a:t>
            </a:r>
          </a:p>
        </p:txBody>
      </p:sp>
      <p:sp>
        <p:nvSpPr>
          <p:cNvPr id="25610" name="Text Box 7"/>
          <p:cNvSpPr txBox="1">
            <a:spLocks noChangeArrowheads="1"/>
          </p:cNvSpPr>
          <p:nvPr/>
        </p:nvSpPr>
        <p:spPr bwMode="auto">
          <a:xfrm rot="300000">
            <a:off x="1104900" y="2781300"/>
            <a:ext cx="14144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altLang="en-US" sz="1400" b="1" smtClean="0">
                <a:solidFill>
                  <a:srgbClr val="FF00FF"/>
                </a:solidFill>
                <a:ea typeface="MS PGothic" pitchFamily="34" charset="-128"/>
              </a:rPr>
              <a:t>Magnet Center</a:t>
            </a:r>
          </a:p>
        </p:txBody>
      </p:sp>
      <p:sp>
        <p:nvSpPr>
          <p:cNvPr id="25611" name="Text Box 16"/>
          <p:cNvSpPr txBox="1">
            <a:spLocks noChangeArrowheads="1"/>
          </p:cNvSpPr>
          <p:nvPr/>
        </p:nvSpPr>
        <p:spPr bwMode="auto">
          <a:xfrm>
            <a:off x="2590800" y="1066800"/>
            <a:ext cx="58753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altLang="en-US" i="1" smtClean="0">
                <a:solidFill>
                  <a:srgbClr val="FFFFFF"/>
                </a:solidFill>
                <a:latin typeface="Palatino Linotype" pitchFamily="18" charset="0"/>
              </a:rPr>
              <a:t>Combined function magnet (invisible in this picture)</a:t>
            </a:r>
          </a:p>
          <a:p>
            <a:pPr fontAlgn="base">
              <a:spcBef>
                <a:spcPct val="0"/>
              </a:spcBef>
              <a:spcAft>
                <a:spcPct val="0"/>
              </a:spcAft>
            </a:pPr>
            <a:r>
              <a:rPr lang="en-US" altLang="en-US" smtClean="0">
                <a:solidFill>
                  <a:srgbClr val="FFFFFF"/>
                </a:solidFill>
                <a:latin typeface="Palatino Linotype" pitchFamily="18" charset="0"/>
              </a:rPr>
              <a:t>	Solenoid + Helical dipole + Helical Quadrupole</a:t>
            </a:r>
          </a:p>
        </p:txBody>
      </p:sp>
      <p:sp>
        <p:nvSpPr>
          <p:cNvPr id="25612" name="Text Box 17"/>
          <p:cNvSpPr txBox="1">
            <a:spLocks noChangeArrowheads="1"/>
          </p:cNvSpPr>
          <p:nvPr/>
        </p:nvSpPr>
        <p:spPr bwMode="auto">
          <a:xfrm>
            <a:off x="6248400" y="3124200"/>
            <a:ext cx="28956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altLang="en-US" sz="1400" b="1" smtClean="0">
                <a:solidFill>
                  <a:srgbClr val="FFFFFF"/>
                </a:solidFill>
                <a:latin typeface="Palatino Linotype" pitchFamily="18" charset="0"/>
              </a:rPr>
              <a:t>Dispersive component makes longer path length for higher momentum particles and shorter path length for lower momentum particles.</a:t>
            </a:r>
          </a:p>
        </p:txBody>
      </p:sp>
      <p:grpSp>
        <p:nvGrpSpPr>
          <p:cNvPr id="25613" name="Group 20"/>
          <p:cNvGrpSpPr>
            <a:grpSpLocks/>
          </p:cNvGrpSpPr>
          <p:nvPr/>
        </p:nvGrpSpPr>
        <p:grpSpPr bwMode="auto">
          <a:xfrm>
            <a:off x="0" y="0"/>
            <a:ext cx="1905000" cy="838200"/>
            <a:chOff x="3840" y="3216"/>
            <a:chExt cx="1440" cy="624"/>
          </a:xfrm>
        </p:grpSpPr>
        <p:grpSp>
          <p:nvGrpSpPr>
            <p:cNvPr id="25618" name="Group 21"/>
            <p:cNvGrpSpPr>
              <a:grpSpLocks/>
            </p:cNvGrpSpPr>
            <p:nvPr/>
          </p:nvGrpSpPr>
          <p:grpSpPr bwMode="auto">
            <a:xfrm>
              <a:off x="3840" y="3216"/>
              <a:ext cx="336" cy="624"/>
              <a:chOff x="1152" y="288"/>
              <a:chExt cx="960" cy="1872"/>
            </a:xfrm>
          </p:grpSpPr>
          <p:sp>
            <p:nvSpPr>
              <p:cNvPr id="25620" name="Oval 22"/>
              <p:cNvSpPr>
                <a:spLocks noChangeArrowheads="1"/>
              </p:cNvSpPr>
              <p:nvPr/>
            </p:nvSpPr>
            <p:spPr bwMode="auto">
              <a:xfrm>
                <a:off x="1152" y="1488"/>
                <a:ext cx="960" cy="67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endParaRPr lang="en-US" altLang="en-US" smtClean="0">
                  <a:solidFill>
                    <a:srgbClr val="FFFFFF"/>
                  </a:solidFill>
                </a:endParaRPr>
              </a:p>
            </p:txBody>
          </p:sp>
          <p:sp>
            <p:nvSpPr>
              <p:cNvPr id="25621" name="Oval 23"/>
              <p:cNvSpPr>
                <a:spLocks noChangeArrowheads="1"/>
              </p:cNvSpPr>
              <p:nvPr/>
            </p:nvSpPr>
            <p:spPr bwMode="auto">
              <a:xfrm>
                <a:off x="1152" y="288"/>
                <a:ext cx="960" cy="67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endParaRPr lang="en-US" altLang="en-US" smtClean="0">
                  <a:solidFill>
                    <a:srgbClr val="FFFFFF"/>
                  </a:solidFill>
                </a:endParaRPr>
              </a:p>
            </p:txBody>
          </p:sp>
          <p:sp>
            <p:nvSpPr>
              <p:cNvPr id="25622" name="Rectangle 24"/>
              <p:cNvSpPr>
                <a:spLocks noChangeAspect="1" noChangeArrowheads="1"/>
              </p:cNvSpPr>
              <p:nvPr/>
            </p:nvSpPr>
            <p:spPr bwMode="auto">
              <a:xfrm>
                <a:off x="1152" y="624"/>
                <a:ext cx="960" cy="1200"/>
              </a:xfrm>
              <a:prstGeom prst="rect">
                <a:avLst/>
              </a:prstGeom>
              <a:solidFill>
                <a:schemeClr val="accent2"/>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endParaRPr lang="en-US" altLang="en-US" smtClean="0">
                  <a:solidFill>
                    <a:srgbClr val="FFFFFF"/>
                  </a:solidFill>
                </a:endParaRPr>
              </a:p>
            </p:txBody>
          </p:sp>
          <p:sp>
            <p:nvSpPr>
              <p:cNvPr id="25623" name="WordArt 25"/>
              <p:cNvSpPr>
                <a:spLocks noChangeAspect="1" noChangeArrowheads="1" noChangeShapeType="1" noTextEdit="1"/>
              </p:cNvSpPr>
              <p:nvPr/>
            </p:nvSpPr>
            <p:spPr bwMode="auto">
              <a:xfrm>
                <a:off x="1392" y="768"/>
                <a:ext cx="494" cy="100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2833"/>
                  </a:avLst>
                </a:prstTxWarp>
              </a:bodyPr>
              <a:lstStyle/>
              <a:p>
                <a:pPr algn="ctr" eaLnBrk="0" fontAlgn="base" hangingPunct="0">
                  <a:spcBef>
                    <a:spcPct val="0"/>
                  </a:spcBef>
                  <a:spcAft>
                    <a:spcPct val="0"/>
                  </a:spcAft>
                </a:pPr>
                <a:r>
                  <a:rPr lang="en-US" sz="5400" b="1" i="1" kern="10" smtClean="0">
                    <a:solidFill>
                      <a:srgbClr val="FFFFFF"/>
                    </a:solidFill>
                    <a:latin typeface="Symbol"/>
                  </a:rPr>
                  <a:t>m</a:t>
                </a:r>
              </a:p>
            </p:txBody>
          </p:sp>
        </p:grpSp>
        <p:sp>
          <p:nvSpPr>
            <p:cNvPr id="25619" name="Text Box 26"/>
            <p:cNvSpPr txBox="1">
              <a:spLocks noChangeArrowheads="1"/>
            </p:cNvSpPr>
            <p:nvPr/>
          </p:nvSpPr>
          <p:spPr bwMode="auto">
            <a:xfrm>
              <a:off x="4274" y="3360"/>
              <a:ext cx="1006"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50000"/>
                </a:spcBef>
                <a:spcAft>
                  <a:spcPct val="0"/>
                </a:spcAft>
              </a:pPr>
              <a:r>
                <a:rPr lang="en-US" altLang="en-US" sz="1600" b="1" i="1" smtClean="0">
                  <a:solidFill>
                    <a:srgbClr val="66CCFF"/>
                  </a:solidFill>
                  <a:latin typeface="Times New Roman" pitchFamily="18" charset="0"/>
                </a:rPr>
                <a:t>Muons, Inc.</a:t>
              </a:r>
            </a:p>
          </p:txBody>
        </p:sp>
      </p:grpSp>
      <p:sp>
        <p:nvSpPr>
          <p:cNvPr id="25614" name="Rectangle 28"/>
          <p:cNvSpPr>
            <a:spLocks noChangeArrowheads="1"/>
          </p:cNvSpPr>
          <p:nvPr/>
        </p:nvSpPr>
        <p:spPr bwMode="auto">
          <a:xfrm>
            <a:off x="0" y="3124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endParaRPr lang="en-US" altLang="en-US" smtClean="0">
              <a:solidFill>
                <a:srgbClr val="FFFFFF"/>
              </a:solidFill>
            </a:endParaRPr>
          </a:p>
        </p:txBody>
      </p:sp>
      <p:sp>
        <p:nvSpPr>
          <p:cNvPr id="25615" name="Text Box 29"/>
          <p:cNvSpPr txBox="1">
            <a:spLocks noChangeArrowheads="1"/>
          </p:cNvSpPr>
          <p:nvPr/>
        </p:nvSpPr>
        <p:spPr bwMode="auto">
          <a:xfrm>
            <a:off x="228600" y="4800600"/>
            <a:ext cx="3505200" cy="11922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50000"/>
              </a:spcBef>
              <a:spcAft>
                <a:spcPct val="0"/>
              </a:spcAft>
            </a:pPr>
            <a:r>
              <a:rPr lang="en-US" altLang="en-US" smtClean="0">
                <a:solidFill>
                  <a:srgbClr val="003B76"/>
                </a:solidFill>
              </a:rPr>
              <a:t>Opposing radial forces</a:t>
            </a:r>
          </a:p>
          <a:p>
            <a:pPr algn="ctr" eaLnBrk="0" fontAlgn="base" hangingPunct="0">
              <a:spcBef>
                <a:spcPct val="50000"/>
              </a:spcBef>
              <a:spcAft>
                <a:spcPct val="0"/>
              </a:spcAft>
            </a:pPr>
            <a:endParaRPr lang="en-US" altLang="en-US" smtClean="0">
              <a:solidFill>
                <a:srgbClr val="003B76"/>
              </a:solidFill>
            </a:endParaRPr>
          </a:p>
          <a:p>
            <a:pPr algn="ctr" eaLnBrk="0" fontAlgn="base" hangingPunct="0">
              <a:spcBef>
                <a:spcPct val="50000"/>
              </a:spcBef>
              <a:spcAft>
                <a:spcPct val="0"/>
              </a:spcAft>
            </a:pPr>
            <a:endParaRPr lang="en-US" altLang="en-US" smtClean="0">
              <a:solidFill>
                <a:srgbClr val="FFFFFF"/>
              </a:solidFill>
            </a:endParaRPr>
          </a:p>
        </p:txBody>
      </p:sp>
      <p:graphicFrame>
        <p:nvGraphicFramePr>
          <p:cNvPr id="25616" name="Object 27"/>
          <p:cNvGraphicFramePr>
            <a:graphicFrameLocks noChangeAspect="1"/>
          </p:cNvGraphicFramePr>
          <p:nvPr/>
        </p:nvGraphicFramePr>
        <p:xfrm>
          <a:off x="685800" y="5105400"/>
          <a:ext cx="2590800" cy="863600"/>
        </p:xfrm>
        <a:graphic>
          <a:graphicData uri="http://schemas.openxmlformats.org/presentationml/2006/ole">
            <mc:AlternateContent xmlns:mc="http://schemas.openxmlformats.org/markup-compatibility/2006">
              <mc:Choice xmlns:v="urn:schemas-microsoft-com:vml" Requires="v">
                <p:oleObj spid="_x0000_s7213" r:id="rId7" imgW="1714500" imgH="482600" progId="Equation.DSMT4">
                  <p:embed/>
                </p:oleObj>
              </mc:Choice>
              <mc:Fallback>
                <p:oleObj r:id="rId7" imgW="1714500" imgH="4826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5105400"/>
                        <a:ext cx="25908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617" name="Text Box 30"/>
          <p:cNvSpPr txBox="1">
            <a:spLocks noChangeArrowheads="1"/>
          </p:cNvSpPr>
          <p:nvPr/>
        </p:nvSpPr>
        <p:spPr bwMode="auto">
          <a:xfrm>
            <a:off x="3733800" y="4876800"/>
            <a:ext cx="4572000" cy="13287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altLang="en-US" smtClean="0">
                <a:solidFill>
                  <a:srgbClr val="003B76"/>
                </a:solidFill>
              </a:rPr>
              <a:t>Transforming to the frame of the rotating helical dipole leads to a time and z –independent Hamiltonian</a:t>
            </a:r>
          </a:p>
          <a:p>
            <a:pPr eaLnBrk="0" fontAlgn="base" hangingPunct="0">
              <a:spcBef>
                <a:spcPct val="50000"/>
              </a:spcBef>
              <a:spcAft>
                <a:spcPct val="0"/>
              </a:spcAft>
            </a:pPr>
            <a:r>
              <a:rPr lang="en-US" altLang="en-US" i="1" smtClean="0">
                <a:solidFill>
                  <a:srgbClr val="000000"/>
                </a:solidFill>
              </a:rPr>
              <a:t>b' added for stability and acceptance</a:t>
            </a:r>
            <a:endParaRPr lang="en-US" altLang="en-US" smtClean="0">
              <a:solidFill>
                <a:srgbClr val="000000"/>
              </a:solidFill>
            </a:endParaRPr>
          </a:p>
        </p:txBody>
      </p:sp>
    </p:spTree>
    <p:extLst>
      <p:ext uri="{BB962C8B-B14F-4D97-AF65-F5344CB8AC3E}">
        <p14:creationId xmlns:p14="http://schemas.microsoft.com/office/powerpoint/2010/main" val="239969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r>
              <a:rPr lang="en-US" altLang="en-US" smtClean="0">
                <a:solidFill>
                  <a:srgbClr val="000000"/>
                </a:solidFill>
              </a:rPr>
              <a:t>Jan 28, 2014</a:t>
            </a:r>
            <a:endParaRPr lang="en-US" altLang="en-US">
              <a:solidFill>
                <a:srgbClr val="000000"/>
              </a:solidFill>
            </a:endParaRPr>
          </a:p>
        </p:txBody>
      </p:sp>
      <p:sp>
        <p:nvSpPr>
          <p:cNvPr id="2662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r>
              <a:rPr lang="en-US" altLang="en-US" smtClean="0">
                <a:solidFill>
                  <a:srgbClr val="000000"/>
                </a:solidFill>
              </a:rPr>
              <a:t>UChicago Energy Policy Institute</a:t>
            </a:r>
            <a:endParaRPr lang="en-US" altLang="en-US">
              <a:solidFill>
                <a:srgbClr val="000000"/>
              </a:solidFill>
            </a:endParaRPr>
          </a:p>
        </p:txBody>
      </p:sp>
      <p:sp>
        <p:nvSpPr>
          <p:cNvPr id="2662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fld id="{A2C0AEDB-B7AB-43AD-8154-5241E019772F}" type="slidenum">
              <a:rPr lang="en-US" altLang="en-US" smtClean="0">
                <a:solidFill>
                  <a:srgbClr val="000000"/>
                </a:solidFill>
              </a:rPr>
              <a:pPr/>
              <a:t>17</a:t>
            </a:fld>
            <a:endParaRPr lang="en-US" altLang="en-US" smtClean="0">
              <a:solidFill>
                <a:srgbClr val="000000"/>
              </a:solidFill>
            </a:endParaRPr>
          </a:p>
        </p:txBody>
      </p:sp>
      <p:sp>
        <p:nvSpPr>
          <p:cNvPr id="26629" name="Rectangle 4"/>
          <p:cNvSpPr>
            <a:spLocks noGrp="1" noChangeArrowheads="1"/>
          </p:cNvSpPr>
          <p:nvPr>
            <p:ph type="title"/>
          </p:nvPr>
        </p:nvSpPr>
        <p:spPr>
          <a:xfrm>
            <a:off x="457200" y="228600"/>
            <a:ext cx="8229600" cy="1143000"/>
          </a:xfrm>
        </p:spPr>
        <p:txBody>
          <a:bodyPr/>
          <a:lstStyle/>
          <a:p>
            <a:pPr eaLnBrk="1" hangingPunct="1"/>
            <a:r>
              <a:rPr lang="en-US" altLang="en-US" smtClean="0"/>
              <a:t>Some Important Relationships</a:t>
            </a:r>
          </a:p>
        </p:txBody>
      </p:sp>
      <p:sp>
        <p:nvSpPr>
          <p:cNvPr id="26630" name="Rectangle 6"/>
          <p:cNvSpPr>
            <a:spLocks noChangeArrowheads="1"/>
          </p:cNvSpPr>
          <p:nvPr/>
        </p:nvSpPr>
        <p:spPr bwMode="auto">
          <a:xfrm>
            <a:off x="0" y="3200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endParaRPr lang="en-US" altLang="en-US" smtClean="0">
              <a:solidFill>
                <a:srgbClr val="000000"/>
              </a:solidFill>
            </a:endParaRPr>
          </a:p>
        </p:txBody>
      </p:sp>
      <p:graphicFrame>
        <p:nvGraphicFramePr>
          <p:cNvPr id="26631" name="Object 5"/>
          <p:cNvGraphicFramePr>
            <a:graphicFrameLocks noChangeAspect="1"/>
          </p:cNvGraphicFramePr>
          <p:nvPr/>
        </p:nvGraphicFramePr>
        <p:xfrm>
          <a:off x="3276600" y="2514600"/>
          <a:ext cx="2209800" cy="798513"/>
        </p:xfrm>
        <a:graphic>
          <a:graphicData uri="http://schemas.openxmlformats.org/presentationml/2006/ole">
            <mc:AlternateContent xmlns:mc="http://schemas.openxmlformats.org/markup-compatibility/2006">
              <mc:Choice xmlns:v="urn:schemas-microsoft-com:vml" Requires="v">
                <p:oleObj spid="_x0000_s8404" r:id="rId4" imgW="1371600" imgH="495300" progId="Equation.DSMT4">
                  <p:embed/>
                </p:oleObj>
              </mc:Choice>
              <mc:Fallback>
                <p:oleObj r:id="rId4" imgW="1371600" imgH="4953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2514600"/>
                        <a:ext cx="2209800"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632" name="Rectangle 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endParaRPr lang="en-US" altLang="en-US" smtClean="0">
              <a:solidFill>
                <a:srgbClr val="000000"/>
              </a:solidFill>
            </a:endParaRPr>
          </a:p>
        </p:txBody>
      </p:sp>
      <p:sp>
        <p:nvSpPr>
          <p:cNvPr id="26633" name="Rectangle 11"/>
          <p:cNvSpPr>
            <a:spLocks noChangeArrowheads="1"/>
          </p:cNvSpPr>
          <p:nvPr/>
        </p:nvSpPr>
        <p:spPr bwMode="auto">
          <a:xfrm>
            <a:off x="0" y="3276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endParaRPr lang="en-US" altLang="en-US" smtClean="0">
              <a:solidFill>
                <a:srgbClr val="000000"/>
              </a:solidFill>
            </a:endParaRPr>
          </a:p>
        </p:txBody>
      </p:sp>
      <p:graphicFrame>
        <p:nvGraphicFramePr>
          <p:cNvPr id="26634" name="Object 10"/>
          <p:cNvGraphicFramePr>
            <a:graphicFrameLocks noChangeAspect="1"/>
          </p:cNvGraphicFramePr>
          <p:nvPr/>
        </p:nvGraphicFramePr>
        <p:xfrm>
          <a:off x="6096000" y="2667000"/>
          <a:ext cx="1524000" cy="465138"/>
        </p:xfrm>
        <a:graphic>
          <a:graphicData uri="http://schemas.openxmlformats.org/presentationml/2006/ole">
            <mc:AlternateContent xmlns:mc="http://schemas.openxmlformats.org/markup-compatibility/2006">
              <mc:Choice xmlns:v="urn:schemas-microsoft-com:vml" Requires="v">
                <p:oleObj spid="_x0000_s8405" r:id="rId6" imgW="1002865" imgH="279279" progId="Equation.DSMT4">
                  <p:embed/>
                </p:oleObj>
              </mc:Choice>
              <mc:Fallback>
                <p:oleObj r:id="rId6" imgW="1002865" imgH="279279"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2667000"/>
                        <a:ext cx="15240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635" name="Rectangle 13"/>
          <p:cNvSpPr>
            <a:spLocks noChangeArrowheads="1"/>
          </p:cNvSpPr>
          <p:nvPr/>
        </p:nvSpPr>
        <p:spPr bwMode="auto">
          <a:xfrm>
            <a:off x="0" y="32051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endParaRPr lang="en-US" altLang="en-US" smtClean="0">
              <a:solidFill>
                <a:srgbClr val="000000"/>
              </a:solidFill>
            </a:endParaRPr>
          </a:p>
        </p:txBody>
      </p:sp>
      <p:graphicFrame>
        <p:nvGraphicFramePr>
          <p:cNvPr id="26636" name="Object 12"/>
          <p:cNvGraphicFramePr>
            <a:graphicFrameLocks noChangeAspect="1"/>
          </p:cNvGraphicFramePr>
          <p:nvPr/>
        </p:nvGraphicFramePr>
        <p:xfrm>
          <a:off x="3733800" y="3505200"/>
          <a:ext cx="1981200" cy="704850"/>
        </p:xfrm>
        <a:graphic>
          <a:graphicData uri="http://schemas.openxmlformats.org/presentationml/2006/ole">
            <mc:AlternateContent xmlns:mc="http://schemas.openxmlformats.org/markup-compatibility/2006">
              <mc:Choice xmlns:v="urn:schemas-microsoft-com:vml" Requires="v">
                <p:oleObj spid="_x0000_s8406" r:id="rId8" imgW="1256755" imgH="444307" progId="Equation.DSMT4">
                  <p:embed/>
                </p:oleObj>
              </mc:Choice>
              <mc:Fallback>
                <p:oleObj r:id="rId8" imgW="1256755" imgH="444307"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33800" y="3505200"/>
                        <a:ext cx="19812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637" name="Rectangle 15"/>
          <p:cNvSpPr>
            <a:spLocks noChangeArrowheads="1"/>
          </p:cNvSpPr>
          <p:nvPr/>
        </p:nvSpPr>
        <p:spPr bwMode="auto">
          <a:xfrm>
            <a:off x="0" y="3352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endParaRPr lang="en-US" altLang="en-US" smtClean="0">
              <a:solidFill>
                <a:srgbClr val="000000"/>
              </a:solidFill>
            </a:endParaRPr>
          </a:p>
        </p:txBody>
      </p:sp>
      <p:graphicFrame>
        <p:nvGraphicFramePr>
          <p:cNvPr id="26638" name="Object 14"/>
          <p:cNvGraphicFramePr>
            <a:graphicFrameLocks noChangeAspect="1"/>
          </p:cNvGraphicFramePr>
          <p:nvPr/>
        </p:nvGraphicFramePr>
        <p:xfrm>
          <a:off x="6248400" y="3657600"/>
          <a:ext cx="609600" cy="346075"/>
        </p:xfrm>
        <a:graphic>
          <a:graphicData uri="http://schemas.openxmlformats.org/presentationml/2006/ole">
            <mc:AlternateContent xmlns:mc="http://schemas.openxmlformats.org/markup-compatibility/2006">
              <mc:Choice xmlns:v="urn:schemas-microsoft-com:vml" Requires="v">
                <p:oleObj spid="_x0000_s8407" r:id="rId10" imgW="355292" imgH="203024" progId="Equation.DSMT4">
                  <p:embed/>
                </p:oleObj>
              </mc:Choice>
              <mc:Fallback>
                <p:oleObj r:id="rId10" imgW="355292" imgH="203024"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48400" y="3657600"/>
                        <a:ext cx="6096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639" name="Rectangle 17"/>
          <p:cNvSpPr>
            <a:spLocks noChangeArrowheads="1"/>
          </p:cNvSpPr>
          <p:nvPr/>
        </p:nvSpPr>
        <p:spPr bwMode="auto">
          <a:xfrm>
            <a:off x="0" y="3181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endParaRPr lang="en-US" altLang="en-US" smtClean="0">
              <a:solidFill>
                <a:srgbClr val="000000"/>
              </a:solidFill>
            </a:endParaRPr>
          </a:p>
        </p:txBody>
      </p:sp>
      <p:graphicFrame>
        <p:nvGraphicFramePr>
          <p:cNvPr id="26640" name="Object 16"/>
          <p:cNvGraphicFramePr>
            <a:graphicFrameLocks noChangeAspect="1"/>
          </p:cNvGraphicFramePr>
          <p:nvPr/>
        </p:nvGraphicFramePr>
        <p:xfrm>
          <a:off x="2590800" y="4876800"/>
          <a:ext cx="3886200" cy="744538"/>
        </p:xfrm>
        <a:graphic>
          <a:graphicData uri="http://schemas.openxmlformats.org/presentationml/2006/ole">
            <mc:AlternateContent xmlns:mc="http://schemas.openxmlformats.org/markup-compatibility/2006">
              <mc:Choice xmlns:v="urn:schemas-microsoft-com:vml" Requires="v">
                <p:oleObj spid="_x0000_s8408" r:id="rId12" imgW="2590800" imgH="495300" progId="Equation.DSMT4">
                  <p:embed/>
                </p:oleObj>
              </mc:Choice>
              <mc:Fallback>
                <p:oleObj r:id="rId12" imgW="2590800" imgH="49530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90800" y="4876800"/>
                        <a:ext cx="3886200"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641" name="Rectangle 19"/>
          <p:cNvSpPr>
            <a:spLocks noChangeArrowheads="1"/>
          </p:cNvSpPr>
          <p:nvPr/>
        </p:nvSpPr>
        <p:spPr bwMode="auto">
          <a:xfrm>
            <a:off x="0" y="32194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endParaRPr lang="en-US" altLang="en-US" smtClean="0">
              <a:solidFill>
                <a:srgbClr val="000000"/>
              </a:solidFill>
            </a:endParaRPr>
          </a:p>
        </p:txBody>
      </p:sp>
      <p:graphicFrame>
        <p:nvGraphicFramePr>
          <p:cNvPr id="26642" name="Object 18"/>
          <p:cNvGraphicFramePr>
            <a:graphicFrameLocks noChangeAspect="1"/>
          </p:cNvGraphicFramePr>
          <p:nvPr/>
        </p:nvGraphicFramePr>
        <p:xfrm>
          <a:off x="6934200" y="4894263"/>
          <a:ext cx="762000" cy="587375"/>
        </p:xfrm>
        <a:graphic>
          <a:graphicData uri="http://schemas.openxmlformats.org/presentationml/2006/ole">
            <mc:AlternateContent xmlns:mc="http://schemas.openxmlformats.org/markup-compatibility/2006">
              <mc:Choice xmlns:v="urn:schemas-microsoft-com:vml" Requires="v">
                <p:oleObj spid="_x0000_s8409" r:id="rId14" imgW="545863" imgH="418918" progId="Equation.DSMT4">
                  <p:embed/>
                </p:oleObj>
              </mc:Choice>
              <mc:Fallback>
                <p:oleObj r:id="rId14" imgW="545863" imgH="418918"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934200" y="4894263"/>
                        <a:ext cx="76200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643" name="Rectangle 21"/>
          <p:cNvSpPr>
            <a:spLocks noChangeArrowheads="1"/>
          </p:cNvSpPr>
          <p:nvPr/>
        </p:nvSpPr>
        <p:spPr bwMode="auto">
          <a:xfrm>
            <a:off x="0" y="3214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endParaRPr lang="en-US" altLang="en-US" smtClean="0">
              <a:solidFill>
                <a:srgbClr val="000000"/>
              </a:solidFill>
            </a:endParaRPr>
          </a:p>
        </p:txBody>
      </p:sp>
      <p:graphicFrame>
        <p:nvGraphicFramePr>
          <p:cNvPr id="26644" name="Object 20"/>
          <p:cNvGraphicFramePr>
            <a:graphicFrameLocks noChangeAspect="1"/>
          </p:cNvGraphicFramePr>
          <p:nvPr/>
        </p:nvGraphicFramePr>
        <p:xfrm>
          <a:off x="8077200" y="4887913"/>
          <a:ext cx="685800" cy="582612"/>
        </p:xfrm>
        <a:graphic>
          <a:graphicData uri="http://schemas.openxmlformats.org/presentationml/2006/ole">
            <mc:AlternateContent xmlns:mc="http://schemas.openxmlformats.org/markup-compatibility/2006">
              <mc:Choice xmlns:v="urn:schemas-microsoft-com:vml" Requires="v">
                <p:oleObj spid="_x0000_s8410" r:id="rId16" imgW="508000" imgH="431800" progId="Equation.DSMT4">
                  <p:embed/>
                </p:oleObj>
              </mc:Choice>
              <mc:Fallback>
                <p:oleObj r:id="rId16" imgW="508000" imgH="43180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077200" y="4887913"/>
                        <a:ext cx="6858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645" name="Rectangle 23"/>
          <p:cNvSpPr>
            <a:spLocks noChangeArrowheads="1"/>
          </p:cNvSpPr>
          <p:nvPr/>
        </p:nvSpPr>
        <p:spPr bwMode="auto">
          <a:xfrm>
            <a:off x="0" y="3200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endParaRPr lang="en-US" altLang="en-US" smtClean="0">
              <a:solidFill>
                <a:srgbClr val="000000"/>
              </a:solidFill>
            </a:endParaRPr>
          </a:p>
        </p:txBody>
      </p:sp>
      <p:graphicFrame>
        <p:nvGraphicFramePr>
          <p:cNvPr id="26646" name="Object 22"/>
          <p:cNvGraphicFramePr>
            <a:graphicFrameLocks noChangeAspect="1"/>
          </p:cNvGraphicFramePr>
          <p:nvPr/>
        </p:nvGraphicFramePr>
        <p:xfrm>
          <a:off x="3200400" y="1676400"/>
          <a:ext cx="2590800" cy="704850"/>
        </p:xfrm>
        <a:graphic>
          <a:graphicData uri="http://schemas.openxmlformats.org/presentationml/2006/ole">
            <mc:AlternateContent xmlns:mc="http://schemas.openxmlformats.org/markup-compatibility/2006">
              <mc:Choice xmlns:v="urn:schemas-microsoft-com:vml" Requires="v">
                <p:oleObj spid="_x0000_s8411" r:id="rId18" imgW="1815312" imgH="495085" progId="Equation.DSMT4">
                  <p:embed/>
                </p:oleObj>
              </mc:Choice>
              <mc:Fallback>
                <p:oleObj r:id="rId18" imgW="1815312" imgH="495085" progId="Equation.DSMT4">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200400" y="1676400"/>
                        <a:ext cx="25908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647" name="Rectangle 25"/>
          <p:cNvSpPr>
            <a:spLocks noChangeArrowheads="1"/>
          </p:cNvSpPr>
          <p:nvPr/>
        </p:nvSpPr>
        <p:spPr bwMode="auto">
          <a:xfrm>
            <a:off x="0" y="3352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endParaRPr lang="en-US" altLang="en-US" smtClean="0">
              <a:solidFill>
                <a:srgbClr val="000000"/>
              </a:solidFill>
            </a:endParaRPr>
          </a:p>
        </p:txBody>
      </p:sp>
      <p:graphicFrame>
        <p:nvGraphicFramePr>
          <p:cNvPr id="26648" name="Object 24"/>
          <p:cNvGraphicFramePr>
            <a:graphicFrameLocks noChangeAspect="1"/>
          </p:cNvGraphicFramePr>
          <p:nvPr/>
        </p:nvGraphicFramePr>
        <p:xfrm>
          <a:off x="6324600" y="1828800"/>
          <a:ext cx="914400" cy="288925"/>
        </p:xfrm>
        <a:graphic>
          <a:graphicData uri="http://schemas.openxmlformats.org/presentationml/2006/ole">
            <mc:AlternateContent xmlns:mc="http://schemas.openxmlformats.org/markup-compatibility/2006">
              <mc:Choice xmlns:v="urn:schemas-microsoft-com:vml" Requires="v">
                <p:oleObj spid="_x0000_s8412" r:id="rId20" imgW="571004" imgH="177646" progId="Equation.DSMT4">
                  <p:embed/>
                </p:oleObj>
              </mc:Choice>
              <mc:Fallback>
                <p:oleObj r:id="rId20" imgW="571004" imgH="177646" progId="Equation.DSMT4">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324600" y="1828800"/>
                        <a:ext cx="9144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649" name="Object 26"/>
          <p:cNvGraphicFramePr>
            <a:graphicFrameLocks noChangeAspect="1"/>
          </p:cNvGraphicFramePr>
          <p:nvPr/>
        </p:nvGraphicFramePr>
        <p:xfrm>
          <a:off x="7543800" y="1828800"/>
          <a:ext cx="762000" cy="309563"/>
        </p:xfrm>
        <a:graphic>
          <a:graphicData uri="http://schemas.openxmlformats.org/presentationml/2006/ole">
            <mc:AlternateContent xmlns:mc="http://schemas.openxmlformats.org/markup-compatibility/2006">
              <mc:Choice xmlns:v="urn:schemas-microsoft-com:vml" Requires="v">
                <p:oleObj spid="_x0000_s8413" r:id="rId22" imgW="444114" imgH="177646" progId="Equation.DSMT4">
                  <p:embed/>
                </p:oleObj>
              </mc:Choice>
              <mc:Fallback>
                <p:oleObj r:id="rId22" imgW="444114" imgH="177646" progId="Equation.DSMT4">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543800" y="1828800"/>
                        <a:ext cx="762000"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650" name="Text Box 28"/>
          <p:cNvSpPr txBox="1">
            <a:spLocks noChangeArrowheads="1"/>
          </p:cNvSpPr>
          <p:nvPr/>
        </p:nvSpPr>
        <p:spPr bwMode="auto">
          <a:xfrm>
            <a:off x="609600" y="1828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50000"/>
              </a:spcBef>
              <a:spcAft>
                <a:spcPct val="0"/>
              </a:spcAft>
            </a:pPr>
            <a:r>
              <a:rPr lang="en-US" altLang="en-US" smtClean="0">
                <a:solidFill>
                  <a:srgbClr val="000000"/>
                </a:solidFill>
              </a:rPr>
              <a:t>Hamiltonian Solution</a:t>
            </a:r>
          </a:p>
        </p:txBody>
      </p:sp>
      <p:sp>
        <p:nvSpPr>
          <p:cNvPr id="26651" name="Text Box 29"/>
          <p:cNvSpPr txBox="1">
            <a:spLocks noChangeArrowheads="1"/>
          </p:cNvSpPr>
          <p:nvPr/>
        </p:nvSpPr>
        <p:spPr bwMode="auto">
          <a:xfrm>
            <a:off x="457200" y="2667000"/>
            <a:ext cx="2286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50000"/>
              </a:spcBef>
              <a:spcAft>
                <a:spcPct val="0"/>
              </a:spcAft>
            </a:pPr>
            <a:r>
              <a:rPr lang="en-US" altLang="en-US" smtClean="0">
                <a:solidFill>
                  <a:srgbClr val="000000"/>
                </a:solidFill>
              </a:rPr>
              <a:t>Equal cooling decrements</a:t>
            </a:r>
          </a:p>
        </p:txBody>
      </p:sp>
      <p:sp>
        <p:nvSpPr>
          <p:cNvPr id="26652" name="Text Box 30"/>
          <p:cNvSpPr txBox="1">
            <a:spLocks noChangeArrowheads="1"/>
          </p:cNvSpPr>
          <p:nvPr/>
        </p:nvSpPr>
        <p:spPr bwMode="auto">
          <a:xfrm>
            <a:off x="609600" y="3581400"/>
            <a:ext cx="1981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50000"/>
              </a:spcBef>
              <a:spcAft>
                <a:spcPct val="0"/>
              </a:spcAft>
            </a:pPr>
            <a:r>
              <a:rPr lang="en-US" altLang="en-US" smtClean="0">
                <a:solidFill>
                  <a:srgbClr val="000000"/>
                </a:solidFill>
              </a:rPr>
              <a:t>Longitudinal cooling only</a:t>
            </a:r>
          </a:p>
        </p:txBody>
      </p:sp>
      <p:sp>
        <p:nvSpPr>
          <p:cNvPr id="26653" name="Text Box 31"/>
          <p:cNvSpPr txBox="1">
            <a:spLocks noChangeArrowheads="1"/>
          </p:cNvSpPr>
          <p:nvPr/>
        </p:nvSpPr>
        <p:spPr bwMode="auto">
          <a:xfrm>
            <a:off x="533400" y="4953000"/>
            <a:ext cx="1905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50000"/>
              </a:spcBef>
              <a:spcAft>
                <a:spcPct val="0"/>
              </a:spcAft>
            </a:pPr>
            <a:r>
              <a:rPr lang="en-US" altLang="en-US" smtClean="0">
                <a:solidFill>
                  <a:srgbClr val="000000"/>
                </a:solidFill>
              </a:rPr>
              <a:t>~Momentum slip factor</a:t>
            </a:r>
          </a:p>
        </p:txBody>
      </p:sp>
      <p:sp>
        <p:nvSpPr>
          <p:cNvPr id="26654" name="Text Box 32"/>
          <p:cNvSpPr txBox="1">
            <a:spLocks noChangeArrowheads="1"/>
          </p:cNvSpPr>
          <p:nvPr/>
        </p:nvSpPr>
        <p:spPr bwMode="auto">
          <a:xfrm>
            <a:off x="7772400" y="5029200"/>
            <a:ext cx="22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50000"/>
              </a:spcBef>
              <a:spcAft>
                <a:spcPct val="0"/>
              </a:spcAft>
            </a:pPr>
            <a:r>
              <a:rPr lang="en-US" altLang="en-US" smtClean="0">
                <a:solidFill>
                  <a:srgbClr val="000000"/>
                </a:solidFill>
              </a:rPr>
              <a:t>~</a:t>
            </a:r>
          </a:p>
        </p:txBody>
      </p:sp>
      <p:grpSp>
        <p:nvGrpSpPr>
          <p:cNvPr id="26655" name="Group 33"/>
          <p:cNvGrpSpPr>
            <a:grpSpLocks/>
          </p:cNvGrpSpPr>
          <p:nvPr/>
        </p:nvGrpSpPr>
        <p:grpSpPr bwMode="auto">
          <a:xfrm>
            <a:off x="0" y="0"/>
            <a:ext cx="1905000" cy="838200"/>
            <a:chOff x="3840" y="3216"/>
            <a:chExt cx="1440" cy="624"/>
          </a:xfrm>
        </p:grpSpPr>
        <p:grpSp>
          <p:nvGrpSpPr>
            <p:cNvPr id="26656" name="Group 34"/>
            <p:cNvGrpSpPr>
              <a:grpSpLocks/>
            </p:cNvGrpSpPr>
            <p:nvPr/>
          </p:nvGrpSpPr>
          <p:grpSpPr bwMode="auto">
            <a:xfrm>
              <a:off x="3840" y="3216"/>
              <a:ext cx="336" cy="624"/>
              <a:chOff x="1152" y="288"/>
              <a:chExt cx="960" cy="1872"/>
            </a:xfrm>
          </p:grpSpPr>
          <p:sp>
            <p:nvSpPr>
              <p:cNvPr id="26658" name="Oval 35"/>
              <p:cNvSpPr>
                <a:spLocks noChangeArrowheads="1"/>
              </p:cNvSpPr>
              <p:nvPr/>
            </p:nvSpPr>
            <p:spPr bwMode="auto">
              <a:xfrm>
                <a:off x="1152" y="1488"/>
                <a:ext cx="960" cy="67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endParaRPr lang="en-US" altLang="en-US" smtClean="0">
                  <a:solidFill>
                    <a:srgbClr val="000000"/>
                  </a:solidFill>
                </a:endParaRPr>
              </a:p>
            </p:txBody>
          </p:sp>
          <p:sp>
            <p:nvSpPr>
              <p:cNvPr id="26659" name="Oval 36"/>
              <p:cNvSpPr>
                <a:spLocks noChangeArrowheads="1"/>
              </p:cNvSpPr>
              <p:nvPr/>
            </p:nvSpPr>
            <p:spPr bwMode="auto">
              <a:xfrm>
                <a:off x="1152" y="288"/>
                <a:ext cx="960" cy="67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endParaRPr lang="en-US" altLang="en-US" smtClean="0">
                  <a:solidFill>
                    <a:srgbClr val="000000"/>
                  </a:solidFill>
                </a:endParaRPr>
              </a:p>
            </p:txBody>
          </p:sp>
          <p:sp>
            <p:nvSpPr>
              <p:cNvPr id="26660" name="Rectangle 37"/>
              <p:cNvSpPr>
                <a:spLocks noChangeAspect="1" noChangeArrowheads="1"/>
              </p:cNvSpPr>
              <p:nvPr/>
            </p:nvSpPr>
            <p:spPr bwMode="auto">
              <a:xfrm>
                <a:off x="1152" y="624"/>
                <a:ext cx="960" cy="1200"/>
              </a:xfrm>
              <a:prstGeom prst="rect">
                <a:avLst/>
              </a:prstGeom>
              <a:solidFill>
                <a:schemeClr val="accent2"/>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endParaRPr lang="en-US" altLang="en-US" smtClean="0">
                  <a:solidFill>
                    <a:srgbClr val="000000"/>
                  </a:solidFill>
                </a:endParaRPr>
              </a:p>
            </p:txBody>
          </p:sp>
          <p:sp>
            <p:nvSpPr>
              <p:cNvPr id="26661" name="WordArt 38"/>
              <p:cNvSpPr>
                <a:spLocks noChangeAspect="1" noChangeArrowheads="1" noChangeShapeType="1" noTextEdit="1"/>
              </p:cNvSpPr>
              <p:nvPr/>
            </p:nvSpPr>
            <p:spPr bwMode="auto">
              <a:xfrm>
                <a:off x="1392" y="768"/>
                <a:ext cx="494" cy="100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2833"/>
                  </a:avLst>
                </a:prstTxWarp>
              </a:bodyPr>
              <a:lstStyle/>
              <a:p>
                <a:pPr algn="ctr" eaLnBrk="0" fontAlgn="base" hangingPunct="0">
                  <a:spcBef>
                    <a:spcPct val="0"/>
                  </a:spcBef>
                  <a:spcAft>
                    <a:spcPct val="0"/>
                  </a:spcAft>
                </a:pPr>
                <a:r>
                  <a:rPr lang="en-US" sz="5400" b="1" i="1" kern="10" smtClean="0">
                    <a:solidFill>
                      <a:srgbClr val="FFFFFF"/>
                    </a:solidFill>
                    <a:latin typeface="Symbol"/>
                  </a:rPr>
                  <a:t>m</a:t>
                </a:r>
              </a:p>
            </p:txBody>
          </p:sp>
        </p:grpSp>
        <p:sp>
          <p:nvSpPr>
            <p:cNvPr id="26657" name="Text Box 39"/>
            <p:cNvSpPr txBox="1">
              <a:spLocks noChangeArrowheads="1"/>
            </p:cNvSpPr>
            <p:nvPr/>
          </p:nvSpPr>
          <p:spPr bwMode="auto">
            <a:xfrm>
              <a:off x="4274" y="3360"/>
              <a:ext cx="1006"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50000"/>
                </a:spcBef>
                <a:spcAft>
                  <a:spcPct val="0"/>
                </a:spcAft>
              </a:pPr>
              <a:r>
                <a:rPr lang="en-US" altLang="en-US" sz="1600" b="1" i="1" smtClean="0">
                  <a:solidFill>
                    <a:srgbClr val="333399"/>
                  </a:solidFill>
                  <a:latin typeface="Times New Roman" pitchFamily="18" charset="0"/>
                </a:rPr>
                <a:t>Muons, Inc.</a:t>
              </a:r>
            </a:p>
          </p:txBody>
        </p:sp>
      </p:grpSp>
    </p:spTree>
    <p:extLst>
      <p:ext uri="{BB962C8B-B14F-4D97-AF65-F5344CB8AC3E}">
        <p14:creationId xmlns:p14="http://schemas.microsoft.com/office/powerpoint/2010/main" val="34226683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685800" y="477838"/>
            <a:ext cx="7772400" cy="762000"/>
          </a:xfrm>
        </p:spPr>
        <p:txBody>
          <a:bodyPr/>
          <a:lstStyle/>
          <a:p>
            <a:r>
              <a:rPr lang="en-US" altLang="en-US" smtClean="0"/>
              <a:t>Hardware Development</a:t>
            </a:r>
          </a:p>
        </p:txBody>
      </p:sp>
      <p:sp>
        <p:nvSpPr>
          <p:cNvPr id="27651" name="Content Placeholder 2"/>
          <p:cNvSpPr>
            <a:spLocks noGrp="1"/>
          </p:cNvSpPr>
          <p:nvPr>
            <p:ph idx="1"/>
          </p:nvPr>
        </p:nvSpPr>
        <p:spPr>
          <a:xfrm>
            <a:off x="136525" y="1371600"/>
            <a:ext cx="9007475" cy="4648200"/>
          </a:xfrm>
        </p:spPr>
        <p:txBody>
          <a:bodyPr/>
          <a:lstStyle/>
          <a:p>
            <a:r>
              <a:rPr lang="en-US" altLang="en-US" dirty="0" smtClean="0">
                <a:solidFill>
                  <a:srgbClr val="FFFF00"/>
                </a:solidFill>
              </a:rPr>
              <a:t>Helical Solenoid invention to get HCC fields</a:t>
            </a:r>
          </a:p>
          <a:p>
            <a:pPr lvl="1"/>
            <a:r>
              <a:rPr lang="en-US" altLang="en-US" dirty="0" smtClean="0">
                <a:solidFill>
                  <a:srgbClr val="FFFF00"/>
                </a:solidFill>
              </a:rPr>
              <a:t>4-coil </a:t>
            </a:r>
            <a:r>
              <a:rPr lang="en-US" altLang="en-US" dirty="0" err="1" smtClean="0">
                <a:solidFill>
                  <a:srgbClr val="FFFF00"/>
                </a:solidFill>
              </a:rPr>
              <a:t>NbTi</a:t>
            </a:r>
            <a:r>
              <a:rPr lang="en-US" altLang="en-US" dirty="0" smtClean="0">
                <a:solidFill>
                  <a:srgbClr val="FFFF00"/>
                </a:solidFill>
              </a:rPr>
              <a:t> HS model tested (1</a:t>
            </a:r>
            <a:r>
              <a:rPr lang="en-US" altLang="en-US" baseline="30000" dirty="0" smtClean="0">
                <a:solidFill>
                  <a:srgbClr val="FFFF00"/>
                </a:solidFill>
              </a:rPr>
              <a:t>st</a:t>
            </a:r>
            <a:r>
              <a:rPr lang="en-US" altLang="en-US" dirty="0" smtClean="0">
                <a:solidFill>
                  <a:srgbClr val="FFFF00"/>
                </a:solidFill>
              </a:rPr>
              <a:t> 6d HCC segment)</a:t>
            </a:r>
          </a:p>
          <a:p>
            <a:pPr lvl="1"/>
            <a:r>
              <a:rPr lang="en-US" altLang="en-US" dirty="0" smtClean="0">
                <a:solidFill>
                  <a:srgbClr val="FFFF00"/>
                </a:solidFill>
              </a:rPr>
              <a:t>6-coil YBCO HS model tested (last 6d HCC segment)</a:t>
            </a:r>
          </a:p>
          <a:p>
            <a:r>
              <a:rPr lang="en-US" altLang="en-US" dirty="0" smtClean="0">
                <a:solidFill>
                  <a:srgbClr val="FFFF00"/>
                </a:solidFill>
              </a:rPr>
              <a:t>High Pressure H</a:t>
            </a:r>
            <a:r>
              <a:rPr lang="en-US" altLang="en-US" baseline="-25000" dirty="0" smtClean="0">
                <a:solidFill>
                  <a:srgbClr val="FFFF00"/>
                </a:solidFill>
              </a:rPr>
              <a:t>2</a:t>
            </a:r>
            <a:r>
              <a:rPr lang="en-US" altLang="en-US" dirty="0" smtClean="0">
                <a:solidFill>
                  <a:srgbClr val="FFFF00"/>
                </a:solidFill>
              </a:rPr>
              <a:t> Cavity development</a:t>
            </a:r>
          </a:p>
          <a:p>
            <a:pPr lvl="1"/>
            <a:r>
              <a:rPr lang="en-US" altLang="en-US" dirty="0" smtClean="0">
                <a:solidFill>
                  <a:srgbClr val="FFFF00"/>
                </a:solidFill>
              </a:rPr>
              <a:t>Test cell shows no HV max dependence on external B</a:t>
            </a:r>
          </a:p>
          <a:p>
            <a:pPr lvl="1"/>
            <a:r>
              <a:rPr lang="en-US" altLang="en-US" dirty="0" smtClean="0">
                <a:solidFill>
                  <a:srgbClr val="FFFF00"/>
                </a:solidFill>
              </a:rPr>
              <a:t>First beam tests show agreement with models</a:t>
            </a:r>
          </a:p>
          <a:p>
            <a:pPr lvl="2"/>
            <a:r>
              <a:rPr lang="en-US" altLang="en-US" dirty="0" smtClean="0">
                <a:solidFill>
                  <a:srgbClr val="FFFF00"/>
                </a:solidFill>
              </a:rPr>
              <a:t>No RF breakdown</a:t>
            </a:r>
          </a:p>
          <a:p>
            <a:pPr lvl="2"/>
            <a:r>
              <a:rPr lang="en-US" altLang="en-US" dirty="0" smtClean="0">
                <a:solidFill>
                  <a:srgbClr val="FFFF00"/>
                </a:solidFill>
              </a:rPr>
              <a:t>Ionization electrons move far enough to heat H</a:t>
            </a:r>
            <a:r>
              <a:rPr lang="en-US" altLang="en-US" baseline="-25000" dirty="0" smtClean="0">
                <a:solidFill>
                  <a:srgbClr val="FFFF00"/>
                </a:solidFill>
              </a:rPr>
              <a:t>2</a:t>
            </a:r>
            <a:r>
              <a:rPr lang="en-US" altLang="en-US" dirty="0" smtClean="0">
                <a:solidFill>
                  <a:srgbClr val="FFFF00"/>
                </a:solidFill>
              </a:rPr>
              <a:t> – reduce Q</a:t>
            </a:r>
          </a:p>
          <a:p>
            <a:pPr lvl="2"/>
            <a:r>
              <a:rPr lang="en-US" altLang="en-US" dirty="0" smtClean="0">
                <a:solidFill>
                  <a:srgbClr val="FFFF00"/>
                </a:solidFill>
              </a:rPr>
              <a:t>Mitigated with 0.01% SF</a:t>
            </a:r>
            <a:r>
              <a:rPr lang="en-US" altLang="en-US" baseline="-25000" dirty="0" smtClean="0">
                <a:solidFill>
                  <a:srgbClr val="FFFF00"/>
                </a:solidFill>
              </a:rPr>
              <a:t>6</a:t>
            </a:r>
            <a:r>
              <a:rPr lang="en-US" altLang="en-US" dirty="0" smtClean="0">
                <a:solidFill>
                  <a:srgbClr val="FFFF00"/>
                </a:solidFill>
              </a:rPr>
              <a:t> dopant </a:t>
            </a:r>
          </a:p>
          <a:p>
            <a:pPr lvl="2"/>
            <a:r>
              <a:rPr lang="en-US" altLang="en-US" dirty="0" smtClean="0">
                <a:solidFill>
                  <a:srgbClr val="FFFF00"/>
                </a:solidFill>
              </a:rPr>
              <a:t>Oxygen shown to be a good dopant with less corrosion</a:t>
            </a:r>
          </a:p>
        </p:txBody>
      </p:sp>
      <p:sp>
        <p:nvSpPr>
          <p:cNvPr id="4" name="Date Placeholder 3"/>
          <p:cNvSpPr>
            <a:spLocks noGrp="1"/>
          </p:cNvSpPr>
          <p:nvPr>
            <p:ph type="dt" sz="quarter" idx="10"/>
          </p:nvPr>
        </p:nvSpPr>
        <p:spPr/>
        <p:txBody>
          <a:bodyPr/>
          <a:lstStyle/>
          <a:p>
            <a:pPr>
              <a:defRPr/>
            </a:pPr>
            <a:r>
              <a:rPr lang="en-US" smtClean="0">
                <a:solidFill>
                  <a:srgbClr val="FFFFFF"/>
                </a:solidFill>
              </a:rPr>
              <a:t>Jan 28, 2014</a:t>
            </a:r>
            <a:endParaRPr lang="en-US">
              <a:solidFill>
                <a:srgbClr val="FFFFFF"/>
              </a:solidFill>
            </a:endParaRPr>
          </a:p>
        </p:txBody>
      </p:sp>
      <p:sp>
        <p:nvSpPr>
          <p:cNvPr id="5" name="Footer Placeholder 4"/>
          <p:cNvSpPr>
            <a:spLocks noGrp="1"/>
          </p:cNvSpPr>
          <p:nvPr>
            <p:ph type="ftr" sz="quarter" idx="11"/>
          </p:nvPr>
        </p:nvSpPr>
        <p:spPr/>
        <p:txBody>
          <a:bodyPr/>
          <a:lstStyle/>
          <a:p>
            <a:pPr>
              <a:defRPr/>
            </a:pPr>
            <a:r>
              <a:rPr lang="en-US" smtClean="0">
                <a:solidFill>
                  <a:srgbClr val="FFFFFF"/>
                </a:solidFill>
              </a:rPr>
              <a:t>UChicago Energy Policy Institute</a:t>
            </a:r>
            <a:endParaRPr lang="en-US">
              <a:solidFill>
                <a:srgbClr val="FFFFFF"/>
              </a:solidFill>
            </a:endParaRPr>
          </a:p>
        </p:txBody>
      </p:sp>
      <p:sp>
        <p:nvSpPr>
          <p:cNvPr id="6" name="Slide Number Placeholder 5"/>
          <p:cNvSpPr>
            <a:spLocks noGrp="1"/>
          </p:cNvSpPr>
          <p:nvPr>
            <p:ph type="sldNum" sz="quarter" idx="12"/>
          </p:nvPr>
        </p:nvSpPr>
        <p:spPr/>
        <p:txBody>
          <a:bodyPr/>
          <a:lstStyle/>
          <a:p>
            <a:pPr>
              <a:defRPr/>
            </a:pPr>
            <a:fld id="{ED96B3F0-01CA-4D49-B0FF-DD587A4CDC9C}" type="slidenum">
              <a:rPr lang="en-US" smtClean="0">
                <a:solidFill>
                  <a:srgbClr val="FFFFFF"/>
                </a:solidFill>
              </a:rPr>
              <a:pPr>
                <a:defRPr/>
              </a:pPr>
              <a:t>18</a:t>
            </a:fld>
            <a:endParaRPr lang="en-US">
              <a:solidFill>
                <a:srgbClr val="FFFFFF"/>
              </a:solidFill>
            </a:endParaRPr>
          </a:p>
        </p:txBody>
      </p:sp>
      <p:grpSp>
        <p:nvGrpSpPr>
          <p:cNvPr id="27655" name="Group 70"/>
          <p:cNvGrpSpPr>
            <a:grpSpLocks/>
          </p:cNvGrpSpPr>
          <p:nvPr/>
        </p:nvGrpSpPr>
        <p:grpSpPr bwMode="auto">
          <a:xfrm>
            <a:off x="0" y="0"/>
            <a:ext cx="1905000" cy="838200"/>
            <a:chOff x="3840" y="3216"/>
            <a:chExt cx="1440" cy="624"/>
          </a:xfrm>
        </p:grpSpPr>
        <p:grpSp>
          <p:nvGrpSpPr>
            <p:cNvPr id="27656" name="Group 71"/>
            <p:cNvGrpSpPr>
              <a:grpSpLocks/>
            </p:cNvGrpSpPr>
            <p:nvPr/>
          </p:nvGrpSpPr>
          <p:grpSpPr bwMode="auto">
            <a:xfrm>
              <a:off x="3840" y="3216"/>
              <a:ext cx="336" cy="624"/>
              <a:chOff x="1152" y="288"/>
              <a:chExt cx="960" cy="1872"/>
            </a:xfrm>
          </p:grpSpPr>
          <p:sp>
            <p:nvSpPr>
              <p:cNvPr id="27658" name="Oval 72"/>
              <p:cNvSpPr>
                <a:spLocks noChangeArrowheads="1"/>
              </p:cNvSpPr>
              <p:nvPr/>
            </p:nvSpPr>
            <p:spPr bwMode="auto">
              <a:xfrm>
                <a:off x="1152" y="1488"/>
                <a:ext cx="960" cy="67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endParaRPr lang="en-US" altLang="en-US" smtClean="0">
                  <a:solidFill>
                    <a:srgbClr val="FFFFFF"/>
                  </a:solidFill>
                </a:endParaRPr>
              </a:p>
            </p:txBody>
          </p:sp>
          <p:sp>
            <p:nvSpPr>
              <p:cNvPr id="27659" name="Oval 73"/>
              <p:cNvSpPr>
                <a:spLocks noChangeArrowheads="1"/>
              </p:cNvSpPr>
              <p:nvPr/>
            </p:nvSpPr>
            <p:spPr bwMode="auto">
              <a:xfrm>
                <a:off x="1152" y="288"/>
                <a:ext cx="960" cy="67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endParaRPr lang="en-US" altLang="en-US" smtClean="0">
                  <a:solidFill>
                    <a:srgbClr val="FFFFFF"/>
                  </a:solidFill>
                </a:endParaRPr>
              </a:p>
            </p:txBody>
          </p:sp>
          <p:sp>
            <p:nvSpPr>
              <p:cNvPr id="27660" name="Rectangle 74"/>
              <p:cNvSpPr>
                <a:spLocks noChangeAspect="1" noChangeArrowheads="1"/>
              </p:cNvSpPr>
              <p:nvPr/>
            </p:nvSpPr>
            <p:spPr bwMode="auto">
              <a:xfrm>
                <a:off x="1152" y="624"/>
                <a:ext cx="960" cy="1200"/>
              </a:xfrm>
              <a:prstGeom prst="rect">
                <a:avLst/>
              </a:prstGeom>
              <a:solidFill>
                <a:schemeClr val="accent2"/>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endParaRPr lang="en-US" altLang="en-US" smtClean="0">
                  <a:solidFill>
                    <a:srgbClr val="FFFFFF"/>
                  </a:solidFill>
                </a:endParaRPr>
              </a:p>
            </p:txBody>
          </p:sp>
          <p:sp>
            <p:nvSpPr>
              <p:cNvPr id="27661" name="WordArt 75"/>
              <p:cNvSpPr>
                <a:spLocks noChangeAspect="1" noChangeArrowheads="1" noChangeShapeType="1" noTextEdit="1"/>
              </p:cNvSpPr>
              <p:nvPr/>
            </p:nvSpPr>
            <p:spPr bwMode="auto">
              <a:xfrm>
                <a:off x="1392" y="768"/>
                <a:ext cx="494" cy="100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2833"/>
                  </a:avLst>
                </a:prstTxWarp>
              </a:bodyPr>
              <a:lstStyle/>
              <a:p>
                <a:pPr algn="ctr" eaLnBrk="0" fontAlgn="base" hangingPunct="0">
                  <a:spcBef>
                    <a:spcPct val="0"/>
                  </a:spcBef>
                  <a:spcAft>
                    <a:spcPct val="0"/>
                  </a:spcAft>
                </a:pPr>
                <a:r>
                  <a:rPr lang="en-US" sz="5400" b="1" i="1" kern="10" smtClean="0">
                    <a:solidFill>
                      <a:srgbClr val="FFFFFF"/>
                    </a:solidFill>
                    <a:latin typeface="Symbol"/>
                  </a:rPr>
                  <a:t>m</a:t>
                </a:r>
              </a:p>
            </p:txBody>
          </p:sp>
        </p:grpSp>
        <p:sp>
          <p:nvSpPr>
            <p:cNvPr id="27657" name="Text Box 76"/>
            <p:cNvSpPr txBox="1">
              <a:spLocks noChangeArrowheads="1"/>
            </p:cNvSpPr>
            <p:nvPr/>
          </p:nvSpPr>
          <p:spPr bwMode="auto">
            <a:xfrm>
              <a:off x="4274" y="3360"/>
              <a:ext cx="1006"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50000"/>
                </a:spcBef>
                <a:spcAft>
                  <a:spcPct val="0"/>
                </a:spcAft>
              </a:pPr>
              <a:r>
                <a:rPr lang="en-US" altLang="en-US" sz="1600" b="1" i="1" smtClean="0">
                  <a:solidFill>
                    <a:srgbClr val="00FFFF"/>
                  </a:solidFill>
                  <a:latin typeface="Times New Roman" pitchFamily="18" charset="0"/>
                </a:rPr>
                <a:t>Muons, Inc.</a:t>
              </a:r>
            </a:p>
          </p:txBody>
        </p:sp>
      </p:grpSp>
    </p:spTree>
    <p:extLst>
      <p:ext uri="{BB962C8B-B14F-4D97-AF65-F5344CB8AC3E}">
        <p14:creationId xmlns:p14="http://schemas.microsoft.com/office/powerpoint/2010/main" val="22895332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r>
              <a:rPr lang="en-US" altLang="en-US" smtClean="0">
                <a:solidFill>
                  <a:srgbClr val="000000"/>
                </a:solidFill>
              </a:rPr>
              <a:t>Jan 28, 2014</a:t>
            </a:r>
            <a:endParaRPr lang="en-US" altLang="en-US">
              <a:solidFill>
                <a:srgbClr val="000000"/>
              </a:solidFill>
            </a:endParaRPr>
          </a:p>
        </p:txBody>
      </p:sp>
      <p:sp>
        <p:nvSpPr>
          <p:cNvPr id="1945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r>
              <a:rPr lang="en-US" altLang="en-US" smtClean="0">
                <a:solidFill>
                  <a:srgbClr val="000000"/>
                </a:solidFill>
              </a:rPr>
              <a:t>UChicago Energy Policy Institute</a:t>
            </a:r>
            <a:endParaRPr lang="en-US" altLang="en-US">
              <a:solidFill>
                <a:srgbClr val="000000"/>
              </a:solidFill>
            </a:endParaRPr>
          </a:p>
        </p:txBody>
      </p:sp>
      <p:sp>
        <p:nvSpPr>
          <p:cNvPr id="1946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fld id="{30660FBB-C9C8-4183-B344-0D5FDF0E4629}" type="slidenum">
              <a:rPr lang="en-US" altLang="en-US" smtClean="0">
                <a:solidFill>
                  <a:srgbClr val="000000"/>
                </a:solidFill>
              </a:rPr>
              <a:pPr/>
              <a:t>19</a:t>
            </a:fld>
            <a:endParaRPr lang="en-US" altLang="en-US" smtClean="0">
              <a:solidFill>
                <a:srgbClr val="000000"/>
              </a:solidFill>
            </a:endParaRPr>
          </a:p>
        </p:txBody>
      </p:sp>
      <p:sp>
        <p:nvSpPr>
          <p:cNvPr id="19461" name="Rectangle 4"/>
          <p:cNvSpPr>
            <a:spLocks noChangeArrowheads="1"/>
          </p:cNvSpPr>
          <p:nvPr/>
        </p:nvSpPr>
        <p:spPr bwMode="auto">
          <a:xfrm>
            <a:off x="668338" y="3810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altLang="en-US" sz="3600" smtClean="0">
                <a:solidFill>
                  <a:srgbClr val="000000"/>
                </a:solidFill>
                <a:latin typeface="Palatino Linotype" pitchFamily="18" charset="0"/>
              </a:rPr>
              <a:t>Concept of HCC Segment</a:t>
            </a:r>
          </a:p>
        </p:txBody>
      </p:sp>
      <p:grpSp>
        <p:nvGrpSpPr>
          <p:cNvPr id="19462" name="Group 5"/>
          <p:cNvGrpSpPr>
            <a:grpSpLocks/>
          </p:cNvGrpSpPr>
          <p:nvPr/>
        </p:nvGrpSpPr>
        <p:grpSpPr bwMode="auto">
          <a:xfrm>
            <a:off x="0" y="0"/>
            <a:ext cx="1905000" cy="838200"/>
            <a:chOff x="3840" y="3216"/>
            <a:chExt cx="1440" cy="624"/>
          </a:xfrm>
        </p:grpSpPr>
        <p:grpSp>
          <p:nvGrpSpPr>
            <p:cNvPr id="19472" name="Group 6"/>
            <p:cNvGrpSpPr>
              <a:grpSpLocks/>
            </p:cNvGrpSpPr>
            <p:nvPr/>
          </p:nvGrpSpPr>
          <p:grpSpPr bwMode="auto">
            <a:xfrm>
              <a:off x="3840" y="3216"/>
              <a:ext cx="336" cy="624"/>
              <a:chOff x="1152" y="288"/>
              <a:chExt cx="960" cy="1872"/>
            </a:xfrm>
          </p:grpSpPr>
          <p:sp>
            <p:nvSpPr>
              <p:cNvPr id="19474" name="Oval 7"/>
              <p:cNvSpPr>
                <a:spLocks noChangeArrowheads="1"/>
              </p:cNvSpPr>
              <p:nvPr/>
            </p:nvSpPr>
            <p:spPr bwMode="auto">
              <a:xfrm>
                <a:off x="1152" y="1488"/>
                <a:ext cx="960" cy="67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endParaRPr lang="en-US" altLang="en-US" smtClean="0">
                  <a:solidFill>
                    <a:srgbClr val="000000"/>
                  </a:solidFill>
                </a:endParaRPr>
              </a:p>
            </p:txBody>
          </p:sp>
          <p:sp>
            <p:nvSpPr>
              <p:cNvPr id="19475" name="Oval 8"/>
              <p:cNvSpPr>
                <a:spLocks noChangeArrowheads="1"/>
              </p:cNvSpPr>
              <p:nvPr/>
            </p:nvSpPr>
            <p:spPr bwMode="auto">
              <a:xfrm>
                <a:off x="1152" y="288"/>
                <a:ext cx="960" cy="67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endParaRPr lang="en-US" altLang="en-US" smtClean="0">
                  <a:solidFill>
                    <a:srgbClr val="000000"/>
                  </a:solidFill>
                </a:endParaRPr>
              </a:p>
            </p:txBody>
          </p:sp>
          <p:sp>
            <p:nvSpPr>
              <p:cNvPr id="19476" name="Rectangle 9"/>
              <p:cNvSpPr>
                <a:spLocks noChangeAspect="1" noChangeArrowheads="1"/>
              </p:cNvSpPr>
              <p:nvPr/>
            </p:nvSpPr>
            <p:spPr bwMode="auto">
              <a:xfrm>
                <a:off x="1152" y="624"/>
                <a:ext cx="960" cy="1200"/>
              </a:xfrm>
              <a:prstGeom prst="rect">
                <a:avLst/>
              </a:prstGeom>
              <a:solidFill>
                <a:schemeClr val="accent2"/>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endParaRPr lang="en-US" altLang="en-US" smtClean="0">
                  <a:solidFill>
                    <a:srgbClr val="000000"/>
                  </a:solidFill>
                </a:endParaRPr>
              </a:p>
            </p:txBody>
          </p:sp>
          <p:sp>
            <p:nvSpPr>
              <p:cNvPr id="19477" name="WordArt 10"/>
              <p:cNvSpPr>
                <a:spLocks noChangeAspect="1" noChangeArrowheads="1" noChangeShapeType="1" noTextEdit="1"/>
              </p:cNvSpPr>
              <p:nvPr/>
            </p:nvSpPr>
            <p:spPr bwMode="auto">
              <a:xfrm>
                <a:off x="1392" y="768"/>
                <a:ext cx="494" cy="100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2833"/>
                  </a:avLst>
                </a:prstTxWarp>
              </a:bodyPr>
              <a:lstStyle/>
              <a:p>
                <a:pPr algn="ctr" eaLnBrk="0" fontAlgn="base" hangingPunct="0">
                  <a:spcBef>
                    <a:spcPct val="0"/>
                  </a:spcBef>
                  <a:spcAft>
                    <a:spcPct val="0"/>
                  </a:spcAft>
                </a:pPr>
                <a:r>
                  <a:rPr lang="en-US" sz="5400" b="1" i="1" kern="10" smtClean="0">
                    <a:solidFill>
                      <a:srgbClr val="FFFFFF"/>
                    </a:solidFill>
                    <a:latin typeface="Symbol"/>
                  </a:rPr>
                  <a:t>m</a:t>
                </a:r>
              </a:p>
            </p:txBody>
          </p:sp>
        </p:grpSp>
        <p:sp>
          <p:nvSpPr>
            <p:cNvPr id="19473" name="Text Box 11"/>
            <p:cNvSpPr txBox="1">
              <a:spLocks noChangeArrowheads="1"/>
            </p:cNvSpPr>
            <p:nvPr/>
          </p:nvSpPr>
          <p:spPr bwMode="auto">
            <a:xfrm>
              <a:off x="4274" y="3360"/>
              <a:ext cx="1006"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50000"/>
                </a:spcBef>
                <a:spcAft>
                  <a:spcPct val="0"/>
                </a:spcAft>
              </a:pPr>
              <a:r>
                <a:rPr lang="en-US" altLang="en-US" sz="1600" b="1" i="1" smtClean="0">
                  <a:solidFill>
                    <a:srgbClr val="333399"/>
                  </a:solidFill>
                  <a:latin typeface="Times New Roman" pitchFamily="18" charset="0"/>
                </a:rPr>
                <a:t>Muons, Inc.</a:t>
              </a:r>
            </a:p>
          </p:txBody>
        </p:sp>
      </p:grpSp>
      <p:pic>
        <p:nvPicPr>
          <p:cNvPr id="19463" name="Picture 15"/>
          <p:cNvPicPr>
            <a:picLocks noChangeAspect="1" noChangeArrowheads="1"/>
          </p:cNvPicPr>
          <p:nvPr/>
        </p:nvPicPr>
        <p:blipFill>
          <a:blip r:embed="rId3">
            <a:extLst>
              <a:ext uri="{28A0092B-C50C-407E-A947-70E740481C1C}">
                <a14:useLocalDpi xmlns:a14="http://schemas.microsoft.com/office/drawing/2010/main" val="0"/>
              </a:ext>
            </a:extLst>
          </a:blip>
          <a:srcRect t="10268"/>
          <a:stretch>
            <a:fillRect/>
          </a:stretch>
        </p:blipFill>
        <p:spPr bwMode="auto">
          <a:xfrm>
            <a:off x="398463" y="1120775"/>
            <a:ext cx="857567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464" name="Straight Arrow Connector 3"/>
          <p:cNvCxnSpPr>
            <a:cxnSpLocks noChangeShapeType="1"/>
          </p:cNvCxnSpPr>
          <p:nvPr/>
        </p:nvCxnSpPr>
        <p:spPr bwMode="auto">
          <a:xfrm flipH="1">
            <a:off x="1752600" y="5781675"/>
            <a:ext cx="6248400" cy="0"/>
          </a:xfrm>
          <a:prstGeom prst="straightConnector1">
            <a:avLst/>
          </a:prstGeom>
          <a:noFill/>
          <a:ln w="9525" algn="ctr">
            <a:solidFill>
              <a:schemeClr val="tx1"/>
            </a:solidFill>
            <a:round/>
            <a:headEnd/>
            <a:tailEnd type="arrow" w="med" len="med"/>
          </a:ln>
        </p:spPr>
      </p:cxnSp>
      <p:sp>
        <p:nvSpPr>
          <p:cNvPr id="19465" name="TextBox 8"/>
          <p:cNvSpPr txBox="1">
            <a:spLocks noChangeArrowheads="1"/>
          </p:cNvSpPr>
          <p:nvPr/>
        </p:nvSpPr>
        <p:spPr bwMode="auto">
          <a:xfrm>
            <a:off x="5715000" y="5443538"/>
            <a:ext cx="2514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altLang="en-US" smtClean="0">
                <a:solidFill>
                  <a:srgbClr val="000000"/>
                </a:solidFill>
              </a:rPr>
              <a:t>Beam center</a:t>
            </a:r>
          </a:p>
        </p:txBody>
      </p:sp>
      <p:sp>
        <p:nvSpPr>
          <p:cNvPr id="19466" name="TextBox 9"/>
          <p:cNvSpPr txBox="1">
            <a:spLocks noChangeArrowheads="1"/>
          </p:cNvSpPr>
          <p:nvPr/>
        </p:nvSpPr>
        <p:spPr bwMode="auto">
          <a:xfrm>
            <a:off x="5791200" y="3962400"/>
            <a:ext cx="2819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altLang="en-US" smtClean="0">
                <a:solidFill>
                  <a:srgbClr val="000000"/>
                </a:solidFill>
              </a:rPr>
              <a:t>200 Atm GH2 at 325 K</a:t>
            </a:r>
          </a:p>
          <a:p>
            <a:pPr algn="ctr" eaLnBrk="0" fontAlgn="base" hangingPunct="0">
              <a:spcBef>
                <a:spcPct val="0"/>
              </a:spcBef>
              <a:spcAft>
                <a:spcPct val="0"/>
              </a:spcAft>
            </a:pPr>
            <a:r>
              <a:rPr lang="en-US" altLang="en-US" smtClean="0">
                <a:solidFill>
                  <a:srgbClr val="000000"/>
                </a:solidFill>
              </a:rPr>
              <a:t>or</a:t>
            </a:r>
          </a:p>
          <a:p>
            <a:pPr algn="ctr" eaLnBrk="0" fontAlgn="base" hangingPunct="0">
              <a:spcBef>
                <a:spcPct val="0"/>
              </a:spcBef>
              <a:spcAft>
                <a:spcPct val="0"/>
              </a:spcAft>
            </a:pPr>
            <a:r>
              <a:rPr lang="en-US" altLang="en-US" smtClean="0">
                <a:solidFill>
                  <a:srgbClr val="000000"/>
                </a:solidFill>
              </a:rPr>
              <a:t>50 Atm at 77 K</a:t>
            </a:r>
          </a:p>
        </p:txBody>
      </p:sp>
      <p:sp>
        <p:nvSpPr>
          <p:cNvPr id="19467" name="TextBox 10"/>
          <p:cNvSpPr txBox="1">
            <a:spLocks noChangeArrowheads="1"/>
          </p:cNvSpPr>
          <p:nvPr/>
        </p:nvSpPr>
        <p:spPr bwMode="auto">
          <a:xfrm>
            <a:off x="1676400" y="1600200"/>
            <a:ext cx="6019800" cy="1066800"/>
          </a:xfrm>
          <a:prstGeom prst="rect">
            <a:avLst/>
          </a:prstGeom>
          <a:noFill/>
          <a:ln w="57150">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endParaRPr lang="en-US" altLang="en-US" smtClean="0">
              <a:solidFill>
                <a:srgbClr val="000000"/>
              </a:solidFill>
            </a:endParaRPr>
          </a:p>
        </p:txBody>
      </p:sp>
      <p:sp>
        <p:nvSpPr>
          <p:cNvPr id="19468" name="Rectangle 11"/>
          <p:cNvSpPr>
            <a:spLocks noChangeArrowheads="1"/>
          </p:cNvSpPr>
          <p:nvPr/>
        </p:nvSpPr>
        <p:spPr bwMode="auto">
          <a:xfrm>
            <a:off x="0" y="2743200"/>
            <a:ext cx="9113838" cy="457200"/>
          </a:xfrm>
          <a:prstGeom prst="rect">
            <a:avLst/>
          </a:prstGeom>
          <a:noFill/>
          <a:ln w="38100" algn="ctr">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altLang="en-US" smtClean="0">
                <a:solidFill>
                  <a:srgbClr val="000000"/>
                </a:solidFill>
              </a:rPr>
              <a:t>                          Pressure wall                                     with internal cooling</a:t>
            </a:r>
          </a:p>
        </p:txBody>
      </p:sp>
      <p:sp>
        <p:nvSpPr>
          <p:cNvPr id="19469" name="Rectangle 12"/>
          <p:cNvSpPr>
            <a:spLocks noChangeArrowheads="1"/>
          </p:cNvSpPr>
          <p:nvPr/>
        </p:nvSpPr>
        <p:spPr bwMode="auto">
          <a:xfrm>
            <a:off x="8224838" y="1600200"/>
            <a:ext cx="919162" cy="1066800"/>
          </a:xfrm>
          <a:prstGeom prst="rect">
            <a:avLst/>
          </a:prstGeom>
          <a:noFill/>
          <a:ln w="38100"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endParaRPr lang="en-US" altLang="en-US" smtClean="0">
              <a:solidFill>
                <a:srgbClr val="000000"/>
              </a:solidFill>
            </a:endParaRPr>
          </a:p>
        </p:txBody>
      </p:sp>
      <p:sp>
        <p:nvSpPr>
          <p:cNvPr id="19470" name="Rectangle 27"/>
          <p:cNvSpPr>
            <a:spLocks noChangeArrowheads="1"/>
          </p:cNvSpPr>
          <p:nvPr/>
        </p:nvSpPr>
        <p:spPr bwMode="auto">
          <a:xfrm>
            <a:off x="0" y="1600200"/>
            <a:ext cx="1219200" cy="1066800"/>
          </a:xfrm>
          <a:prstGeom prst="rect">
            <a:avLst/>
          </a:prstGeom>
          <a:noFill/>
          <a:ln w="38100"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endParaRPr lang="en-US" altLang="en-US" smtClean="0">
              <a:solidFill>
                <a:srgbClr val="000000"/>
              </a:solidFill>
            </a:endParaRPr>
          </a:p>
        </p:txBody>
      </p:sp>
      <p:cxnSp>
        <p:nvCxnSpPr>
          <p:cNvPr id="19471" name="Straight Arrow Connector 14"/>
          <p:cNvCxnSpPr>
            <a:cxnSpLocks noChangeShapeType="1"/>
          </p:cNvCxnSpPr>
          <p:nvPr/>
        </p:nvCxnSpPr>
        <p:spPr bwMode="auto">
          <a:xfrm>
            <a:off x="8001000" y="5781675"/>
            <a:ext cx="228600" cy="0"/>
          </a:xfrm>
          <a:prstGeom prst="straightConnector1">
            <a:avLst/>
          </a:prstGeom>
          <a:noFill/>
          <a:ln w="9525" algn="ctr">
            <a:solidFill>
              <a:schemeClr val="tx1"/>
            </a:solidFill>
            <a:round/>
            <a:headEnd/>
            <a:tailEnd type="arrow" w="med" len="med"/>
          </a:ln>
        </p:spPr>
      </p:cxnSp>
    </p:spTree>
    <p:extLst>
      <p:ext uri="{BB962C8B-B14F-4D97-AF65-F5344CB8AC3E}">
        <p14:creationId xmlns:p14="http://schemas.microsoft.com/office/powerpoint/2010/main" val="11626411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1"/>
          <p:cNvSpPr>
            <a:spLocks noGrp="1"/>
          </p:cNvSpPr>
          <p:nvPr>
            <p:ph type="dt" sz="quarter" idx="10"/>
          </p:nvPr>
        </p:nvSpPr>
        <p:spPr/>
        <p:txBody>
          <a:bodyPr/>
          <a:lstStyle/>
          <a:p>
            <a:pPr>
              <a:defRPr/>
            </a:pPr>
            <a:r>
              <a:rPr lang="en-US" smtClean="0">
                <a:solidFill>
                  <a:srgbClr val="FFFFFF"/>
                </a:solidFill>
              </a:rPr>
              <a:t>Jan 28, 2014</a:t>
            </a:r>
            <a:endParaRPr lang="en-US">
              <a:solidFill>
                <a:srgbClr val="FFFFFF"/>
              </a:solidFill>
            </a:endParaRPr>
          </a:p>
        </p:txBody>
      </p:sp>
      <p:sp>
        <p:nvSpPr>
          <p:cNvPr id="11" name="Footer Placeholder 2"/>
          <p:cNvSpPr>
            <a:spLocks noGrp="1"/>
          </p:cNvSpPr>
          <p:nvPr>
            <p:ph type="ftr" sz="quarter" idx="11"/>
          </p:nvPr>
        </p:nvSpPr>
        <p:spPr/>
        <p:txBody>
          <a:bodyPr/>
          <a:lstStyle/>
          <a:p>
            <a:pPr>
              <a:defRPr/>
            </a:pPr>
            <a:r>
              <a:rPr lang="en-US" smtClean="0">
                <a:solidFill>
                  <a:srgbClr val="FFFFFF"/>
                </a:solidFill>
              </a:rPr>
              <a:t>UChicago Energy Policy Institute</a:t>
            </a:r>
            <a:endParaRPr lang="en-US">
              <a:solidFill>
                <a:srgbClr val="FFFFFF"/>
              </a:solidFill>
            </a:endParaRPr>
          </a:p>
        </p:txBody>
      </p:sp>
      <p:sp>
        <p:nvSpPr>
          <p:cNvPr id="12" name="Slide Number Placeholder 3"/>
          <p:cNvSpPr>
            <a:spLocks noGrp="1"/>
          </p:cNvSpPr>
          <p:nvPr>
            <p:ph type="sldNum" sz="quarter" idx="12"/>
          </p:nvPr>
        </p:nvSpPr>
        <p:spPr/>
        <p:txBody>
          <a:bodyPr/>
          <a:lstStyle/>
          <a:p>
            <a:pPr>
              <a:defRPr/>
            </a:pPr>
            <a:fld id="{27A2283F-6915-425C-9282-0104AE6A760C}" type="slidenum">
              <a:rPr lang="en-US">
                <a:solidFill>
                  <a:srgbClr val="FFFFFF"/>
                </a:solidFill>
              </a:rPr>
              <a:pPr>
                <a:defRPr/>
              </a:pPr>
              <a:t>2</a:t>
            </a:fld>
            <a:endParaRPr lang="en-US">
              <a:solidFill>
                <a:srgbClr val="FFFFFF"/>
              </a:solidFill>
            </a:endParaRPr>
          </a:p>
        </p:txBody>
      </p:sp>
      <p:sp>
        <p:nvSpPr>
          <p:cNvPr id="10245" name="Rectangle 2"/>
          <p:cNvSpPr>
            <a:spLocks noChangeArrowheads="1"/>
          </p:cNvSpPr>
          <p:nvPr/>
        </p:nvSpPr>
        <p:spPr bwMode="auto">
          <a:xfrm>
            <a:off x="225491" y="676591"/>
            <a:ext cx="8766109" cy="5724644"/>
          </a:xfrm>
          <a:prstGeom prst="rect">
            <a:avLst/>
          </a:prstGeom>
          <a:noFill/>
          <a:ln w="9525">
            <a:noFill/>
            <a:miter lim="800000"/>
            <a:headEnd/>
            <a:tailEnd/>
          </a:ln>
        </p:spPr>
        <p:txBody>
          <a:bodyPr wrap="square" anchor="ctr">
            <a:spAutoFit/>
          </a:bodyPr>
          <a:lstStyle/>
          <a:p>
            <a:pPr algn="ctr" eaLnBrk="0" fontAlgn="base" hangingPunct="0">
              <a:spcBef>
                <a:spcPct val="0"/>
              </a:spcBef>
              <a:spcAft>
                <a:spcPct val="0"/>
              </a:spcAft>
            </a:pPr>
            <a:r>
              <a:rPr lang="en-US" sz="2800" dirty="0" smtClean="0">
                <a:solidFill>
                  <a:srgbClr val="FFFF00"/>
                </a:solidFill>
                <a:latin typeface="Arial" charset="0"/>
              </a:rPr>
              <a:t>Muons, Inc. in 3 </a:t>
            </a:r>
            <a:r>
              <a:rPr lang="en-US" sz="2800" dirty="0" smtClean="0">
                <a:solidFill>
                  <a:srgbClr val="FFFF00"/>
                </a:solidFill>
                <a:latin typeface="Arial" charset="0"/>
              </a:rPr>
              <a:t>Acts</a:t>
            </a:r>
            <a:r>
              <a:rPr lang="en-US" sz="2800" dirty="0" smtClean="0">
                <a:solidFill>
                  <a:srgbClr val="FFFF00"/>
                </a:solidFill>
                <a:latin typeface="Arial" charset="0"/>
              </a:rPr>
              <a:t>: </a:t>
            </a:r>
          </a:p>
          <a:p>
            <a:pPr algn="ctr" eaLnBrk="0" fontAlgn="base" hangingPunct="0">
              <a:spcBef>
                <a:spcPct val="0"/>
              </a:spcBef>
              <a:spcAft>
                <a:spcPct val="0"/>
              </a:spcAft>
            </a:pPr>
            <a:r>
              <a:rPr lang="en-US" dirty="0" smtClean="0">
                <a:solidFill>
                  <a:srgbClr val="FFFF00"/>
                </a:solidFill>
                <a:latin typeface="Arial" charset="0"/>
              </a:rPr>
              <a:t>Rolland </a:t>
            </a:r>
            <a:r>
              <a:rPr lang="en-US" dirty="0">
                <a:solidFill>
                  <a:srgbClr val="FFFF00"/>
                </a:solidFill>
                <a:latin typeface="Arial" charset="0"/>
              </a:rPr>
              <a:t>P. Johnson</a:t>
            </a:r>
          </a:p>
          <a:p>
            <a:pPr algn="ctr" eaLnBrk="0" fontAlgn="base" hangingPunct="0">
              <a:spcBef>
                <a:spcPct val="0"/>
              </a:spcBef>
              <a:spcAft>
                <a:spcPct val="0"/>
              </a:spcAft>
            </a:pPr>
            <a:r>
              <a:rPr lang="en-US" dirty="0">
                <a:solidFill>
                  <a:srgbClr val="FFFF00"/>
                </a:solidFill>
                <a:latin typeface="Arial" charset="0"/>
              </a:rPr>
              <a:t>Muons, Inc. (</a:t>
            </a:r>
            <a:r>
              <a:rPr lang="en-US" dirty="0">
                <a:solidFill>
                  <a:srgbClr val="FFFF00"/>
                </a:solidFill>
                <a:latin typeface="Arial" charset="0"/>
                <a:hlinkClick r:id="rId3" tooltip="http://www.muonsinc.com/"/>
              </a:rPr>
              <a:t>http://www.muonsinc.com/</a:t>
            </a:r>
            <a:r>
              <a:rPr lang="en-US" dirty="0">
                <a:solidFill>
                  <a:srgbClr val="FFFF00"/>
                </a:solidFill>
                <a:latin typeface="Arial" charset="0"/>
              </a:rPr>
              <a:t>)</a:t>
            </a:r>
          </a:p>
          <a:p>
            <a:pPr algn="ctr" eaLnBrk="0" fontAlgn="base" hangingPunct="0">
              <a:spcBef>
                <a:spcPct val="0"/>
              </a:spcBef>
              <a:spcAft>
                <a:spcPct val="0"/>
              </a:spcAft>
            </a:pPr>
            <a:r>
              <a:rPr lang="en-US" sz="800" dirty="0">
                <a:solidFill>
                  <a:srgbClr val="FFFF00"/>
                </a:solidFill>
                <a:latin typeface="Arial" charset="0"/>
              </a:rPr>
              <a:t> </a:t>
            </a:r>
          </a:p>
          <a:p>
            <a:pPr marL="285750" indent="-285750" eaLnBrk="0" fontAlgn="base" hangingPunct="0">
              <a:spcBef>
                <a:spcPct val="0"/>
              </a:spcBef>
              <a:spcAft>
                <a:spcPct val="0"/>
              </a:spcAft>
              <a:buFont typeface="Arial" panose="020B0604020202020204" pitchFamily="34" charset="0"/>
              <a:buChar char="•"/>
            </a:pPr>
            <a:r>
              <a:rPr lang="en-US" dirty="0" smtClean="0">
                <a:solidFill>
                  <a:srgbClr val="FFFF00"/>
                </a:solidFill>
                <a:latin typeface="Arial" charset="0"/>
              </a:rPr>
              <a:t>1 Company funded by DOE Small Business Innovation Tech Transfer Grants</a:t>
            </a:r>
          </a:p>
          <a:p>
            <a:pPr marL="742950" lvl="1" indent="-285750" eaLnBrk="0" fontAlgn="base" hangingPunct="0">
              <a:spcBef>
                <a:spcPct val="0"/>
              </a:spcBef>
              <a:spcAft>
                <a:spcPct val="0"/>
              </a:spcAft>
              <a:buFont typeface="Arial" panose="020B0604020202020204" pitchFamily="34" charset="0"/>
              <a:buChar char="•"/>
            </a:pPr>
            <a:r>
              <a:rPr lang="en-US" dirty="0">
                <a:solidFill>
                  <a:srgbClr val="FFFF00"/>
                </a:solidFill>
                <a:latin typeface="Arial" charset="0"/>
              </a:rPr>
              <a:t>developing general tools and technology for </a:t>
            </a:r>
            <a:r>
              <a:rPr lang="en-US" dirty="0" smtClean="0">
                <a:solidFill>
                  <a:srgbClr val="FFFF00"/>
                </a:solidFill>
                <a:latin typeface="Arial" charset="0"/>
              </a:rPr>
              <a:t>particle accelerators</a:t>
            </a:r>
          </a:p>
          <a:p>
            <a:pPr marL="742950" lvl="1" indent="-285750" eaLnBrk="0" fontAlgn="base" hangingPunct="0">
              <a:spcBef>
                <a:spcPct val="0"/>
              </a:spcBef>
              <a:spcAft>
                <a:spcPct val="0"/>
              </a:spcAft>
              <a:buFont typeface="Arial" panose="020B0604020202020204" pitchFamily="34" charset="0"/>
              <a:buChar char="•"/>
            </a:pPr>
            <a:r>
              <a:rPr lang="en-US" dirty="0" smtClean="0">
                <a:solidFill>
                  <a:srgbClr val="FFFF00"/>
                </a:solidFill>
                <a:latin typeface="Arial" charset="0"/>
              </a:rPr>
              <a:t>with seven </a:t>
            </a:r>
            <a:r>
              <a:rPr lang="en-US" dirty="0">
                <a:solidFill>
                  <a:srgbClr val="FFFF00"/>
                </a:solidFill>
                <a:latin typeface="Arial" charset="0"/>
              </a:rPr>
              <a:t>US universities and seven National Labs</a:t>
            </a:r>
          </a:p>
          <a:p>
            <a:pPr marL="742950" lvl="1" indent="-285750" eaLnBrk="0" fontAlgn="base" hangingPunct="0">
              <a:spcBef>
                <a:spcPct val="0"/>
              </a:spcBef>
              <a:spcAft>
                <a:spcPct val="0"/>
              </a:spcAft>
              <a:buFont typeface="Arial" panose="020B0604020202020204" pitchFamily="34" charset="0"/>
              <a:buChar char="•"/>
            </a:pPr>
            <a:r>
              <a:rPr lang="en-US" dirty="0" smtClean="0">
                <a:solidFill>
                  <a:srgbClr val="FFFF00"/>
                </a:solidFill>
                <a:latin typeface="Arial" charset="0"/>
              </a:rPr>
              <a:t>creative </a:t>
            </a:r>
            <a:r>
              <a:rPr lang="en-US" dirty="0">
                <a:solidFill>
                  <a:srgbClr val="FFFF00"/>
                </a:solidFill>
                <a:latin typeface="Arial" charset="0"/>
              </a:rPr>
              <a:t>staff with a broad range of skills and </a:t>
            </a:r>
            <a:r>
              <a:rPr lang="en-US" dirty="0" smtClean="0">
                <a:solidFill>
                  <a:srgbClr val="FFFF00"/>
                </a:solidFill>
                <a:latin typeface="Arial" charset="0"/>
              </a:rPr>
              <a:t>experience</a:t>
            </a:r>
          </a:p>
          <a:p>
            <a:pPr marL="742950" lvl="1" indent="-285750" eaLnBrk="0" fontAlgn="base" hangingPunct="0">
              <a:spcBef>
                <a:spcPct val="0"/>
              </a:spcBef>
              <a:spcAft>
                <a:spcPct val="0"/>
              </a:spcAft>
              <a:buFont typeface="Arial" panose="020B0604020202020204" pitchFamily="34" charset="0"/>
              <a:buChar char="•"/>
            </a:pPr>
            <a:endParaRPr lang="en-US" sz="800" dirty="0" smtClean="0">
              <a:solidFill>
                <a:srgbClr val="FFFF00"/>
              </a:solidFill>
              <a:latin typeface="Arial" charset="0"/>
            </a:endParaRPr>
          </a:p>
          <a:p>
            <a:pPr marL="285750" indent="-285750" eaLnBrk="0" fontAlgn="base" hangingPunct="0">
              <a:spcBef>
                <a:spcPct val="0"/>
              </a:spcBef>
              <a:spcAft>
                <a:spcPct val="0"/>
              </a:spcAft>
              <a:buFont typeface="Arial" panose="020B0604020202020204" pitchFamily="34" charset="0"/>
              <a:buChar char="•"/>
            </a:pPr>
            <a:r>
              <a:rPr lang="en-US" dirty="0" smtClean="0">
                <a:solidFill>
                  <a:srgbClr val="FFFF00"/>
                </a:solidFill>
                <a:latin typeface="Arial" charset="0"/>
              </a:rPr>
              <a:t>2 Muon beam cooling for a Muon Collider</a:t>
            </a:r>
          </a:p>
          <a:p>
            <a:pPr marL="742950" lvl="1" indent="-285750" eaLnBrk="0" fontAlgn="base" hangingPunct="0">
              <a:spcBef>
                <a:spcPct val="0"/>
              </a:spcBef>
              <a:spcAft>
                <a:spcPct val="0"/>
              </a:spcAft>
              <a:buFont typeface="Arial" panose="020B0604020202020204" pitchFamily="34" charset="0"/>
              <a:buChar char="•"/>
            </a:pPr>
            <a:r>
              <a:rPr lang="en-US" dirty="0" smtClean="0">
                <a:solidFill>
                  <a:srgbClr val="FFFF00"/>
                </a:solidFill>
                <a:latin typeface="Arial" charset="0"/>
              </a:rPr>
              <a:t>next energy frontier machine to follow the LHC </a:t>
            </a:r>
          </a:p>
          <a:p>
            <a:pPr marL="742950" lvl="1" indent="-285750" eaLnBrk="0" fontAlgn="base" hangingPunct="0">
              <a:spcBef>
                <a:spcPct val="0"/>
              </a:spcBef>
              <a:spcAft>
                <a:spcPct val="0"/>
              </a:spcAft>
              <a:buFont typeface="Arial" panose="020B0604020202020204" pitchFamily="34" charset="0"/>
              <a:buChar char="•"/>
            </a:pPr>
            <a:r>
              <a:rPr lang="en-US" dirty="0" smtClean="0">
                <a:solidFill>
                  <a:srgbClr val="FFFF00"/>
                </a:solidFill>
                <a:latin typeface="Arial" charset="0"/>
              </a:rPr>
              <a:t>helped revive the MC, now the long-range goal of </a:t>
            </a:r>
            <a:r>
              <a:rPr lang="en-US" dirty="0" err="1" smtClean="0">
                <a:solidFill>
                  <a:srgbClr val="FFFF00"/>
                </a:solidFill>
                <a:latin typeface="Arial" charset="0"/>
              </a:rPr>
              <a:t>Fermilab</a:t>
            </a:r>
            <a:r>
              <a:rPr lang="en-US" dirty="0" smtClean="0">
                <a:solidFill>
                  <a:srgbClr val="FFFF00"/>
                </a:solidFill>
                <a:latin typeface="Arial" charset="0"/>
              </a:rPr>
              <a:t> and US HEP</a:t>
            </a:r>
          </a:p>
          <a:p>
            <a:pPr marL="742950" lvl="1" indent="-285750" eaLnBrk="0" fontAlgn="base" hangingPunct="0">
              <a:spcBef>
                <a:spcPct val="0"/>
              </a:spcBef>
              <a:spcAft>
                <a:spcPct val="0"/>
              </a:spcAft>
              <a:buFont typeface="Arial" panose="020B0604020202020204" pitchFamily="34" charset="0"/>
              <a:buChar char="•"/>
            </a:pPr>
            <a:r>
              <a:rPr lang="en-US" dirty="0" smtClean="0">
                <a:solidFill>
                  <a:srgbClr val="FFFF00"/>
                </a:solidFill>
                <a:latin typeface="Arial" charset="0"/>
              </a:rPr>
              <a:t>Higgs boson factory </a:t>
            </a:r>
          </a:p>
          <a:p>
            <a:pPr marL="742950" lvl="1" indent="-285750" eaLnBrk="0" fontAlgn="base" hangingPunct="0">
              <a:spcBef>
                <a:spcPct val="0"/>
              </a:spcBef>
              <a:spcAft>
                <a:spcPct val="0"/>
              </a:spcAft>
              <a:buFont typeface="Arial" panose="020B0604020202020204" pitchFamily="34" charset="0"/>
              <a:buChar char="•"/>
            </a:pPr>
            <a:endParaRPr lang="en-US" sz="800" dirty="0" smtClean="0">
              <a:solidFill>
                <a:srgbClr val="FFFF00"/>
              </a:solidFill>
              <a:latin typeface="Arial" charset="0"/>
            </a:endParaRPr>
          </a:p>
          <a:p>
            <a:pPr marL="285750" indent="-285750" eaLnBrk="0" fontAlgn="base" hangingPunct="0">
              <a:spcBef>
                <a:spcPct val="0"/>
              </a:spcBef>
              <a:spcAft>
                <a:spcPct val="0"/>
              </a:spcAft>
              <a:buFont typeface="Arial" panose="020B0604020202020204" pitchFamily="34" charset="0"/>
              <a:buChar char="•"/>
            </a:pPr>
            <a:r>
              <a:rPr lang="en-US" dirty="0" smtClean="0">
                <a:solidFill>
                  <a:srgbClr val="FFFF00"/>
                </a:solidFill>
                <a:latin typeface="Arial" charset="0"/>
              </a:rPr>
              <a:t>3 Designing a new kind of Accelerator-Driven Subcritical Nuclear Reactor (ADSR) </a:t>
            </a:r>
          </a:p>
          <a:p>
            <a:pPr marL="742950" lvl="1" indent="-285750" eaLnBrk="0" fontAlgn="base" hangingPunct="0">
              <a:spcBef>
                <a:spcPct val="0"/>
              </a:spcBef>
              <a:spcAft>
                <a:spcPct val="0"/>
              </a:spcAft>
              <a:buFont typeface="Arial" panose="020B0604020202020204" pitchFamily="34" charset="0"/>
              <a:buChar char="•"/>
            </a:pPr>
            <a:r>
              <a:rPr lang="en-US" dirty="0" smtClean="0">
                <a:solidFill>
                  <a:srgbClr val="FFFF00"/>
                </a:solidFill>
                <a:latin typeface="Arial" charset="0"/>
              </a:rPr>
              <a:t>intrinsically safe, with large profits</a:t>
            </a:r>
          </a:p>
          <a:p>
            <a:pPr marL="742950" lvl="1" indent="-285750" eaLnBrk="0" fontAlgn="base" hangingPunct="0">
              <a:spcBef>
                <a:spcPct val="0"/>
              </a:spcBef>
              <a:spcAft>
                <a:spcPct val="0"/>
              </a:spcAft>
              <a:buFont typeface="Arial" panose="020B0604020202020204" pitchFamily="34" charset="0"/>
              <a:buChar char="•"/>
            </a:pPr>
            <a:r>
              <a:rPr lang="en-US" dirty="0" smtClean="0">
                <a:solidFill>
                  <a:srgbClr val="FFFF00"/>
                </a:solidFill>
                <a:latin typeface="Arial" charset="0"/>
              </a:rPr>
              <a:t>producing </a:t>
            </a:r>
            <a:r>
              <a:rPr lang="en-US" dirty="0">
                <a:solidFill>
                  <a:srgbClr val="FFFF00"/>
                </a:solidFill>
                <a:latin typeface="Arial" charset="0"/>
              </a:rPr>
              <a:t>synthetic diesel from natural gas and carbon for the US Navy</a:t>
            </a:r>
            <a:endParaRPr lang="en-US" dirty="0" smtClean="0">
              <a:solidFill>
                <a:srgbClr val="FFFF00"/>
              </a:solidFill>
              <a:latin typeface="Arial" charset="0"/>
            </a:endParaRPr>
          </a:p>
          <a:p>
            <a:pPr marL="742950" lvl="1" indent="-285750" eaLnBrk="0" fontAlgn="base" hangingPunct="0">
              <a:spcBef>
                <a:spcPct val="0"/>
              </a:spcBef>
              <a:spcAft>
                <a:spcPct val="0"/>
              </a:spcAft>
              <a:buFont typeface="Arial" panose="020B0604020202020204" pitchFamily="34" charset="0"/>
              <a:buChar char="•"/>
            </a:pPr>
            <a:r>
              <a:rPr lang="en-US" dirty="0" smtClean="0">
                <a:solidFill>
                  <a:srgbClr val="FFFF00"/>
                </a:solidFill>
                <a:latin typeface="Arial" charset="0"/>
              </a:rPr>
              <a:t>destroy and utilize weapons-grade plutonium </a:t>
            </a:r>
          </a:p>
          <a:p>
            <a:pPr marL="1200150" lvl="2" indent="-285750" eaLnBrk="0" fontAlgn="base" hangingPunct="0">
              <a:spcBef>
                <a:spcPct val="0"/>
              </a:spcBef>
              <a:spcAft>
                <a:spcPct val="0"/>
              </a:spcAft>
              <a:buFont typeface="Arial" panose="020B0604020202020204" pitchFamily="34" charset="0"/>
              <a:buChar char="•"/>
            </a:pPr>
            <a:r>
              <a:rPr lang="en-US" dirty="0" smtClean="0">
                <a:solidFill>
                  <a:srgbClr val="FFFF00"/>
                </a:solidFill>
                <a:latin typeface="Arial" charset="0"/>
              </a:rPr>
              <a:t>under </a:t>
            </a:r>
            <a:r>
              <a:rPr lang="en-US" dirty="0">
                <a:solidFill>
                  <a:srgbClr val="FFFF00"/>
                </a:solidFill>
                <a:latin typeface="Arial" charset="0"/>
              </a:rPr>
              <a:t>2000 U.S.-Russian </a:t>
            </a:r>
            <a:r>
              <a:rPr lang="en-US" dirty="0" err="1">
                <a:solidFill>
                  <a:srgbClr val="FFFF00"/>
                </a:solidFill>
                <a:latin typeface="Arial" charset="0"/>
              </a:rPr>
              <a:t>Pu</a:t>
            </a:r>
            <a:r>
              <a:rPr lang="en-US" dirty="0">
                <a:solidFill>
                  <a:srgbClr val="FFFF00"/>
                </a:solidFill>
                <a:latin typeface="Arial" charset="0"/>
              </a:rPr>
              <a:t> Management and Disposition Agreement</a:t>
            </a:r>
          </a:p>
          <a:p>
            <a:pPr eaLnBrk="0" fontAlgn="base" hangingPunct="0">
              <a:spcBef>
                <a:spcPct val="0"/>
              </a:spcBef>
              <a:spcAft>
                <a:spcPct val="0"/>
              </a:spcAft>
            </a:pPr>
            <a:endParaRPr lang="en-US" sz="800" dirty="0">
              <a:solidFill>
                <a:srgbClr val="FFFF00"/>
              </a:solidFill>
              <a:latin typeface="Arial" charset="0"/>
            </a:endParaRPr>
          </a:p>
          <a:p>
            <a:pPr algn="ctr" eaLnBrk="0" fontAlgn="base" hangingPunct="0">
              <a:spcBef>
                <a:spcPct val="0"/>
              </a:spcBef>
              <a:spcAft>
                <a:spcPct val="0"/>
              </a:spcAft>
            </a:pPr>
            <a:endParaRPr lang="en-US" dirty="0">
              <a:solidFill>
                <a:srgbClr val="FFFF00"/>
              </a:solidFill>
              <a:latin typeface="Arial" charset="0"/>
            </a:endParaRPr>
          </a:p>
          <a:p>
            <a:pPr algn="ctr" eaLnBrk="0" fontAlgn="base" hangingPunct="0">
              <a:spcBef>
                <a:spcPct val="0"/>
              </a:spcBef>
              <a:spcAft>
                <a:spcPct val="0"/>
              </a:spcAft>
            </a:pPr>
            <a:endParaRPr lang="en-US" dirty="0">
              <a:solidFill>
                <a:srgbClr val="FFFFFF"/>
              </a:solidFill>
              <a:latin typeface="Arial" charset="0"/>
            </a:endParaRPr>
          </a:p>
        </p:txBody>
      </p:sp>
      <p:grpSp>
        <p:nvGrpSpPr>
          <p:cNvPr id="10246" name="Group 3"/>
          <p:cNvGrpSpPr>
            <a:grpSpLocks/>
          </p:cNvGrpSpPr>
          <p:nvPr/>
        </p:nvGrpSpPr>
        <p:grpSpPr bwMode="auto">
          <a:xfrm>
            <a:off x="0" y="0"/>
            <a:ext cx="1905000" cy="838200"/>
            <a:chOff x="3840" y="3216"/>
            <a:chExt cx="1440" cy="624"/>
          </a:xfrm>
        </p:grpSpPr>
        <p:grpSp>
          <p:nvGrpSpPr>
            <p:cNvPr id="10248" name="Group 4"/>
            <p:cNvGrpSpPr>
              <a:grpSpLocks/>
            </p:cNvGrpSpPr>
            <p:nvPr/>
          </p:nvGrpSpPr>
          <p:grpSpPr bwMode="auto">
            <a:xfrm>
              <a:off x="3840" y="3216"/>
              <a:ext cx="336" cy="624"/>
              <a:chOff x="1152" y="288"/>
              <a:chExt cx="960" cy="1872"/>
            </a:xfrm>
          </p:grpSpPr>
          <p:sp>
            <p:nvSpPr>
              <p:cNvPr id="10250" name="Oval 5"/>
              <p:cNvSpPr>
                <a:spLocks noChangeArrowheads="1"/>
              </p:cNvSpPr>
              <p:nvPr/>
            </p:nvSpPr>
            <p:spPr bwMode="auto">
              <a:xfrm>
                <a:off x="1152" y="1488"/>
                <a:ext cx="960" cy="672"/>
              </a:xfrm>
              <a:prstGeom prst="ellipse">
                <a:avLst/>
              </a:prstGeom>
              <a:solidFill>
                <a:schemeClr val="accent2"/>
              </a:solidFill>
              <a:ln w="9525">
                <a:noFill/>
                <a:round/>
                <a:headEnd/>
                <a:tailEnd/>
              </a:ln>
            </p:spPr>
            <p:txBody>
              <a:bodyPr wrap="none" anchor="ctr"/>
              <a:lstStyle/>
              <a:p>
                <a:pPr algn="ctr" eaLnBrk="0" fontAlgn="base" hangingPunct="0">
                  <a:spcBef>
                    <a:spcPct val="0"/>
                  </a:spcBef>
                  <a:spcAft>
                    <a:spcPct val="0"/>
                  </a:spcAft>
                </a:pPr>
                <a:endParaRPr lang="en-US">
                  <a:solidFill>
                    <a:srgbClr val="FFFFFF"/>
                  </a:solidFill>
                  <a:latin typeface="Arial" charset="0"/>
                </a:endParaRPr>
              </a:p>
            </p:txBody>
          </p:sp>
          <p:sp>
            <p:nvSpPr>
              <p:cNvPr id="10251" name="Oval 6"/>
              <p:cNvSpPr>
                <a:spLocks noChangeArrowheads="1"/>
              </p:cNvSpPr>
              <p:nvPr/>
            </p:nvSpPr>
            <p:spPr bwMode="auto">
              <a:xfrm>
                <a:off x="1152" y="288"/>
                <a:ext cx="960" cy="672"/>
              </a:xfrm>
              <a:prstGeom prst="ellipse">
                <a:avLst/>
              </a:prstGeom>
              <a:solidFill>
                <a:schemeClr val="accent2"/>
              </a:solidFill>
              <a:ln w="9525">
                <a:noFill/>
                <a:round/>
                <a:headEnd/>
                <a:tailEnd/>
              </a:ln>
            </p:spPr>
            <p:txBody>
              <a:bodyPr wrap="none" anchor="ctr"/>
              <a:lstStyle/>
              <a:p>
                <a:pPr algn="ctr" eaLnBrk="0" fontAlgn="base" hangingPunct="0">
                  <a:spcBef>
                    <a:spcPct val="0"/>
                  </a:spcBef>
                  <a:spcAft>
                    <a:spcPct val="0"/>
                  </a:spcAft>
                </a:pPr>
                <a:endParaRPr lang="en-US">
                  <a:solidFill>
                    <a:srgbClr val="FFFFFF"/>
                  </a:solidFill>
                  <a:latin typeface="Arial" charset="0"/>
                </a:endParaRPr>
              </a:p>
            </p:txBody>
          </p:sp>
          <p:sp>
            <p:nvSpPr>
              <p:cNvPr id="10252" name="Rectangle 7"/>
              <p:cNvSpPr>
                <a:spLocks noChangeAspect="1" noChangeArrowheads="1"/>
              </p:cNvSpPr>
              <p:nvPr/>
            </p:nvSpPr>
            <p:spPr bwMode="auto">
              <a:xfrm>
                <a:off x="1152" y="624"/>
                <a:ext cx="960" cy="1200"/>
              </a:xfrm>
              <a:prstGeom prst="rect">
                <a:avLst/>
              </a:prstGeom>
              <a:solidFill>
                <a:schemeClr val="accent2"/>
              </a:solidFill>
              <a:ln w="28575">
                <a:noFill/>
                <a:miter lim="800000"/>
                <a:headEnd/>
                <a:tailEnd/>
              </a:ln>
            </p:spPr>
            <p:txBody>
              <a:bodyPr wrap="none" anchor="ctr"/>
              <a:lstStyle/>
              <a:p>
                <a:pPr algn="ctr" eaLnBrk="0" fontAlgn="base" hangingPunct="0">
                  <a:spcBef>
                    <a:spcPct val="0"/>
                  </a:spcBef>
                  <a:spcAft>
                    <a:spcPct val="0"/>
                  </a:spcAft>
                </a:pPr>
                <a:endParaRPr lang="en-US">
                  <a:solidFill>
                    <a:srgbClr val="FFFFFF"/>
                  </a:solidFill>
                  <a:latin typeface="Arial" charset="0"/>
                </a:endParaRPr>
              </a:p>
            </p:txBody>
          </p:sp>
          <p:sp>
            <p:nvSpPr>
              <p:cNvPr id="10253" name="WordArt 8"/>
              <p:cNvSpPr>
                <a:spLocks noChangeAspect="1" noChangeArrowheads="1" noChangeShapeType="1" noTextEdit="1"/>
              </p:cNvSpPr>
              <p:nvPr/>
            </p:nvSpPr>
            <p:spPr bwMode="auto">
              <a:xfrm>
                <a:off x="1392" y="768"/>
                <a:ext cx="494" cy="1008"/>
              </a:xfrm>
              <a:prstGeom prst="rect">
                <a:avLst/>
              </a:prstGeom>
            </p:spPr>
            <p:txBody>
              <a:bodyPr wrap="none" fromWordArt="1">
                <a:prstTxWarp prst="textPlain">
                  <a:avLst>
                    <a:gd name="adj" fmla="val 52833"/>
                  </a:avLst>
                </a:prstTxWarp>
              </a:bodyPr>
              <a:lstStyle/>
              <a:p>
                <a:pPr algn="ctr" eaLnBrk="0" fontAlgn="base" hangingPunct="0">
                  <a:spcBef>
                    <a:spcPct val="0"/>
                  </a:spcBef>
                  <a:spcAft>
                    <a:spcPct val="0"/>
                  </a:spcAft>
                </a:pPr>
                <a:r>
                  <a:rPr lang="en-US" sz="5400" b="1" i="1" kern="10">
                    <a:ln w="19050">
                      <a:noFill/>
                      <a:round/>
                      <a:headEnd/>
                      <a:tailEnd/>
                    </a:ln>
                    <a:solidFill>
                      <a:srgbClr val="FFFFFF"/>
                    </a:solidFill>
                    <a:latin typeface="Symbol"/>
                  </a:rPr>
                  <a:t>m</a:t>
                </a:r>
              </a:p>
            </p:txBody>
          </p:sp>
        </p:grpSp>
        <p:sp>
          <p:nvSpPr>
            <p:cNvPr id="10249" name="Text Box 9"/>
            <p:cNvSpPr txBox="1">
              <a:spLocks noChangeArrowheads="1"/>
            </p:cNvSpPr>
            <p:nvPr/>
          </p:nvSpPr>
          <p:spPr bwMode="auto">
            <a:xfrm>
              <a:off x="4274" y="3360"/>
              <a:ext cx="1006" cy="251"/>
            </a:xfrm>
            <a:prstGeom prst="rect">
              <a:avLst/>
            </a:prstGeom>
            <a:noFill/>
            <a:ln w="9525">
              <a:noFill/>
              <a:miter lim="800000"/>
              <a:headEnd/>
              <a:tailEnd/>
            </a:ln>
          </p:spPr>
          <p:txBody>
            <a:bodyPr>
              <a:spAutoFit/>
            </a:bodyPr>
            <a:lstStyle/>
            <a:p>
              <a:pPr algn="ctr" eaLnBrk="0" fontAlgn="base" hangingPunct="0">
                <a:spcBef>
                  <a:spcPct val="50000"/>
                </a:spcBef>
                <a:spcAft>
                  <a:spcPct val="0"/>
                </a:spcAft>
              </a:pPr>
              <a:r>
                <a:rPr lang="en-US" sz="1600" b="1" i="1">
                  <a:solidFill>
                    <a:srgbClr val="66CCFF"/>
                  </a:solidFill>
                  <a:latin typeface="Times New Roman" pitchFamily="18" charset="0"/>
                </a:rPr>
                <a:t>Muons, Inc.</a:t>
              </a:r>
            </a:p>
          </p:txBody>
        </p:sp>
      </p:grpSp>
    </p:spTree>
    <p:extLst>
      <p:ext uri="{BB962C8B-B14F-4D97-AF65-F5344CB8AC3E}">
        <p14:creationId xmlns:p14="http://schemas.microsoft.com/office/powerpoint/2010/main" val="41602433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r>
              <a:rPr lang="en-US" altLang="en-US" smtClean="0">
                <a:solidFill>
                  <a:srgbClr val="000000"/>
                </a:solidFill>
              </a:rPr>
              <a:t>Jan 28, 2014</a:t>
            </a:r>
            <a:endParaRPr lang="en-US" altLang="en-US">
              <a:solidFill>
                <a:srgbClr val="000000"/>
              </a:solidFill>
            </a:endParaRPr>
          </a:p>
        </p:txBody>
      </p:sp>
      <p:sp>
        <p:nvSpPr>
          <p:cNvPr id="2048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r>
              <a:rPr lang="en-US" altLang="en-US" smtClean="0">
                <a:solidFill>
                  <a:srgbClr val="000000"/>
                </a:solidFill>
              </a:rPr>
              <a:t>UChicago Energy Policy Institute</a:t>
            </a:r>
            <a:endParaRPr lang="en-US" altLang="en-US">
              <a:solidFill>
                <a:srgbClr val="000000"/>
              </a:solidFill>
            </a:endParaRPr>
          </a:p>
        </p:txBody>
      </p:sp>
      <p:sp>
        <p:nvSpPr>
          <p:cNvPr id="2048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fld id="{7D7B5A2F-4B13-468C-8F58-1EDC57531311}" type="slidenum">
              <a:rPr lang="en-US" altLang="en-US" smtClean="0">
                <a:solidFill>
                  <a:srgbClr val="000000"/>
                </a:solidFill>
              </a:rPr>
              <a:pPr/>
              <a:t>20</a:t>
            </a:fld>
            <a:endParaRPr lang="en-US" altLang="en-US" smtClean="0">
              <a:solidFill>
                <a:srgbClr val="000000"/>
              </a:solidFill>
            </a:endParaRPr>
          </a:p>
        </p:txBody>
      </p:sp>
      <p:sp>
        <p:nvSpPr>
          <p:cNvPr id="20485" name="Rectangle 4"/>
          <p:cNvSpPr>
            <a:spLocks noChangeArrowheads="1"/>
          </p:cNvSpPr>
          <p:nvPr/>
        </p:nvSpPr>
        <p:spPr bwMode="auto">
          <a:xfrm>
            <a:off x="685800" y="3810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altLang="en-US" sz="3600" dirty="0" smtClean="0">
                <a:solidFill>
                  <a:srgbClr val="000000"/>
                </a:solidFill>
                <a:latin typeface="Palatino Linotype" pitchFamily="18" charset="0"/>
              </a:rPr>
              <a:t>Concept of RF Cavities</a:t>
            </a:r>
          </a:p>
        </p:txBody>
      </p:sp>
      <p:grpSp>
        <p:nvGrpSpPr>
          <p:cNvPr id="20486" name="Group 5"/>
          <p:cNvGrpSpPr>
            <a:grpSpLocks/>
          </p:cNvGrpSpPr>
          <p:nvPr/>
        </p:nvGrpSpPr>
        <p:grpSpPr bwMode="auto">
          <a:xfrm>
            <a:off x="0" y="0"/>
            <a:ext cx="1905000" cy="838200"/>
            <a:chOff x="3840" y="3216"/>
            <a:chExt cx="1440" cy="624"/>
          </a:xfrm>
        </p:grpSpPr>
        <p:grpSp>
          <p:nvGrpSpPr>
            <p:cNvPr id="20491" name="Group 6"/>
            <p:cNvGrpSpPr>
              <a:grpSpLocks/>
            </p:cNvGrpSpPr>
            <p:nvPr/>
          </p:nvGrpSpPr>
          <p:grpSpPr bwMode="auto">
            <a:xfrm>
              <a:off x="3840" y="3216"/>
              <a:ext cx="336" cy="624"/>
              <a:chOff x="1152" y="288"/>
              <a:chExt cx="960" cy="1872"/>
            </a:xfrm>
          </p:grpSpPr>
          <p:sp>
            <p:nvSpPr>
              <p:cNvPr id="20493" name="Oval 7"/>
              <p:cNvSpPr>
                <a:spLocks noChangeArrowheads="1"/>
              </p:cNvSpPr>
              <p:nvPr/>
            </p:nvSpPr>
            <p:spPr bwMode="auto">
              <a:xfrm>
                <a:off x="1152" y="1488"/>
                <a:ext cx="960" cy="67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endParaRPr lang="en-US" altLang="en-US" smtClean="0">
                  <a:solidFill>
                    <a:srgbClr val="000000"/>
                  </a:solidFill>
                </a:endParaRPr>
              </a:p>
            </p:txBody>
          </p:sp>
          <p:sp>
            <p:nvSpPr>
              <p:cNvPr id="20494" name="Oval 8"/>
              <p:cNvSpPr>
                <a:spLocks noChangeArrowheads="1"/>
              </p:cNvSpPr>
              <p:nvPr/>
            </p:nvSpPr>
            <p:spPr bwMode="auto">
              <a:xfrm>
                <a:off x="1152" y="288"/>
                <a:ext cx="960" cy="67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endParaRPr lang="en-US" altLang="en-US" smtClean="0">
                  <a:solidFill>
                    <a:srgbClr val="000000"/>
                  </a:solidFill>
                </a:endParaRPr>
              </a:p>
            </p:txBody>
          </p:sp>
          <p:sp>
            <p:nvSpPr>
              <p:cNvPr id="20495" name="Rectangle 9"/>
              <p:cNvSpPr>
                <a:spLocks noChangeAspect="1" noChangeArrowheads="1"/>
              </p:cNvSpPr>
              <p:nvPr/>
            </p:nvSpPr>
            <p:spPr bwMode="auto">
              <a:xfrm>
                <a:off x="1152" y="624"/>
                <a:ext cx="960" cy="1200"/>
              </a:xfrm>
              <a:prstGeom prst="rect">
                <a:avLst/>
              </a:prstGeom>
              <a:solidFill>
                <a:schemeClr val="accent2"/>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endParaRPr lang="en-US" altLang="en-US" smtClean="0">
                  <a:solidFill>
                    <a:srgbClr val="000000"/>
                  </a:solidFill>
                </a:endParaRPr>
              </a:p>
            </p:txBody>
          </p:sp>
          <p:sp>
            <p:nvSpPr>
              <p:cNvPr id="20496" name="WordArt 10"/>
              <p:cNvSpPr>
                <a:spLocks noChangeAspect="1" noChangeArrowheads="1" noChangeShapeType="1" noTextEdit="1"/>
              </p:cNvSpPr>
              <p:nvPr/>
            </p:nvSpPr>
            <p:spPr bwMode="auto">
              <a:xfrm>
                <a:off x="1392" y="768"/>
                <a:ext cx="494" cy="100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2833"/>
                  </a:avLst>
                </a:prstTxWarp>
              </a:bodyPr>
              <a:lstStyle/>
              <a:p>
                <a:pPr algn="ctr" eaLnBrk="0" fontAlgn="base" hangingPunct="0">
                  <a:spcBef>
                    <a:spcPct val="0"/>
                  </a:spcBef>
                  <a:spcAft>
                    <a:spcPct val="0"/>
                  </a:spcAft>
                </a:pPr>
                <a:r>
                  <a:rPr lang="en-US" sz="5400" b="1" i="1" kern="10" smtClean="0">
                    <a:solidFill>
                      <a:srgbClr val="FFFFFF"/>
                    </a:solidFill>
                    <a:latin typeface="Symbol"/>
                  </a:rPr>
                  <a:t>m</a:t>
                </a:r>
              </a:p>
            </p:txBody>
          </p:sp>
        </p:grpSp>
        <p:sp>
          <p:nvSpPr>
            <p:cNvPr id="20492" name="Text Box 11"/>
            <p:cNvSpPr txBox="1">
              <a:spLocks noChangeArrowheads="1"/>
            </p:cNvSpPr>
            <p:nvPr/>
          </p:nvSpPr>
          <p:spPr bwMode="auto">
            <a:xfrm>
              <a:off x="4274" y="3360"/>
              <a:ext cx="1006"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50000"/>
                </a:spcBef>
                <a:spcAft>
                  <a:spcPct val="0"/>
                </a:spcAft>
              </a:pPr>
              <a:r>
                <a:rPr lang="en-US" altLang="en-US" sz="1600" b="1" i="1" smtClean="0">
                  <a:solidFill>
                    <a:srgbClr val="333399"/>
                  </a:solidFill>
                  <a:latin typeface="Times New Roman" pitchFamily="18" charset="0"/>
                </a:rPr>
                <a:t>Muons, Inc.</a:t>
              </a:r>
            </a:p>
          </p:txBody>
        </p:sp>
      </p:grpSp>
      <p:pic>
        <p:nvPicPr>
          <p:cNvPr id="2048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027238"/>
            <a:ext cx="4402138"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13"/>
          <p:cNvPicPr>
            <a:picLocks noChangeAspect="1"/>
          </p:cNvPicPr>
          <p:nvPr/>
        </p:nvPicPr>
        <p:blipFill>
          <a:blip r:embed="rId4">
            <a:extLst>
              <a:ext uri="{28A0092B-C50C-407E-A947-70E740481C1C}">
                <a14:useLocalDpi xmlns:a14="http://schemas.microsoft.com/office/drawing/2010/main" val="0"/>
              </a:ext>
            </a:extLst>
          </a:blip>
          <a:srcRect l="20874" r="20441"/>
          <a:stretch>
            <a:fillRect/>
          </a:stretch>
        </p:blipFill>
        <p:spPr bwMode="auto">
          <a:xfrm>
            <a:off x="498475" y="1871663"/>
            <a:ext cx="2813050"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9" name="TextBox 2"/>
          <p:cNvSpPr txBox="1">
            <a:spLocks noChangeArrowheads="1"/>
          </p:cNvSpPr>
          <p:nvPr/>
        </p:nvSpPr>
        <p:spPr bwMode="auto">
          <a:xfrm>
            <a:off x="990600" y="4862513"/>
            <a:ext cx="2057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altLang="en-US" smtClean="0">
                <a:solidFill>
                  <a:srgbClr val="000000"/>
                </a:solidFill>
              </a:rPr>
              <a:t>End view, yellow is beam region</a:t>
            </a:r>
          </a:p>
        </p:txBody>
      </p:sp>
      <p:sp>
        <p:nvSpPr>
          <p:cNvPr id="20490" name="TextBox 3"/>
          <p:cNvSpPr txBox="1">
            <a:spLocks noChangeArrowheads="1"/>
          </p:cNvSpPr>
          <p:nvPr/>
        </p:nvSpPr>
        <p:spPr bwMode="auto">
          <a:xfrm>
            <a:off x="4052888" y="4862513"/>
            <a:ext cx="4038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altLang="en-US" smtClean="0">
                <a:solidFill>
                  <a:srgbClr val="000000"/>
                </a:solidFill>
              </a:rPr>
              <a:t>Side view, green is Be grid to keep RF in pillbox and allow GH2 to pass</a:t>
            </a:r>
          </a:p>
        </p:txBody>
      </p:sp>
    </p:spTree>
    <p:extLst>
      <p:ext uri="{BB962C8B-B14F-4D97-AF65-F5344CB8AC3E}">
        <p14:creationId xmlns:p14="http://schemas.microsoft.com/office/powerpoint/2010/main" val="16242007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r>
              <a:rPr lang="en-US" smtClean="0">
                <a:solidFill>
                  <a:srgbClr val="FFFFFF"/>
                </a:solidFill>
              </a:rPr>
              <a:t>Jan 28, 2014</a:t>
            </a:r>
            <a:endParaRPr lang="en-US">
              <a:solidFill>
                <a:srgbClr val="FFFFFF"/>
              </a:solidFill>
            </a:endParaRPr>
          </a:p>
        </p:txBody>
      </p:sp>
      <p:sp>
        <p:nvSpPr>
          <p:cNvPr id="3" name="Footer Placeholder 2"/>
          <p:cNvSpPr>
            <a:spLocks noGrp="1"/>
          </p:cNvSpPr>
          <p:nvPr>
            <p:ph type="ftr" sz="quarter" idx="11"/>
          </p:nvPr>
        </p:nvSpPr>
        <p:spPr/>
        <p:txBody>
          <a:bodyPr/>
          <a:lstStyle/>
          <a:p>
            <a:pPr>
              <a:defRPr/>
            </a:pPr>
            <a:r>
              <a:rPr lang="en-US" smtClean="0">
                <a:solidFill>
                  <a:srgbClr val="FFFFFF"/>
                </a:solidFill>
              </a:rPr>
              <a:t>UChicago Energy Policy Institute</a:t>
            </a:r>
            <a:endParaRPr lang="en-US">
              <a:solidFill>
                <a:srgbClr val="FFFFFF"/>
              </a:solidFill>
            </a:endParaRPr>
          </a:p>
        </p:txBody>
      </p:sp>
      <p:sp>
        <p:nvSpPr>
          <p:cNvPr id="4" name="Slide Number Placeholder 3"/>
          <p:cNvSpPr>
            <a:spLocks noGrp="1"/>
          </p:cNvSpPr>
          <p:nvPr>
            <p:ph type="sldNum" sz="quarter" idx="12"/>
          </p:nvPr>
        </p:nvSpPr>
        <p:spPr/>
        <p:txBody>
          <a:bodyPr/>
          <a:lstStyle/>
          <a:p>
            <a:pPr>
              <a:defRPr/>
            </a:pPr>
            <a:fld id="{ACD5C6F1-F79E-446A-A7A3-497975F37C60}" type="slidenum">
              <a:rPr lang="en-US" smtClean="0">
                <a:solidFill>
                  <a:srgbClr val="FFFFFF"/>
                </a:solidFill>
              </a:rPr>
              <a:pPr>
                <a:defRPr/>
              </a:pPr>
              <a:t>21</a:t>
            </a:fld>
            <a:endParaRPr lang="en-US">
              <a:solidFill>
                <a:srgbClr val="FFFFFF"/>
              </a:solidFill>
            </a:endParaRPr>
          </a:p>
        </p:txBody>
      </p:sp>
      <p:pic>
        <p:nvPicPr>
          <p:cNvPr id="28677" name="Picture 4" descr="AAC2010_ky_Page_1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20483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smtClean="0"/>
              <a:t>R&amp;D for HCC magnet</a:t>
            </a:r>
          </a:p>
        </p:txBody>
      </p:sp>
      <p:sp>
        <p:nvSpPr>
          <p:cNvPr id="21507"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r>
              <a:rPr lang="en-US" altLang="en-US" smtClean="0">
                <a:solidFill>
                  <a:srgbClr val="898989"/>
                </a:solidFill>
              </a:rPr>
              <a:t>Jan 28, 2014</a:t>
            </a:r>
            <a:endParaRPr lang="en-US" altLang="en-US">
              <a:solidFill>
                <a:srgbClr val="898989"/>
              </a:solidFill>
            </a:endParaRPr>
          </a:p>
        </p:txBody>
      </p:sp>
      <p:sp>
        <p:nvSpPr>
          <p:cNvPr id="2150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r>
              <a:rPr lang="en-US" altLang="en-US" smtClean="0">
                <a:solidFill>
                  <a:srgbClr val="898989"/>
                </a:solidFill>
              </a:rPr>
              <a:t>UChicago Energy Policy Institute</a:t>
            </a:r>
            <a:endParaRPr lang="en-US" altLang="en-US">
              <a:solidFill>
                <a:srgbClr val="898989"/>
              </a:solidFill>
            </a:endParaRPr>
          </a:p>
        </p:txBody>
      </p:sp>
      <p:sp>
        <p:nvSpPr>
          <p:cNvPr id="2150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fld id="{05348DBF-B20A-4B6A-AE04-D44DE4E570F6}" type="slidenum">
              <a:rPr lang="en-US" altLang="en-US" smtClean="0">
                <a:solidFill>
                  <a:srgbClr val="898989"/>
                </a:solidFill>
              </a:rPr>
              <a:pPr/>
              <a:t>22</a:t>
            </a:fld>
            <a:endParaRPr lang="en-US" altLang="en-US" smtClean="0">
              <a:solidFill>
                <a:srgbClr val="898989"/>
              </a:solidFill>
            </a:endParaRPr>
          </a:p>
        </p:txBody>
      </p:sp>
      <p:pic>
        <p:nvPicPr>
          <p:cNvPr id="21510"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l="24371" t="36092" r="2940" b="13733"/>
          <a:stretch>
            <a:fillRect/>
          </a:stretch>
        </p:blipFill>
        <p:spPr bwMode="auto">
          <a:xfrm>
            <a:off x="603250" y="1417638"/>
            <a:ext cx="431800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l="25655" t="34331" r="4865" b="12502"/>
          <a:stretch>
            <a:fillRect/>
          </a:stretch>
        </p:blipFill>
        <p:spPr bwMode="auto">
          <a:xfrm>
            <a:off x="603250" y="3227388"/>
            <a:ext cx="41275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Users\mllopes\Desktop\20130510_120628_resiz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6638" y="2257425"/>
            <a:ext cx="426878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TextBox 9"/>
          <p:cNvSpPr txBox="1">
            <a:spLocks noChangeArrowheads="1"/>
          </p:cNvSpPr>
          <p:nvPr/>
        </p:nvSpPr>
        <p:spPr bwMode="auto">
          <a:xfrm>
            <a:off x="5033963" y="1335088"/>
            <a:ext cx="38941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pitchFamily="34" charset="0"/>
              </a:defRPr>
            </a:lvl1pPr>
            <a:lvl2pPr marL="742950" indent="-285750" defTabSz="457200">
              <a:defRPr>
                <a:solidFill>
                  <a:schemeClr val="tx1"/>
                </a:solidFill>
                <a:latin typeface="Arial" pitchFamily="34" charset="0"/>
              </a:defRPr>
            </a:lvl2pPr>
            <a:lvl3pPr marL="1143000" indent="-228600" defTabSz="457200">
              <a:defRPr>
                <a:solidFill>
                  <a:schemeClr val="tx1"/>
                </a:solidFill>
                <a:latin typeface="Arial" pitchFamily="34" charset="0"/>
              </a:defRPr>
            </a:lvl3pPr>
            <a:lvl4pPr marL="1600200" indent="-228600" defTabSz="457200">
              <a:defRPr>
                <a:solidFill>
                  <a:schemeClr val="tx1"/>
                </a:solidFill>
                <a:latin typeface="Arial" pitchFamily="34" charset="0"/>
              </a:defRPr>
            </a:lvl4pPr>
            <a:lvl5pPr marL="2057400" indent="-228600" defTabSz="457200">
              <a:defRPr>
                <a:solidFill>
                  <a:schemeClr val="tx1"/>
                </a:solidFill>
                <a:latin typeface="Arial" pitchFamily="34" charset="0"/>
              </a:defRPr>
            </a:lvl5pPr>
            <a:lvl6pPr marL="2514600" indent="-228600" algn="ctr" defTabSz="457200" eaLnBrk="0" fontAlgn="base" hangingPunct="0">
              <a:spcBef>
                <a:spcPct val="0"/>
              </a:spcBef>
              <a:spcAft>
                <a:spcPct val="0"/>
              </a:spcAft>
              <a:defRPr>
                <a:solidFill>
                  <a:schemeClr val="tx1"/>
                </a:solidFill>
                <a:latin typeface="Arial" pitchFamily="34" charset="0"/>
              </a:defRPr>
            </a:lvl6pPr>
            <a:lvl7pPr marL="2971800" indent="-228600" algn="ctr" defTabSz="457200" eaLnBrk="0" fontAlgn="base" hangingPunct="0">
              <a:spcBef>
                <a:spcPct val="0"/>
              </a:spcBef>
              <a:spcAft>
                <a:spcPct val="0"/>
              </a:spcAft>
              <a:defRPr>
                <a:solidFill>
                  <a:schemeClr val="tx1"/>
                </a:solidFill>
                <a:latin typeface="Arial" pitchFamily="34" charset="0"/>
              </a:defRPr>
            </a:lvl7pPr>
            <a:lvl8pPr marL="3429000" indent="-228600" algn="ctr" defTabSz="457200" eaLnBrk="0" fontAlgn="base" hangingPunct="0">
              <a:spcBef>
                <a:spcPct val="0"/>
              </a:spcBef>
              <a:spcAft>
                <a:spcPct val="0"/>
              </a:spcAft>
              <a:defRPr>
                <a:solidFill>
                  <a:schemeClr val="tx1"/>
                </a:solidFill>
                <a:latin typeface="Arial" pitchFamily="34" charset="0"/>
              </a:defRPr>
            </a:lvl8pPr>
            <a:lvl9pPr marL="3886200" indent="-228600" algn="ctr" defTabSz="4572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altLang="en-US" smtClean="0">
                <a:solidFill>
                  <a:srgbClr val="000000"/>
                </a:solidFill>
                <a:latin typeface="Calibri" pitchFamily="34" charset="0"/>
              </a:rPr>
              <a:t>• Make smooth coil structure to reduce</a:t>
            </a:r>
          </a:p>
          <a:p>
            <a:pPr fontAlgn="base">
              <a:spcBef>
                <a:spcPct val="0"/>
              </a:spcBef>
              <a:spcAft>
                <a:spcPct val="0"/>
              </a:spcAft>
            </a:pPr>
            <a:r>
              <a:rPr lang="en-US" altLang="en-US" smtClean="0">
                <a:solidFill>
                  <a:srgbClr val="000000"/>
                </a:solidFill>
                <a:latin typeface="Calibri" pitchFamily="34" charset="0"/>
              </a:rPr>
              <a:t>    a discontinuity of helical field</a:t>
            </a:r>
          </a:p>
          <a:p>
            <a:pPr fontAlgn="base">
              <a:spcBef>
                <a:spcPct val="0"/>
              </a:spcBef>
              <a:spcAft>
                <a:spcPct val="0"/>
              </a:spcAft>
            </a:pPr>
            <a:r>
              <a:rPr lang="en-US" altLang="en-US" smtClean="0">
                <a:solidFill>
                  <a:srgbClr val="000000"/>
                </a:solidFill>
                <a:latin typeface="Calibri" pitchFamily="34" charset="0"/>
              </a:rPr>
              <a:t>• Use Nb</a:t>
            </a:r>
            <a:r>
              <a:rPr lang="en-US" altLang="en-US" baseline="-25000" smtClean="0">
                <a:solidFill>
                  <a:srgbClr val="000000"/>
                </a:solidFill>
                <a:latin typeface="Calibri" pitchFamily="34" charset="0"/>
              </a:rPr>
              <a:t>3</a:t>
            </a:r>
            <a:r>
              <a:rPr lang="en-US" altLang="en-US" smtClean="0">
                <a:solidFill>
                  <a:srgbClr val="000000"/>
                </a:solidFill>
                <a:latin typeface="Calibri" pitchFamily="34" charset="0"/>
              </a:rPr>
              <a:t>Sn for this test</a:t>
            </a:r>
          </a:p>
        </p:txBody>
      </p:sp>
      <p:grpSp>
        <p:nvGrpSpPr>
          <p:cNvPr id="21514" name="Group 5"/>
          <p:cNvGrpSpPr>
            <a:grpSpLocks/>
          </p:cNvGrpSpPr>
          <p:nvPr/>
        </p:nvGrpSpPr>
        <p:grpSpPr bwMode="auto">
          <a:xfrm>
            <a:off x="152400" y="152400"/>
            <a:ext cx="1905000" cy="838200"/>
            <a:chOff x="3840" y="3216"/>
            <a:chExt cx="1440" cy="624"/>
          </a:xfrm>
        </p:grpSpPr>
        <p:grpSp>
          <p:nvGrpSpPr>
            <p:cNvPr id="21516" name="Group 6"/>
            <p:cNvGrpSpPr>
              <a:grpSpLocks/>
            </p:cNvGrpSpPr>
            <p:nvPr/>
          </p:nvGrpSpPr>
          <p:grpSpPr bwMode="auto">
            <a:xfrm>
              <a:off x="3840" y="3216"/>
              <a:ext cx="336" cy="624"/>
              <a:chOff x="1152" y="288"/>
              <a:chExt cx="960" cy="1872"/>
            </a:xfrm>
          </p:grpSpPr>
          <p:sp>
            <p:nvSpPr>
              <p:cNvPr id="21518" name="Oval 7"/>
              <p:cNvSpPr>
                <a:spLocks noChangeArrowheads="1"/>
              </p:cNvSpPr>
              <p:nvPr/>
            </p:nvSpPr>
            <p:spPr bwMode="auto">
              <a:xfrm>
                <a:off x="1152" y="1488"/>
                <a:ext cx="960" cy="67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endParaRPr lang="en-US" altLang="en-US" smtClean="0">
                  <a:solidFill>
                    <a:srgbClr val="000000"/>
                  </a:solidFill>
                </a:endParaRPr>
              </a:p>
            </p:txBody>
          </p:sp>
          <p:sp>
            <p:nvSpPr>
              <p:cNvPr id="21519" name="Oval 8"/>
              <p:cNvSpPr>
                <a:spLocks noChangeArrowheads="1"/>
              </p:cNvSpPr>
              <p:nvPr/>
            </p:nvSpPr>
            <p:spPr bwMode="auto">
              <a:xfrm>
                <a:off x="1152" y="288"/>
                <a:ext cx="960" cy="67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endParaRPr lang="en-US" altLang="en-US" smtClean="0">
                  <a:solidFill>
                    <a:srgbClr val="000000"/>
                  </a:solidFill>
                </a:endParaRPr>
              </a:p>
            </p:txBody>
          </p:sp>
          <p:sp>
            <p:nvSpPr>
              <p:cNvPr id="21520" name="Rectangle 9"/>
              <p:cNvSpPr>
                <a:spLocks noChangeAspect="1" noChangeArrowheads="1"/>
              </p:cNvSpPr>
              <p:nvPr/>
            </p:nvSpPr>
            <p:spPr bwMode="auto">
              <a:xfrm>
                <a:off x="1152" y="624"/>
                <a:ext cx="960" cy="1200"/>
              </a:xfrm>
              <a:prstGeom prst="rect">
                <a:avLst/>
              </a:prstGeom>
              <a:solidFill>
                <a:schemeClr val="accent2"/>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endParaRPr lang="en-US" altLang="en-US" smtClean="0">
                  <a:solidFill>
                    <a:srgbClr val="000000"/>
                  </a:solidFill>
                </a:endParaRPr>
              </a:p>
            </p:txBody>
          </p:sp>
          <p:sp>
            <p:nvSpPr>
              <p:cNvPr id="21521" name="WordArt 10"/>
              <p:cNvSpPr>
                <a:spLocks noChangeAspect="1" noChangeArrowheads="1" noChangeShapeType="1" noTextEdit="1"/>
              </p:cNvSpPr>
              <p:nvPr/>
            </p:nvSpPr>
            <p:spPr bwMode="auto">
              <a:xfrm>
                <a:off x="1392" y="768"/>
                <a:ext cx="494" cy="100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2833"/>
                  </a:avLst>
                </a:prstTxWarp>
              </a:bodyPr>
              <a:lstStyle/>
              <a:p>
                <a:pPr algn="ctr" eaLnBrk="0" fontAlgn="base" hangingPunct="0">
                  <a:spcBef>
                    <a:spcPct val="0"/>
                  </a:spcBef>
                  <a:spcAft>
                    <a:spcPct val="0"/>
                  </a:spcAft>
                </a:pPr>
                <a:r>
                  <a:rPr lang="en-US" sz="5400" b="1" i="1" kern="10" smtClean="0">
                    <a:solidFill>
                      <a:srgbClr val="FFFFFF"/>
                    </a:solidFill>
                    <a:latin typeface="Symbol"/>
                  </a:rPr>
                  <a:t>m</a:t>
                </a:r>
              </a:p>
            </p:txBody>
          </p:sp>
        </p:grpSp>
        <p:sp>
          <p:nvSpPr>
            <p:cNvPr id="21517" name="Text Box 11"/>
            <p:cNvSpPr txBox="1">
              <a:spLocks noChangeArrowheads="1"/>
            </p:cNvSpPr>
            <p:nvPr/>
          </p:nvSpPr>
          <p:spPr bwMode="auto">
            <a:xfrm>
              <a:off x="4274" y="3360"/>
              <a:ext cx="1006"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50000"/>
                </a:spcBef>
                <a:spcAft>
                  <a:spcPct val="0"/>
                </a:spcAft>
              </a:pPr>
              <a:r>
                <a:rPr lang="en-US" altLang="en-US" sz="1600" b="1" i="1" smtClean="0">
                  <a:solidFill>
                    <a:srgbClr val="333399"/>
                  </a:solidFill>
                  <a:latin typeface="Times New Roman" pitchFamily="18" charset="0"/>
                </a:rPr>
                <a:t>Muons, Inc.</a:t>
              </a:r>
            </a:p>
          </p:txBody>
        </p:sp>
      </p:grpSp>
      <p:sp>
        <p:nvSpPr>
          <p:cNvPr id="21515" name="TextBox 2"/>
          <p:cNvSpPr txBox="1">
            <a:spLocks noChangeArrowheads="1"/>
          </p:cNvSpPr>
          <p:nvPr/>
        </p:nvSpPr>
        <p:spPr bwMode="auto">
          <a:xfrm>
            <a:off x="865188" y="5457825"/>
            <a:ext cx="79613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altLang="en-US" smtClean="0">
                <a:solidFill>
                  <a:srgbClr val="000000"/>
                </a:solidFill>
              </a:rPr>
              <a:t>The helical solenoid provides the required B, b, and db/dr if the dimensions are correct.  To put lower frequency RF cavities inside the magnet coils, the cavities are loaded with dielectric to reduce their radial dimension.</a:t>
            </a:r>
          </a:p>
        </p:txBody>
      </p:sp>
    </p:spTree>
    <p:extLst>
      <p:ext uri="{BB962C8B-B14F-4D97-AF65-F5344CB8AC3E}">
        <p14:creationId xmlns:p14="http://schemas.microsoft.com/office/powerpoint/2010/main" val="10477182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r>
              <a:rPr lang="en-US" altLang="en-US" smtClean="0">
                <a:solidFill>
                  <a:srgbClr val="000000"/>
                </a:solidFill>
              </a:rPr>
              <a:t>Jan 28, 2014</a:t>
            </a:r>
            <a:endParaRPr lang="en-US" altLang="en-US">
              <a:solidFill>
                <a:srgbClr val="000000"/>
              </a:solidFill>
            </a:endParaRPr>
          </a:p>
        </p:txBody>
      </p:sp>
      <p:sp>
        <p:nvSpPr>
          <p:cNvPr id="2048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r>
              <a:rPr lang="en-US" altLang="en-US" smtClean="0">
                <a:solidFill>
                  <a:srgbClr val="000000"/>
                </a:solidFill>
              </a:rPr>
              <a:t>UChicago Energy Policy Institute</a:t>
            </a:r>
            <a:endParaRPr lang="en-US" altLang="en-US">
              <a:solidFill>
                <a:srgbClr val="000000"/>
              </a:solidFill>
            </a:endParaRPr>
          </a:p>
        </p:txBody>
      </p:sp>
      <p:sp>
        <p:nvSpPr>
          <p:cNvPr id="2048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fld id="{7D7B5A2F-4B13-468C-8F58-1EDC57531311}" type="slidenum">
              <a:rPr lang="en-US" altLang="en-US" smtClean="0">
                <a:solidFill>
                  <a:srgbClr val="000000"/>
                </a:solidFill>
              </a:rPr>
              <a:pPr/>
              <a:t>23</a:t>
            </a:fld>
            <a:endParaRPr lang="en-US" altLang="en-US" smtClean="0">
              <a:solidFill>
                <a:srgbClr val="000000"/>
              </a:solidFill>
            </a:endParaRPr>
          </a:p>
        </p:txBody>
      </p:sp>
      <p:sp>
        <p:nvSpPr>
          <p:cNvPr id="20485" name="Rectangle 4"/>
          <p:cNvSpPr>
            <a:spLocks noChangeArrowheads="1"/>
          </p:cNvSpPr>
          <p:nvPr/>
        </p:nvSpPr>
        <p:spPr bwMode="auto">
          <a:xfrm>
            <a:off x="685800" y="3810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altLang="en-US" sz="2800" dirty="0">
                <a:solidFill>
                  <a:srgbClr val="000000"/>
                </a:solidFill>
              </a:rPr>
              <a:t>Latest designs have reentrant RF cavities</a:t>
            </a:r>
            <a:endParaRPr lang="en-US" altLang="en-US" sz="2800" dirty="0" smtClean="0">
              <a:solidFill>
                <a:srgbClr val="000000"/>
              </a:solidFill>
              <a:latin typeface="Palatino Linotype" pitchFamily="18" charset="0"/>
            </a:endParaRPr>
          </a:p>
        </p:txBody>
      </p:sp>
      <p:grpSp>
        <p:nvGrpSpPr>
          <p:cNvPr id="20486" name="Group 5"/>
          <p:cNvGrpSpPr>
            <a:grpSpLocks/>
          </p:cNvGrpSpPr>
          <p:nvPr/>
        </p:nvGrpSpPr>
        <p:grpSpPr bwMode="auto">
          <a:xfrm>
            <a:off x="0" y="0"/>
            <a:ext cx="1905000" cy="838200"/>
            <a:chOff x="3840" y="3216"/>
            <a:chExt cx="1440" cy="624"/>
          </a:xfrm>
        </p:grpSpPr>
        <p:grpSp>
          <p:nvGrpSpPr>
            <p:cNvPr id="20491" name="Group 6"/>
            <p:cNvGrpSpPr>
              <a:grpSpLocks/>
            </p:cNvGrpSpPr>
            <p:nvPr/>
          </p:nvGrpSpPr>
          <p:grpSpPr bwMode="auto">
            <a:xfrm>
              <a:off x="3840" y="3216"/>
              <a:ext cx="336" cy="624"/>
              <a:chOff x="1152" y="288"/>
              <a:chExt cx="960" cy="1872"/>
            </a:xfrm>
          </p:grpSpPr>
          <p:sp>
            <p:nvSpPr>
              <p:cNvPr id="20493" name="Oval 7"/>
              <p:cNvSpPr>
                <a:spLocks noChangeArrowheads="1"/>
              </p:cNvSpPr>
              <p:nvPr/>
            </p:nvSpPr>
            <p:spPr bwMode="auto">
              <a:xfrm>
                <a:off x="1152" y="1488"/>
                <a:ext cx="960" cy="67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endParaRPr lang="en-US" altLang="en-US" smtClean="0">
                  <a:solidFill>
                    <a:srgbClr val="000000"/>
                  </a:solidFill>
                </a:endParaRPr>
              </a:p>
            </p:txBody>
          </p:sp>
          <p:sp>
            <p:nvSpPr>
              <p:cNvPr id="20494" name="Oval 8"/>
              <p:cNvSpPr>
                <a:spLocks noChangeArrowheads="1"/>
              </p:cNvSpPr>
              <p:nvPr/>
            </p:nvSpPr>
            <p:spPr bwMode="auto">
              <a:xfrm>
                <a:off x="1152" y="288"/>
                <a:ext cx="960" cy="67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endParaRPr lang="en-US" altLang="en-US" smtClean="0">
                  <a:solidFill>
                    <a:srgbClr val="000000"/>
                  </a:solidFill>
                </a:endParaRPr>
              </a:p>
            </p:txBody>
          </p:sp>
          <p:sp>
            <p:nvSpPr>
              <p:cNvPr id="20495" name="Rectangle 9"/>
              <p:cNvSpPr>
                <a:spLocks noChangeAspect="1" noChangeArrowheads="1"/>
              </p:cNvSpPr>
              <p:nvPr/>
            </p:nvSpPr>
            <p:spPr bwMode="auto">
              <a:xfrm>
                <a:off x="1152" y="624"/>
                <a:ext cx="960" cy="1200"/>
              </a:xfrm>
              <a:prstGeom prst="rect">
                <a:avLst/>
              </a:prstGeom>
              <a:solidFill>
                <a:schemeClr val="accent2"/>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endParaRPr lang="en-US" altLang="en-US" smtClean="0">
                  <a:solidFill>
                    <a:srgbClr val="000000"/>
                  </a:solidFill>
                </a:endParaRPr>
              </a:p>
            </p:txBody>
          </p:sp>
          <p:sp>
            <p:nvSpPr>
              <p:cNvPr id="20496" name="WordArt 10"/>
              <p:cNvSpPr>
                <a:spLocks noChangeAspect="1" noChangeArrowheads="1" noChangeShapeType="1" noTextEdit="1"/>
              </p:cNvSpPr>
              <p:nvPr/>
            </p:nvSpPr>
            <p:spPr bwMode="auto">
              <a:xfrm>
                <a:off x="1392" y="768"/>
                <a:ext cx="494" cy="100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2833"/>
                  </a:avLst>
                </a:prstTxWarp>
              </a:bodyPr>
              <a:lstStyle/>
              <a:p>
                <a:pPr algn="ctr" eaLnBrk="0" fontAlgn="base" hangingPunct="0">
                  <a:spcBef>
                    <a:spcPct val="0"/>
                  </a:spcBef>
                  <a:spcAft>
                    <a:spcPct val="0"/>
                  </a:spcAft>
                </a:pPr>
                <a:r>
                  <a:rPr lang="en-US" sz="5400" b="1" i="1" kern="10" smtClean="0">
                    <a:solidFill>
                      <a:srgbClr val="FFFFFF"/>
                    </a:solidFill>
                    <a:latin typeface="Symbol"/>
                  </a:rPr>
                  <a:t>m</a:t>
                </a:r>
              </a:p>
            </p:txBody>
          </p:sp>
        </p:grpSp>
        <p:sp>
          <p:nvSpPr>
            <p:cNvPr id="20492" name="Text Box 11"/>
            <p:cNvSpPr txBox="1">
              <a:spLocks noChangeArrowheads="1"/>
            </p:cNvSpPr>
            <p:nvPr/>
          </p:nvSpPr>
          <p:spPr bwMode="auto">
            <a:xfrm>
              <a:off x="4274" y="3360"/>
              <a:ext cx="1006"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50000"/>
                </a:spcBef>
                <a:spcAft>
                  <a:spcPct val="0"/>
                </a:spcAft>
              </a:pPr>
              <a:r>
                <a:rPr lang="en-US" altLang="en-US" sz="1600" b="1" i="1" smtClean="0">
                  <a:solidFill>
                    <a:srgbClr val="333399"/>
                  </a:solidFill>
                  <a:latin typeface="Times New Roman" pitchFamily="18" charset="0"/>
                </a:rPr>
                <a:t>Muons, Inc.</a:t>
              </a:r>
            </a:p>
          </p:txBody>
        </p:sp>
      </p:grpSp>
      <p:sp>
        <p:nvSpPr>
          <p:cNvPr id="20489" name="TextBox 2"/>
          <p:cNvSpPr txBox="1">
            <a:spLocks noChangeArrowheads="1"/>
          </p:cNvSpPr>
          <p:nvPr/>
        </p:nvSpPr>
        <p:spPr bwMode="auto">
          <a:xfrm>
            <a:off x="339857" y="1752600"/>
            <a:ext cx="245573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altLang="en-US" dirty="0" smtClean="0">
                <a:solidFill>
                  <a:srgbClr val="000000"/>
                </a:solidFill>
              </a:rPr>
              <a:t>green is beam region with thin Be window</a:t>
            </a:r>
          </a:p>
        </p:txBody>
      </p:sp>
      <p:sp>
        <p:nvSpPr>
          <p:cNvPr id="20490" name="TextBox 3"/>
          <p:cNvSpPr txBox="1">
            <a:spLocks noChangeArrowheads="1"/>
          </p:cNvSpPr>
          <p:nvPr/>
        </p:nvSpPr>
        <p:spPr bwMode="auto">
          <a:xfrm>
            <a:off x="762000" y="4495800"/>
            <a:ext cx="7391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altLang="en-US" dirty="0" smtClean="0">
                <a:solidFill>
                  <a:srgbClr val="000000"/>
                </a:solidFill>
              </a:rPr>
              <a:t>the lower frequency (650 MHz) with small radial size fits inside the pressure vessel and magnet cryostat.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5587" y="1224973"/>
            <a:ext cx="3552825" cy="3128963"/>
          </a:xfrm>
          <a:prstGeom prst="rect">
            <a:avLst/>
          </a:prstGeom>
        </p:spPr>
      </p:pic>
      <p:sp>
        <p:nvSpPr>
          <p:cNvPr id="3" name="TextBox 2"/>
          <p:cNvSpPr txBox="1"/>
          <p:nvPr/>
        </p:nvSpPr>
        <p:spPr>
          <a:xfrm>
            <a:off x="6629400" y="1981200"/>
            <a:ext cx="1905000" cy="369332"/>
          </a:xfrm>
          <a:prstGeom prst="rect">
            <a:avLst/>
          </a:prstGeom>
          <a:noFill/>
        </p:spPr>
        <p:txBody>
          <a:bodyPr wrap="square" rtlCol="0">
            <a:spAutoFit/>
          </a:bodyPr>
          <a:lstStyle/>
          <a:p>
            <a:r>
              <a:rPr lang="en-US" dirty="0" smtClean="0"/>
              <a:t>HTS coils</a:t>
            </a:r>
            <a:endParaRPr lang="en-US" dirty="0"/>
          </a:p>
        </p:txBody>
      </p:sp>
      <p:sp>
        <p:nvSpPr>
          <p:cNvPr id="4" name="TextBox 3"/>
          <p:cNvSpPr txBox="1"/>
          <p:nvPr/>
        </p:nvSpPr>
        <p:spPr>
          <a:xfrm>
            <a:off x="339857" y="3733800"/>
            <a:ext cx="2555743" cy="646331"/>
          </a:xfrm>
          <a:prstGeom prst="rect">
            <a:avLst/>
          </a:prstGeom>
          <a:noFill/>
        </p:spPr>
        <p:txBody>
          <a:bodyPr wrap="square" rtlCol="0">
            <a:spAutoFit/>
          </a:bodyPr>
          <a:lstStyle/>
          <a:p>
            <a:r>
              <a:rPr lang="en-US" dirty="0" smtClean="0"/>
              <a:t>Cu re-entrant asymmetric RF cavity</a:t>
            </a:r>
            <a:endParaRPr lang="en-US" dirty="0"/>
          </a:p>
        </p:txBody>
      </p:sp>
      <p:cxnSp>
        <p:nvCxnSpPr>
          <p:cNvPr id="6" name="Straight Arrow Connector 5"/>
          <p:cNvCxnSpPr>
            <a:stCxn id="3" idx="1"/>
          </p:cNvCxnSpPr>
          <p:nvPr/>
        </p:nvCxnSpPr>
        <p:spPr bwMode="auto">
          <a:xfrm flipH="1">
            <a:off x="6172200" y="2165866"/>
            <a:ext cx="457200"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8" name="Straight Arrow Connector 7"/>
          <p:cNvCxnSpPr/>
          <p:nvPr/>
        </p:nvCxnSpPr>
        <p:spPr bwMode="auto">
          <a:xfrm flipV="1">
            <a:off x="2057400" y="3200400"/>
            <a:ext cx="1447800" cy="7620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0" name="Straight Arrow Connector 9"/>
          <p:cNvCxnSpPr/>
          <p:nvPr/>
        </p:nvCxnSpPr>
        <p:spPr bwMode="auto">
          <a:xfrm>
            <a:off x="2667000" y="1937266"/>
            <a:ext cx="990600" cy="72973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1" name="TextBox 10"/>
          <p:cNvSpPr txBox="1"/>
          <p:nvPr/>
        </p:nvSpPr>
        <p:spPr>
          <a:xfrm>
            <a:off x="240050" y="2789453"/>
            <a:ext cx="2426950" cy="646331"/>
          </a:xfrm>
          <a:prstGeom prst="rect">
            <a:avLst/>
          </a:prstGeom>
          <a:noFill/>
        </p:spPr>
        <p:txBody>
          <a:bodyPr wrap="square" rtlCol="0">
            <a:spAutoFit/>
          </a:bodyPr>
          <a:lstStyle/>
          <a:p>
            <a:r>
              <a:rPr lang="en-US" dirty="0" smtClean="0"/>
              <a:t>Space for pressure vessel and cryostat</a:t>
            </a:r>
            <a:endParaRPr lang="en-US" dirty="0"/>
          </a:p>
        </p:txBody>
      </p:sp>
      <p:cxnSp>
        <p:nvCxnSpPr>
          <p:cNvPr id="13" name="Straight Arrow Connector 12"/>
          <p:cNvCxnSpPr/>
          <p:nvPr/>
        </p:nvCxnSpPr>
        <p:spPr bwMode="auto">
          <a:xfrm flipV="1">
            <a:off x="2362200" y="2895600"/>
            <a:ext cx="685800" cy="21701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19032847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4763"/>
            <a:ext cx="8229600" cy="1143001"/>
          </a:xfrm>
          <a:prstGeom prst="rect">
            <a:avLst/>
          </a:prstGeom>
        </p:spPr>
        <p:txBody>
          <a:bodyPr anchor="ctr">
            <a:normAutofit/>
          </a:bodyPr>
          <a:lstStyle/>
          <a:p>
            <a:pPr algn="ctr" defTabSz="457200">
              <a:spcBef>
                <a:spcPct val="0"/>
              </a:spcBef>
              <a:defRPr/>
            </a:pPr>
            <a:r>
              <a:rPr lang="en-US" sz="3600" dirty="0" err="1">
                <a:solidFill>
                  <a:srgbClr val="FFFFFF"/>
                </a:solidFill>
                <a:latin typeface="Times"/>
                <a:ea typeface="+mj-ea"/>
                <a:cs typeface="Times"/>
              </a:rPr>
              <a:t>Mucool</a:t>
            </a:r>
            <a:r>
              <a:rPr lang="en-US" sz="3600" dirty="0">
                <a:solidFill>
                  <a:srgbClr val="FFFFFF"/>
                </a:solidFill>
                <a:latin typeface="Times"/>
                <a:ea typeface="+mj-ea"/>
                <a:cs typeface="Times"/>
              </a:rPr>
              <a:t> Test Area (MTA) </a:t>
            </a:r>
            <a:r>
              <a:rPr lang="en-US" sz="3600" dirty="0" smtClean="0">
                <a:solidFill>
                  <a:srgbClr val="FFFFFF"/>
                </a:solidFill>
                <a:latin typeface="Times"/>
                <a:ea typeface="+mj-ea"/>
                <a:cs typeface="Times"/>
              </a:rPr>
              <a:t>at FNAL</a:t>
            </a:r>
            <a:endParaRPr lang="en-US" sz="3600" dirty="0">
              <a:solidFill>
                <a:srgbClr val="FFFFFF"/>
              </a:solidFill>
              <a:latin typeface="Times"/>
              <a:ea typeface="+mj-ea"/>
              <a:cs typeface="Times"/>
            </a:endParaRPr>
          </a:p>
        </p:txBody>
      </p:sp>
      <p:sp>
        <p:nvSpPr>
          <p:cNvPr id="29699" name="TextBox 4"/>
          <p:cNvSpPr txBox="1">
            <a:spLocks noChangeArrowheads="1"/>
          </p:cNvSpPr>
          <p:nvPr/>
        </p:nvSpPr>
        <p:spPr bwMode="auto">
          <a:xfrm>
            <a:off x="1016000" y="877888"/>
            <a:ext cx="66659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altLang="en-US" smtClean="0">
                <a:solidFill>
                  <a:srgbClr val="FFFFFF"/>
                </a:solidFill>
                <a:latin typeface="Times" pitchFamily="18" charset="0"/>
                <a:ea typeface="Times" pitchFamily="18" charset="0"/>
                <a:cs typeface="Times" pitchFamily="18" charset="0"/>
              </a:rPr>
              <a:t>Multitask work space to study RF cavity under strong magnetic fields </a:t>
            </a:r>
          </a:p>
          <a:p>
            <a:pPr algn="ctr" eaLnBrk="0" fontAlgn="base" hangingPunct="0">
              <a:spcBef>
                <a:spcPct val="0"/>
              </a:spcBef>
              <a:spcAft>
                <a:spcPct val="0"/>
              </a:spcAft>
            </a:pPr>
            <a:r>
              <a:rPr lang="en-US" altLang="en-US" smtClean="0">
                <a:solidFill>
                  <a:srgbClr val="FFFFFF"/>
                </a:solidFill>
                <a:latin typeface="Times" pitchFamily="18" charset="0"/>
                <a:ea typeface="Times" pitchFamily="18" charset="0"/>
                <a:cs typeface="Times" pitchFamily="18" charset="0"/>
              </a:rPr>
              <a:t>&amp; by using intense H</a:t>
            </a:r>
            <a:r>
              <a:rPr lang="en-US" altLang="en-US" baseline="30000" smtClean="0">
                <a:solidFill>
                  <a:srgbClr val="FFFFFF"/>
                </a:solidFill>
                <a:latin typeface="Times" pitchFamily="18" charset="0"/>
                <a:ea typeface="Times" pitchFamily="18" charset="0"/>
                <a:cs typeface="Times" pitchFamily="18" charset="0"/>
              </a:rPr>
              <a:t>-</a:t>
            </a:r>
            <a:r>
              <a:rPr lang="en-US" altLang="en-US" smtClean="0">
                <a:solidFill>
                  <a:srgbClr val="FFFFFF"/>
                </a:solidFill>
                <a:latin typeface="Times" pitchFamily="18" charset="0"/>
                <a:ea typeface="Times" pitchFamily="18" charset="0"/>
                <a:cs typeface="Times" pitchFamily="18" charset="0"/>
              </a:rPr>
              <a:t> beams from Linac</a:t>
            </a:r>
          </a:p>
        </p:txBody>
      </p:sp>
      <p:pic>
        <p:nvPicPr>
          <p:cNvPr id="2970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35400" y="4184650"/>
            <a:ext cx="528955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3350" y="4279900"/>
            <a:ext cx="356235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51500" y="1516063"/>
            <a:ext cx="2959100" cy="262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0650" y="1676400"/>
            <a:ext cx="540385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TextBox 9"/>
          <p:cNvSpPr txBox="1">
            <a:spLocks noChangeArrowheads="1"/>
          </p:cNvSpPr>
          <p:nvPr/>
        </p:nvSpPr>
        <p:spPr bwMode="auto">
          <a:xfrm>
            <a:off x="457200" y="3287713"/>
            <a:ext cx="3163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altLang="en-US" smtClean="0">
                <a:solidFill>
                  <a:srgbClr val="FFFF00"/>
                </a:solidFill>
              </a:rPr>
              <a:t>Compressor + refrigerator room</a:t>
            </a:r>
          </a:p>
        </p:txBody>
      </p:sp>
      <p:sp>
        <p:nvSpPr>
          <p:cNvPr id="29705" name="TextBox 10"/>
          <p:cNvSpPr txBox="1">
            <a:spLocks noChangeArrowheads="1"/>
          </p:cNvSpPr>
          <p:nvPr/>
        </p:nvSpPr>
        <p:spPr bwMode="auto">
          <a:xfrm>
            <a:off x="3440113" y="1854200"/>
            <a:ext cx="17367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altLang="en-US" smtClean="0">
                <a:solidFill>
                  <a:srgbClr val="FFFF00"/>
                </a:solidFill>
              </a:rPr>
              <a:t>Entrance of MTA</a:t>
            </a:r>
          </a:p>
          <a:p>
            <a:pPr algn="ctr" eaLnBrk="0" fontAlgn="base" hangingPunct="0">
              <a:spcBef>
                <a:spcPct val="0"/>
              </a:spcBef>
              <a:spcAft>
                <a:spcPct val="0"/>
              </a:spcAft>
            </a:pPr>
            <a:r>
              <a:rPr lang="en-US" altLang="en-US" smtClean="0">
                <a:solidFill>
                  <a:srgbClr val="FFFF00"/>
                </a:solidFill>
              </a:rPr>
              <a:t>exp. hall</a:t>
            </a:r>
          </a:p>
        </p:txBody>
      </p:sp>
      <p:cxnSp>
        <p:nvCxnSpPr>
          <p:cNvPr id="12" name="Straight Arrow Connector 11"/>
          <p:cNvCxnSpPr/>
          <p:nvPr/>
        </p:nvCxnSpPr>
        <p:spPr>
          <a:xfrm rot="5400000">
            <a:off x="3618706" y="2577307"/>
            <a:ext cx="293687" cy="139700"/>
          </a:xfrm>
          <a:prstGeom prst="straightConnector1">
            <a:avLst/>
          </a:prstGeom>
          <a:ln>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sp>
        <p:nvSpPr>
          <p:cNvPr id="29707" name="TextBox 12"/>
          <p:cNvSpPr txBox="1">
            <a:spLocks noChangeArrowheads="1"/>
          </p:cNvSpPr>
          <p:nvPr/>
        </p:nvSpPr>
        <p:spPr bwMode="auto">
          <a:xfrm>
            <a:off x="6583363" y="1562100"/>
            <a:ext cx="1443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altLang="en-US" smtClean="0">
                <a:solidFill>
                  <a:srgbClr val="FFFF00"/>
                </a:solidFill>
              </a:rPr>
              <a:t>MTA exp. hall</a:t>
            </a:r>
          </a:p>
        </p:txBody>
      </p:sp>
      <p:sp>
        <p:nvSpPr>
          <p:cNvPr id="29708" name="TextBox 13"/>
          <p:cNvSpPr txBox="1">
            <a:spLocks noChangeArrowheads="1"/>
          </p:cNvSpPr>
          <p:nvPr/>
        </p:nvSpPr>
        <p:spPr bwMode="auto">
          <a:xfrm>
            <a:off x="7078663" y="3287713"/>
            <a:ext cx="11858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altLang="en-US" smtClean="0">
                <a:solidFill>
                  <a:srgbClr val="FFFF00"/>
                </a:solidFill>
              </a:rPr>
              <a:t>SC magnet</a:t>
            </a:r>
          </a:p>
        </p:txBody>
      </p:sp>
      <p:sp>
        <p:nvSpPr>
          <p:cNvPr id="29709" name="TextBox 14"/>
          <p:cNvSpPr txBox="1">
            <a:spLocks noChangeArrowheads="1"/>
          </p:cNvSpPr>
          <p:nvPr/>
        </p:nvSpPr>
        <p:spPr bwMode="auto">
          <a:xfrm>
            <a:off x="5575300" y="2622550"/>
            <a:ext cx="16144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altLang="en-US" smtClean="0">
                <a:solidFill>
                  <a:srgbClr val="FFFF00"/>
                </a:solidFill>
              </a:rPr>
              <a:t>200 MHz cavity</a:t>
            </a:r>
          </a:p>
        </p:txBody>
      </p:sp>
      <p:sp>
        <p:nvSpPr>
          <p:cNvPr id="29710" name="TextBox 15"/>
          <p:cNvSpPr txBox="1">
            <a:spLocks noChangeArrowheads="1"/>
          </p:cNvSpPr>
          <p:nvPr/>
        </p:nvSpPr>
        <p:spPr bwMode="auto">
          <a:xfrm>
            <a:off x="655638" y="6172200"/>
            <a:ext cx="1330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altLang="en-US" smtClean="0">
                <a:solidFill>
                  <a:srgbClr val="FFFF00"/>
                </a:solidFill>
              </a:rPr>
              <a:t>Workstation</a:t>
            </a:r>
          </a:p>
        </p:txBody>
      </p:sp>
      <p:sp>
        <p:nvSpPr>
          <p:cNvPr id="29711" name="TextBox 16"/>
          <p:cNvSpPr txBox="1">
            <a:spLocks noChangeArrowheads="1"/>
          </p:cNvSpPr>
          <p:nvPr/>
        </p:nvSpPr>
        <p:spPr bwMode="auto">
          <a:xfrm>
            <a:off x="4859338" y="5397500"/>
            <a:ext cx="3203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altLang="en-US" smtClean="0">
                <a:solidFill>
                  <a:srgbClr val="FFFF00"/>
                </a:solidFill>
              </a:rPr>
              <a:t>400 MeV H</a:t>
            </a:r>
            <a:r>
              <a:rPr lang="en-US" altLang="en-US" baseline="30000" smtClean="0">
                <a:solidFill>
                  <a:srgbClr val="FFFF00"/>
                </a:solidFill>
              </a:rPr>
              <a:t>-</a:t>
            </a:r>
            <a:r>
              <a:rPr lang="en-US" altLang="en-US" smtClean="0">
                <a:solidFill>
                  <a:srgbClr val="FFFF00"/>
                </a:solidFill>
              </a:rPr>
              <a:t> beam transport line</a:t>
            </a:r>
          </a:p>
        </p:txBody>
      </p:sp>
      <p:sp>
        <p:nvSpPr>
          <p:cNvPr id="18" name="Date Placeholder 17"/>
          <p:cNvSpPr>
            <a:spLocks noGrp="1"/>
          </p:cNvSpPr>
          <p:nvPr>
            <p:ph type="dt" sz="quarter" idx="10"/>
          </p:nvPr>
        </p:nvSpPr>
        <p:spPr/>
        <p:txBody>
          <a:bodyPr/>
          <a:lstStyle/>
          <a:p>
            <a:pPr>
              <a:defRPr/>
            </a:pPr>
            <a:r>
              <a:rPr lang="en-US" smtClean="0">
                <a:solidFill>
                  <a:srgbClr val="FFFFFF"/>
                </a:solidFill>
              </a:rPr>
              <a:t>Jan 28, 2014</a:t>
            </a:r>
            <a:endParaRPr lang="en-US">
              <a:solidFill>
                <a:srgbClr val="FFFFFF"/>
              </a:solidFill>
            </a:endParaRPr>
          </a:p>
        </p:txBody>
      </p:sp>
      <p:sp>
        <p:nvSpPr>
          <p:cNvPr id="19" name="Slide Number Placeholder 18"/>
          <p:cNvSpPr>
            <a:spLocks noGrp="1"/>
          </p:cNvSpPr>
          <p:nvPr>
            <p:ph type="sldNum" sz="quarter" idx="12"/>
          </p:nvPr>
        </p:nvSpPr>
        <p:spPr/>
        <p:txBody>
          <a:bodyPr/>
          <a:lstStyle/>
          <a:p>
            <a:pPr>
              <a:defRPr/>
            </a:pPr>
            <a:fld id="{408A444B-8C03-483E-BDDF-E15395B555F3}" type="slidenum">
              <a:rPr lang="en-US" smtClean="0">
                <a:solidFill>
                  <a:srgbClr val="FFFFFF"/>
                </a:solidFill>
              </a:rPr>
              <a:pPr>
                <a:defRPr/>
              </a:pPr>
              <a:t>24</a:t>
            </a:fld>
            <a:endParaRPr lang="en-US">
              <a:solidFill>
                <a:srgbClr val="FFFFFF"/>
              </a:solidFill>
            </a:endParaRPr>
          </a:p>
        </p:txBody>
      </p:sp>
      <p:sp>
        <p:nvSpPr>
          <p:cNvPr id="20" name="Footer Placeholder 19"/>
          <p:cNvSpPr>
            <a:spLocks noGrp="1"/>
          </p:cNvSpPr>
          <p:nvPr>
            <p:ph type="ftr" sz="quarter" idx="11"/>
          </p:nvPr>
        </p:nvSpPr>
        <p:spPr/>
        <p:txBody>
          <a:bodyPr/>
          <a:lstStyle/>
          <a:p>
            <a:pPr>
              <a:defRPr/>
            </a:pPr>
            <a:r>
              <a:rPr lang="en-US" smtClean="0">
                <a:solidFill>
                  <a:srgbClr val="FFFFFF"/>
                </a:solidFill>
              </a:rPr>
              <a:t>UChicago Energy Policy Institute</a:t>
            </a:r>
            <a:endParaRPr lang="en-US">
              <a:solidFill>
                <a:srgbClr val="FFFFFF"/>
              </a:solidFill>
            </a:endParaRPr>
          </a:p>
        </p:txBody>
      </p:sp>
    </p:spTree>
    <p:extLst>
      <p:ext uri="{BB962C8B-B14F-4D97-AF65-F5344CB8AC3E}">
        <p14:creationId xmlns:p14="http://schemas.microsoft.com/office/powerpoint/2010/main" val="16702757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721131" y="166357"/>
            <a:ext cx="8229600" cy="1143000"/>
          </a:xfrm>
        </p:spPr>
        <p:txBody>
          <a:bodyPr/>
          <a:lstStyle/>
          <a:p>
            <a:r>
              <a:rPr lang="en-US" altLang="en-US" dirty="0" smtClean="0">
                <a:latin typeface="Times" pitchFamily="18" charset="0"/>
                <a:ea typeface="Times" pitchFamily="18" charset="0"/>
                <a:cs typeface="Times" pitchFamily="18" charset="0"/>
              </a:rPr>
              <a:t>First results HPRF cavity in beam</a:t>
            </a:r>
          </a:p>
        </p:txBody>
      </p:sp>
      <p:sp>
        <p:nvSpPr>
          <p:cNvPr id="30723" name="Date Placeholder 28"/>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r>
              <a:rPr lang="en-US" altLang="en-US" smtClean="0">
                <a:solidFill>
                  <a:srgbClr val="000000"/>
                </a:solidFill>
              </a:rPr>
              <a:t>Jan 28, 2014</a:t>
            </a:r>
            <a:endParaRPr lang="en-US" altLang="en-US">
              <a:solidFill>
                <a:srgbClr val="000000"/>
              </a:solidFill>
            </a:endParaRPr>
          </a:p>
        </p:txBody>
      </p:sp>
      <p:sp>
        <p:nvSpPr>
          <p:cNvPr id="30724" name="Footer Placeholder 30"/>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r>
              <a:rPr lang="en-US" altLang="en-US" smtClean="0">
                <a:solidFill>
                  <a:srgbClr val="000000"/>
                </a:solidFill>
              </a:rPr>
              <a:t>UChicago Energy Policy Institute</a:t>
            </a:r>
            <a:endParaRPr lang="en-US" altLang="en-US">
              <a:solidFill>
                <a:srgbClr val="000000"/>
              </a:solidFill>
            </a:endParaRPr>
          </a:p>
        </p:txBody>
      </p:sp>
      <p:sp>
        <p:nvSpPr>
          <p:cNvPr id="30725" name="Slide Number Placeholder 2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fld id="{C7EE8304-D40C-4B3A-A0B6-1B20034F760C}" type="slidenum">
              <a:rPr lang="en-US" altLang="en-US" smtClean="0">
                <a:solidFill>
                  <a:srgbClr val="000000"/>
                </a:solidFill>
              </a:rPr>
              <a:pPr/>
              <a:t>25</a:t>
            </a:fld>
            <a:endParaRPr lang="en-US" altLang="en-US" smtClean="0">
              <a:solidFill>
                <a:srgbClr val="000000"/>
              </a:solidFill>
            </a:endParaRPr>
          </a:p>
        </p:txBody>
      </p:sp>
      <p:pic>
        <p:nvPicPr>
          <p:cNvPr id="3072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02075" y="1244600"/>
            <a:ext cx="4784725" cy="315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1163" y="1054100"/>
            <a:ext cx="3475037"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p:cNvCxnSpPr/>
          <p:nvPr/>
        </p:nvCxnSpPr>
        <p:spPr>
          <a:xfrm rot="10800000">
            <a:off x="2773363" y="2935288"/>
            <a:ext cx="609600" cy="1587"/>
          </a:xfrm>
          <a:prstGeom prst="straightConnector1">
            <a:avLst/>
          </a:prstGeom>
          <a:ln w="44450">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sp>
        <p:nvSpPr>
          <p:cNvPr id="30729" name="TextBox 11"/>
          <p:cNvSpPr txBox="1">
            <a:spLocks noChangeArrowheads="1"/>
          </p:cNvSpPr>
          <p:nvPr/>
        </p:nvSpPr>
        <p:spPr bwMode="auto">
          <a:xfrm>
            <a:off x="2849563" y="2576513"/>
            <a:ext cx="633412"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altLang="en-US" sz="1400" smtClean="0">
                <a:solidFill>
                  <a:srgbClr val="000000"/>
                </a:solidFill>
              </a:rPr>
              <a:t>beam</a:t>
            </a:r>
          </a:p>
        </p:txBody>
      </p:sp>
      <p:sp>
        <p:nvSpPr>
          <p:cNvPr id="30730" name="TextBox 12"/>
          <p:cNvSpPr txBox="1">
            <a:spLocks noChangeArrowheads="1"/>
          </p:cNvSpPr>
          <p:nvPr/>
        </p:nvSpPr>
        <p:spPr bwMode="auto">
          <a:xfrm>
            <a:off x="76200" y="3492500"/>
            <a:ext cx="514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altLang="en-US" sz="1400" smtClean="0">
                <a:solidFill>
                  <a:srgbClr val="000000"/>
                </a:solidFill>
              </a:rPr>
              <a:t>Gas</a:t>
            </a:r>
          </a:p>
          <a:p>
            <a:pPr algn="ctr" eaLnBrk="0" fontAlgn="base" hangingPunct="0">
              <a:spcBef>
                <a:spcPct val="0"/>
              </a:spcBef>
              <a:spcAft>
                <a:spcPct val="0"/>
              </a:spcAft>
            </a:pPr>
            <a:r>
              <a:rPr lang="en-US" altLang="en-US" sz="1400" smtClean="0">
                <a:solidFill>
                  <a:srgbClr val="000000"/>
                </a:solidFill>
              </a:rPr>
              <a:t>inlet</a:t>
            </a:r>
          </a:p>
        </p:txBody>
      </p:sp>
      <p:sp>
        <p:nvSpPr>
          <p:cNvPr id="30731" name="TextBox 13"/>
          <p:cNvSpPr txBox="1">
            <a:spLocks noChangeArrowheads="1"/>
          </p:cNvSpPr>
          <p:nvPr/>
        </p:nvSpPr>
        <p:spPr bwMode="auto">
          <a:xfrm>
            <a:off x="76200" y="2044700"/>
            <a:ext cx="514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altLang="en-US" sz="1400" smtClean="0">
                <a:solidFill>
                  <a:srgbClr val="000000"/>
                </a:solidFill>
              </a:rPr>
              <a:t>RF</a:t>
            </a:r>
          </a:p>
          <a:p>
            <a:pPr algn="ctr" eaLnBrk="0" fontAlgn="base" hangingPunct="0">
              <a:spcBef>
                <a:spcPct val="0"/>
              </a:spcBef>
              <a:spcAft>
                <a:spcPct val="0"/>
              </a:spcAft>
            </a:pPr>
            <a:r>
              <a:rPr lang="en-US" altLang="en-US" sz="1400" smtClean="0">
                <a:solidFill>
                  <a:srgbClr val="000000"/>
                </a:solidFill>
              </a:rPr>
              <a:t>inlet</a:t>
            </a:r>
          </a:p>
        </p:txBody>
      </p:sp>
      <p:pic>
        <p:nvPicPr>
          <p:cNvPr id="30732" name="Picture 2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02225" y="3675063"/>
            <a:ext cx="3952875"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3" name="TextBox 22"/>
          <p:cNvSpPr txBox="1">
            <a:spLocks noChangeArrowheads="1"/>
          </p:cNvSpPr>
          <p:nvPr/>
        </p:nvSpPr>
        <p:spPr bwMode="auto">
          <a:xfrm>
            <a:off x="617538" y="4787900"/>
            <a:ext cx="385127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buFont typeface="Arial" pitchFamily="34" charset="0"/>
              <a:buChar char="•"/>
            </a:pPr>
            <a:r>
              <a:rPr lang="en-US" altLang="en-US" sz="1600" dirty="0" smtClean="0">
                <a:solidFill>
                  <a:srgbClr val="000000"/>
                </a:solidFill>
                <a:latin typeface="Times" pitchFamily="18" charset="0"/>
                <a:ea typeface="Times" pitchFamily="18" charset="0"/>
                <a:cs typeface="Times" pitchFamily="18" charset="0"/>
              </a:rPr>
              <a:t> 400 MeV H</a:t>
            </a:r>
            <a:r>
              <a:rPr lang="en-US" altLang="en-US" sz="1600" baseline="30000" dirty="0" smtClean="0">
                <a:solidFill>
                  <a:srgbClr val="000000"/>
                </a:solidFill>
                <a:latin typeface="Times" pitchFamily="18" charset="0"/>
                <a:ea typeface="Times" pitchFamily="18" charset="0"/>
                <a:cs typeface="Times" pitchFamily="18" charset="0"/>
              </a:rPr>
              <a:t>-</a:t>
            </a:r>
            <a:r>
              <a:rPr lang="en-US" altLang="en-US" sz="1600" dirty="0" smtClean="0">
                <a:solidFill>
                  <a:srgbClr val="000000"/>
                </a:solidFill>
                <a:latin typeface="Times" pitchFamily="18" charset="0"/>
                <a:ea typeface="Times" pitchFamily="18" charset="0"/>
                <a:cs typeface="Times" pitchFamily="18" charset="0"/>
              </a:rPr>
              <a:t> beam</a:t>
            </a:r>
          </a:p>
          <a:p>
            <a:pPr algn="ctr" eaLnBrk="0" fontAlgn="base" hangingPunct="0">
              <a:spcBef>
                <a:spcPct val="0"/>
              </a:spcBef>
              <a:spcAft>
                <a:spcPct val="0"/>
              </a:spcAft>
              <a:buFont typeface="Arial" pitchFamily="34" charset="0"/>
              <a:buChar char="•"/>
            </a:pPr>
            <a:r>
              <a:rPr lang="en-US" altLang="en-US" sz="1600" dirty="0" smtClean="0">
                <a:solidFill>
                  <a:srgbClr val="000000"/>
                </a:solidFill>
                <a:latin typeface="Times" pitchFamily="18" charset="0"/>
                <a:ea typeface="Times" pitchFamily="18" charset="0"/>
                <a:cs typeface="Times" pitchFamily="18" charset="0"/>
              </a:rPr>
              <a:t> Beam pulse length 7.5 </a:t>
            </a:r>
            <a:r>
              <a:rPr lang="en-US" altLang="en-US" sz="1600" dirty="0" err="1" smtClean="0">
                <a:solidFill>
                  <a:srgbClr val="000000"/>
                </a:solidFill>
                <a:latin typeface="Times" pitchFamily="18" charset="0"/>
                <a:ea typeface="Times" pitchFamily="18" charset="0"/>
                <a:cs typeface="Times" pitchFamily="18" charset="0"/>
              </a:rPr>
              <a:t>μs</a:t>
            </a:r>
            <a:endParaRPr lang="en-US" altLang="en-US" sz="1600" dirty="0" smtClean="0">
              <a:solidFill>
                <a:srgbClr val="000000"/>
              </a:solidFill>
              <a:latin typeface="Times" pitchFamily="18" charset="0"/>
              <a:ea typeface="Times" pitchFamily="18" charset="0"/>
              <a:cs typeface="Times" pitchFamily="18" charset="0"/>
            </a:endParaRPr>
          </a:p>
          <a:p>
            <a:pPr algn="ctr" eaLnBrk="0" fontAlgn="base" hangingPunct="0">
              <a:spcBef>
                <a:spcPct val="0"/>
              </a:spcBef>
              <a:spcAft>
                <a:spcPct val="0"/>
              </a:spcAft>
              <a:buFont typeface="Arial" pitchFamily="34" charset="0"/>
              <a:buChar char="•"/>
            </a:pPr>
            <a:r>
              <a:rPr lang="en-US" altLang="en-US" sz="1600" dirty="0" smtClean="0">
                <a:solidFill>
                  <a:srgbClr val="000000"/>
                </a:solidFill>
                <a:latin typeface="Times" pitchFamily="18" charset="0"/>
                <a:ea typeface="Times" pitchFamily="18" charset="0"/>
                <a:cs typeface="Times" pitchFamily="18" charset="0"/>
              </a:rPr>
              <a:t> 5 ns bunch gap</a:t>
            </a:r>
          </a:p>
          <a:p>
            <a:pPr algn="ctr" eaLnBrk="0" fontAlgn="base" hangingPunct="0">
              <a:spcBef>
                <a:spcPct val="0"/>
              </a:spcBef>
              <a:spcAft>
                <a:spcPct val="0"/>
              </a:spcAft>
              <a:buFont typeface="Arial" pitchFamily="34" charset="0"/>
              <a:buChar char="•"/>
            </a:pPr>
            <a:r>
              <a:rPr lang="en-US" altLang="en-US" sz="1600" dirty="0" smtClean="0">
                <a:solidFill>
                  <a:srgbClr val="000000"/>
                </a:solidFill>
                <a:latin typeface="Times" pitchFamily="18" charset="0"/>
                <a:ea typeface="Times" pitchFamily="18" charset="0"/>
                <a:cs typeface="Times" pitchFamily="18" charset="0"/>
              </a:rPr>
              <a:t> 10</a:t>
            </a:r>
            <a:r>
              <a:rPr lang="en-US" altLang="en-US" sz="1600" baseline="30000" dirty="0" smtClean="0">
                <a:solidFill>
                  <a:srgbClr val="000000"/>
                </a:solidFill>
                <a:latin typeface="Times" pitchFamily="18" charset="0"/>
                <a:ea typeface="Times" pitchFamily="18" charset="0"/>
                <a:cs typeface="Times" pitchFamily="18" charset="0"/>
              </a:rPr>
              <a:t>9</a:t>
            </a:r>
            <a:r>
              <a:rPr lang="en-US" altLang="en-US" sz="1600" dirty="0" smtClean="0">
                <a:solidFill>
                  <a:srgbClr val="000000"/>
                </a:solidFill>
                <a:latin typeface="Times" pitchFamily="18" charset="0"/>
                <a:ea typeface="Times" pitchFamily="18" charset="0"/>
                <a:cs typeface="Times" pitchFamily="18" charset="0"/>
              </a:rPr>
              <a:t> H</a:t>
            </a:r>
            <a:r>
              <a:rPr lang="en-US" altLang="en-US" sz="1600" baseline="30000" dirty="0" smtClean="0">
                <a:solidFill>
                  <a:srgbClr val="000000"/>
                </a:solidFill>
                <a:latin typeface="Times" pitchFamily="18" charset="0"/>
                <a:ea typeface="Times" pitchFamily="18" charset="0"/>
                <a:cs typeface="Times" pitchFamily="18" charset="0"/>
              </a:rPr>
              <a:t>-</a:t>
            </a:r>
            <a:r>
              <a:rPr lang="en-US" altLang="en-US" sz="1600" dirty="0" smtClean="0">
                <a:solidFill>
                  <a:srgbClr val="000000"/>
                </a:solidFill>
                <a:latin typeface="Times" pitchFamily="18" charset="0"/>
                <a:ea typeface="Times" pitchFamily="18" charset="0"/>
                <a:cs typeface="Times" pitchFamily="18" charset="0"/>
              </a:rPr>
              <a:t>/bunch</a:t>
            </a:r>
          </a:p>
          <a:p>
            <a:pPr algn="ctr" eaLnBrk="0" fontAlgn="base" hangingPunct="0">
              <a:spcBef>
                <a:spcPct val="0"/>
              </a:spcBef>
              <a:spcAft>
                <a:spcPct val="0"/>
              </a:spcAft>
              <a:buFont typeface="Arial" pitchFamily="34" charset="0"/>
              <a:buChar char="•"/>
            </a:pPr>
            <a:r>
              <a:rPr lang="en-US" altLang="en-US" sz="1600" dirty="0" smtClean="0">
                <a:solidFill>
                  <a:srgbClr val="000000"/>
                </a:solidFill>
                <a:latin typeface="Times" pitchFamily="18" charset="0"/>
                <a:ea typeface="Times" pitchFamily="18" charset="0"/>
                <a:cs typeface="Times" pitchFamily="18" charset="0"/>
              </a:rPr>
              <a:t> 18 % of transmission in collimator system</a:t>
            </a:r>
          </a:p>
          <a:p>
            <a:pPr algn="ctr" eaLnBrk="0" fontAlgn="base" hangingPunct="0">
              <a:spcBef>
                <a:spcPct val="0"/>
              </a:spcBef>
              <a:spcAft>
                <a:spcPct val="0"/>
              </a:spcAft>
              <a:buFont typeface="Arial" pitchFamily="34" charset="0"/>
              <a:buChar char="•"/>
            </a:pPr>
            <a:r>
              <a:rPr lang="en-US" altLang="en-US" sz="1600" dirty="0" smtClean="0">
                <a:solidFill>
                  <a:srgbClr val="000000"/>
                </a:solidFill>
                <a:latin typeface="Times" pitchFamily="18" charset="0"/>
                <a:ea typeface="Times" pitchFamily="18" charset="0"/>
                <a:cs typeface="Times" pitchFamily="18" charset="0"/>
              </a:rPr>
              <a:t> 1.8 10</a:t>
            </a:r>
            <a:r>
              <a:rPr lang="en-US" altLang="en-US" sz="1600" baseline="30000" dirty="0" smtClean="0">
                <a:solidFill>
                  <a:srgbClr val="000000"/>
                </a:solidFill>
                <a:latin typeface="Times" pitchFamily="18" charset="0"/>
                <a:ea typeface="Times" pitchFamily="18" charset="0"/>
                <a:cs typeface="Times" pitchFamily="18" charset="0"/>
              </a:rPr>
              <a:t>8</a:t>
            </a:r>
            <a:r>
              <a:rPr lang="en-US" altLang="en-US" sz="1600" dirty="0" smtClean="0">
                <a:solidFill>
                  <a:srgbClr val="000000"/>
                </a:solidFill>
                <a:latin typeface="Times" pitchFamily="18" charset="0"/>
                <a:ea typeface="Times" pitchFamily="18" charset="0"/>
                <a:cs typeface="Times" pitchFamily="18" charset="0"/>
              </a:rPr>
              <a:t> protons/bunch reaches to the cavity </a:t>
            </a:r>
          </a:p>
        </p:txBody>
      </p:sp>
      <p:sp>
        <p:nvSpPr>
          <p:cNvPr id="30734" name="TextBox 23"/>
          <p:cNvSpPr txBox="1">
            <a:spLocks noChangeArrowheads="1"/>
          </p:cNvSpPr>
          <p:nvPr/>
        </p:nvSpPr>
        <p:spPr bwMode="auto">
          <a:xfrm>
            <a:off x="5894388" y="2206625"/>
            <a:ext cx="15446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altLang="en-US" smtClean="0">
                <a:solidFill>
                  <a:srgbClr val="FFFF00"/>
                </a:solidFill>
              </a:rPr>
              <a:t>RF power inlet</a:t>
            </a:r>
          </a:p>
        </p:txBody>
      </p:sp>
      <p:sp>
        <p:nvSpPr>
          <p:cNvPr id="30735" name="TextBox 24"/>
          <p:cNvSpPr txBox="1">
            <a:spLocks noChangeArrowheads="1"/>
          </p:cNvSpPr>
          <p:nvPr/>
        </p:nvSpPr>
        <p:spPr bwMode="auto">
          <a:xfrm>
            <a:off x="5275263" y="2936875"/>
            <a:ext cx="10048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altLang="en-US" smtClean="0">
                <a:solidFill>
                  <a:srgbClr val="FFFF00"/>
                </a:solidFill>
              </a:rPr>
              <a:t>Gas inlet</a:t>
            </a:r>
          </a:p>
        </p:txBody>
      </p:sp>
      <p:sp>
        <p:nvSpPr>
          <p:cNvPr id="30736" name="TextBox 25"/>
          <p:cNvSpPr txBox="1">
            <a:spLocks noChangeArrowheads="1"/>
          </p:cNvSpPr>
          <p:nvPr/>
        </p:nvSpPr>
        <p:spPr bwMode="auto">
          <a:xfrm>
            <a:off x="4421188" y="1511300"/>
            <a:ext cx="1009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altLang="en-US" smtClean="0">
                <a:solidFill>
                  <a:srgbClr val="FFFF00"/>
                </a:solidFill>
              </a:rPr>
              <a:t>RF cavity</a:t>
            </a:r>
          </a:p>
        </p:txBody>
      </p:sp>
      <p:sp>
        <p:nvSpPr>
          <p:cNvPr id="30737" name="TextBox 26"/>
          <p:cNvSpPr txBox="1">
            <a:spLocks noChangeArrowheads="1"/>
          </p:cNvSpPr>
          <p:nvPr/>
        </p:nvSpPr>
        <p:spPr bwMode="auto">
          <a:xfrm>
            <a:off x="5894388" y="3935413"/>
            <a:ext cx="1408112"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altLang="en-US" smtClean="0">
                <a:solidFill>
                  <a:srgbClr val="FFFF00"/>
                </a:solidFill>
              </a:rPr>
              <a:t>RF cavity</a:t>
            </a:r>
          </a:p>
          <a:p>
            <a:pPr algn="ctr" eaLnBrk="0" fontAlgn="base" hangingPunct="0">
              <a:spcBef>
                <a:spcPct val="0"/>
              </a:spcBef>
              <a:spcAft>
                <a:spcPct val="0"/>
              </a:spcAft>
            </a:pPr>
            <a:r>
              <a:rPr lang="en-US" altLang="en-US" smtClean="0">
                <a:solidFill>
                  <a:srgbClr val="FFFF00"/>
                </a:solidFill>
              </a:rPr>
              <a:t>+ collimator </a:t>
            </a:r>
          </a:p>
          <a:p>
            <a:pPr algn="ctr" eaLnBrk="0" fontAlgn="base" hangingPunct="0">
              <a:spcBef>
                <a:spcPct val="0"/>
              </a:spcBef>
              <a:spcAft>
                <a:spcPct val="0"/>
              </a:spcAft>
            </a:pPr>
            <a:r>
              <a:rPr lang="en-US" altLang="en-US" smtClean="0">
                <a:solidFill>
                  <a:srgbClr val="FFFF00"/>
                </a:solidFill>
              </a:rPr>
              <a:t>in SC magnet</a:t>
            </a:r>
          </a:p>
        </p:txBody>
      </p:sp>
      <p:sp>
        <p:nvSpPr>
          <p:cNvPr id="30738" name="TextBox 27"/>
          <p:cNvSpPr txBox="1">
            <a:spLocks noChangeArrowheads="1"/>
          </p:cNvSpPr>
          <p:nvPr/>
        </p:nvSpPr>
        <p:spPr bwMode="auto">
          <a:xfrm>
            <a:off x="7869238" y="4338638"/>
            <a:ext cx="12969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altLang="en-US" smtClean="0">
                <a:solidFill>
                  <a:srgbClr val="FFFF00"/>
                </a:solidFill>
              </a:rPr>
              <a:t>400 MeV H</a:t>
            </a:r>
            <a:r>
              <a:rPr lang="en-US" altLang="en-US" baseline="30000" smtClean="0">
                <a:solidFill>
                  <a:srgbClr val="FFFF00"/>
                </a:solidFill>
              </a:rPr>
              <a:t>-</a:t>
            </a:r>
          </a:p>
          <a:p>
            <a:pPr algn="ctr" eaLnBrk="0" fontAlgn="base" hangingPunct="0">
              <a:spcBef>
                <a:spcPct val="0"/>
              </a:spcBef>
              <a:spcAft>
                <a:spcPct val="0"/>
              </a:spcAft>
            </a:pPr>
            <a:r>
              <a:rPr lang="en-US" altLang="en-US" smtClean="0">
                <a:solidFill>
                  <a:srgbClr val="FFFF00"/>
                </a:solidFill>
              </a:rPr>
              <a:t>beam line</a:t>
            </a:r>
          </a:p>
        </p:txBody>
      </p:sp>
      <p:grpSp>
        <p:nvGrpSpPr>
          <p:cNvPr id="19" name="Group 3"/>
          <p:cNvGrpSpPr>
            <a:grpSpLocks/>
          </p:cNvGrpSpPr>
          <p:nvPr/>
        </p:nvGrpSpPr>
        <p:grpSpPr bwMode="auto">
          <a:xfrm>
            <a:off x="101730" y="71596"/>
            <a:ext cx="1905000" cy="838200"/>
            <a:chOff x="3840" y="3216"/>
            <a:chExt cx="1440" cy="624"/>
          </a:xfrm>
        </p:grpSpPr>
        <p:grpSp>
          <p:nvGrpSpPr>
            <p:cNvPr id="20" name="Group 4"/>
            <p:cNvGrpSpPr>
              <a:grpSpLocks/>
            </p:cNvGrpSpPr>
            <p:nvPr/>
          </p:nvGrpSpPr>
          <p:grpSpPr bwMode="auto">
            <a:xfrm>
              <a:off x="3840" y="3216"/>
              <a:ext cx="336" cy="624"/>
              <a:chOff x="1152" y="288"/>
              <a:chExt cx="960" cy="1872"/>
            </a:xfrm>
          </p:grpSpPr>
          <p:sp>
            <p:nvSpPr>
              <p:cNvPr id="22" name="Oval 5"/>
              <p:cNvSpPr>
                <a:spLocks noChangeArrowheads="1"/>
              </p:cNvSpPr>
              <p:nvPr/>
            </p:nvSpPr>
            <p:spPr bwMode="auto">
              <a:xfrm>
                <a:off x="1152" y="1488"/>
                <a:ext cx="960" cy="672"/>
              </a:xfrm>
              <a:prstGeom prst="ellipse">
                <a:avLst/>
              </a:prstGeom>
              <a:solidFill>
                <a:srgbClr val="297FD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kern="0" smtClean="0">
                  <a:solidFill>
                    <a:prstClr val="black"/>
                  </a:solidFill>
                </a:endParaRPr>
              </a:p>
            </p:txBody>
          </p:sp>
          <p:sp>
            <p:nvSpPr>
              <p:cNvPr id="23" name="Oval 6"/>
              <p:cNvSpPr>
                <a:spLocks noChangeArrowheads="1"/>
              </p:cNvSpPr>
              <p:nvPr/>
            </p:nvSpPr>
            <p:spPr bwMode="auto">
              <a:xfrm>
                <a:off x="1152" y="288"/>
                <a:ext cx="960" cy="672"/>
              </a:xfrm>
              <a:prstGeom prst="ellipse">
                <a:avLst/>
              </a:prstGeom>
              <a:solidFill>
                <a:srgbClr val="297FD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kern="0" smtClean="0">
                  <a:solidFill>
                    <a:prstClr val="black"/>
                  </a:solidFill>
                </a:endParaRPr>
              </a:p>
            </p:txBody>
          </p:sp>
          <p:sp>
            <p:nvSpPr>
              <p:cNvPr id="24" name="Rectangle 7"/>
              <p:cNvSpPr>
                <a:spLocks noChangeAspect="1" noChangeArrowheads="1"/>
              </p:cNvSpPr>
              <p:nvPr/>
            </p:nvSpPr>
            <p:spPr bwMode="auto">
              <a:xfrm>
                <a:off x="1152" y="624"/>
                <a:ext cx="960" cy="1200"/>
              </a:xfrm>
              <a:prstGeom prst="rect">
                <a:avLst/>
              </a:prstGeom>
              <a:solidFill>
                <a:srgbClr val="297FD5"/>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p>
                <a:pPr>
                  <a:defRPr/>
                </a:pPr>
                <a:endParaRPr lang="en-US" kern="0" smtClean="0">
                  <a:solidFill>
                    <a:prstClr val="black"/>
                  </a:solidFill>
                </a:endParaRPr>
              </a:p>
            </p:txBody>
          </p:sp>
          <p:sp>
            <p:nvSpPr>
              <p:cNvPr id="25" name="WordArt 8"/>
              <p:cNvSpPr>
                <a:spLocks noChangeAspect="1" noChangeArrowheads="1" noChangeShapeType="1" noTextEdit="1"/>
              </p:cNvSpPr>
              <p:nvPr/>
            </p:nvSpPr>
            <p:spPr bwMode="auto">
              <a:xfrm>
                <a:off x="1392" y="768"/>
                <a:ext cx="494" cy="100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2833"/>
                  </a:avLst>
                </a:prstTxWarp>
              </a:bodyPr>
              <a:lstStyle/>
              <a:p>
                <a:pPr>
                  <a:defRPr/>
                </a:pPr>
                <a:r>
                  <a:rPr lang="en-US" sz="5400" b="1" i="1" kern="10" dirty="0" smtClean="0">
                    <a:solidFill>
                      <a:srgbClr val="FFFFFF"/>
                    </a:solidFill>
                    <a:latin typeface="Symbol"/>
                  </a:rPr>
                  <a:t>m</a:t>
                </a:r>
              </a:p>
            </p:txBody>
          </p:sp>
        </p:grpSp>
        <p:sp>
          <p:nvSpPr>
            <p:cNvPr id="21" name="Text Box 9"/>
            <p:cNvSpPr txBox="1">
              <a:spLocks noChangeArrowheads="1"/>
            </p:cNvSpPr>
            <p:nvPr/>
          </p:nvSpPr>
          <p:spPr bwMode="auto">
            <a:xfrm>
              <a:off x="4274" y="3360"/>
              <a:ext cx="1006"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spcBef>
                  <a:spcPct val="50000"/>
                </a:spcBef>
                <a:defRPr/>
              </a:pPr>
              <a:r>
                <a:rPr lang="en-US" sz="1600" b="1" i="1" kern="0">
                  <a:solidFill>
                    <a:srgbClr val="297FD5"/>
                  </a:solidFill>
                  <a:latin typeface="Times New Roman" pitchFamily="18" charset="0"/>
                </a:rPr>
                <a:t>Muons, Inc.</a:t>
              </a:r>
            </a:p>
          </p:txBody>
        </p:sp>
      </p:grpSp>
    </p:spTree>
    <p:extLst>
      <p:ext uri="{BB962C8B-B14F-4D97-AF65-F5344CB8AC3E}">
        <p14:creationId xmlns:p14="http://schemas.microsoft.com/office/powerpoint/2010/main" val="8461756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85366" y="344488"/>
            <a:ext cx="7678118" cy="1096962"/>
          </a:xfrm>
          <a:prstGeom prst="rect">
            <a:avLst/>
          </a:prstGeom>
        </p:spPr>
        <p:txBody>
          <a:bodyPr anchor="ctr">
            <a:normAutofit fontScale="97500"/>
          </a:bodyPr>
          <a:lstStyle/>
          <a:p>
            <a:pPr algn="ctr" defTabSz="457200">
              <a:spcBef>
                <a:spcPct val="0"/>
              </a:spcBef>
              <a:defRPr/>
            </a:pPr>
            <a:r>
              <a:rPr lang="en-US" sz="2800" dirty="0">
                <a:solidFill>
                  <a:srgbClr val="000000"/>
                </a:solidFill>
                <a:latin typeface="Times"/>
                <a:ea typeface="+mj-ea"/>
                <a:cs typeface="Times"/>
              </a:rPr>
              <a:t>Study interaction of intense beam with dense H2 </a:t>
            </a:r>
            <a:br>
              <a:rPr lang="en-US" sz="2800" dirty="0">
                <a:solidFill>
                  <a:srgbClr val="000000"/>
                </a:solidFill>
                <a:latin typeface="Times"/>
                <a:ea typeface="+mj-ea"/>
                <a:cs typeface="Times"/>
              </a:rPr>
            </a:br>
            <a:r>
              <a:rPr lang="en-US" sz="2800" dirty="0">
                <a:solidFill>
                  <a:srgbClr val="000000"/>
                </a:solidFill>
                <a:latin typeface="Times"/>
                <a:ea typeface="+mj-ea"/>
                <a:cs typeface="Times"/>
              </a:rPr>
              <a:t>in high gradient RF field</a:t>
            </a:r>
          </a:p>
        </p:txBody>
      </p:sp>
      <p:pic>
        <p:nvPicPr>
          <p:cNvPr id="31747" name="Picture 3" descr="plotforNufact0020.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3600" y="1706563"/>
            <a:ext cx="4533900"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p:nvPr/>
        </p:nvCxnSpPr>
        <p:spPr>
          <a:xfrm flipV="1">
            <a:off x="2236788" y="3776663"/>
            <a:ext cx="508000" cy="12700"/>
          </a:xfrm>
          <a:prstGeom prst="straightConnector1">
            <a:avLst/>
          </a:prstGeom>
          <a:ln w="19050">
            <a:tailEnd type="arrow"/>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V="1">
            <a:off x="3024188" y="3751263"/>
            <a:ext cx="508000" cy="12700"/>
          </a:xfrm>
          <a:prstGeom prst="straightConnector1">
            <a:avLst/>
          </a:prstGeom>
          <a:ln w="19050">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31750" name="TextBox 6"/>
          <p:cNvSpPr txBox="1">
            <a:spLocks noChangeArrowheads="1"/>
          </p:cNvSpPr>
          <p:nvPr/>
        </p:nvSpPr>
        <p:spPr bwMode="auto">
          <a:xfrm>
            <a:off x="3506788" y="3611563"/>
            <a:ext cx="14176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altLang="en-US" sz="1400" smtClean="0">
                <a:solidFill>
                  <a:srgbClr val="000000"/>
                </a:solidFill>
                <a:latin typeface="Times" pitchFamily="18" charset="0"/>
                <a:ea typeface="Times" pitchFamily="18" charset="0"/>
                <a:cs typeface="Times" pitchFamily="18" charset="0"/>
              </a:rPr>
              <a:t>Beam signal (x8)</a:t>
            </a:r>
          </a:p>
          <a:p>
            <a:pPr algn="ctr" eaLnBrk="0" fontAlgn="base" hangingPunct="0">
              <a:spcBef>
                <a:spcPct val="0"/>
              </a:spcBef>
              <a:spcAft>
                <a:spcPct val="0"/>
              </a:spcAft>
            </a:pPr>
            <a:r>
              <a:rPr lang="en-US" altLang="en-US" sz="1400" smtClean="0">
                <a:solidFill>
                  <a:srgbClr val="000000"/>
                </a:solidFill>
                <a:latin typeface="Times" pitchFamily="18" charset="0"/>
                <a:ea typeface="Times" pitchFamily="18" charset="0"/>
                <a:cs typeface="Times" pitchFamily="18" charset="0"/>
              </a:rPr>
              <a:t>(8 μs)</a:t>
            </a:r>
          </a:p>
        </p:txBody>
      </p:sp>
      <p:sp>
        <p:nvSpPr>
          <p:cNvPr id="31751" name="TextBox 7"/>
          <p:cNvSpPr txBox="1">
            <a:spLocks noChangeArrowheads="1"/>
          </p:cNvSpPr>
          <p:nvPr/>
        </p:nvSpPr>
        <p:spPr bwMode="auto">
          <a:xfrm>
            <a:off x="5562600" y="1905000"/>
            <a:ext cx="1397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altLang="en-US" sz="1400" smtClean="0">
                <a:solidFill>
                  <a:srgbClr val="000000"/>
                </a:solidFill>
                <a:latin typeface="Times" pitchFamily="18" charset="0"/>
                <a:ea typeface="Times" pitchFamily="18" charset="0"/>
                <a:cs typeface="Times" pitchFamily="18" charset="0"/>
              </a:rPr>
              <a:t>RF power is lost</a:t>
            </a:r>
          </a:p>
          <a:p>
            <a:pPr algn="ctr" eaLnBrk="0" fontAlgn="base" hangingPunct="0">
              <a:spcBef>
                <a:spcPct val="0"/>
              </a:spcBef>
              <a:spcAft>
                <a:spcPct val="0"/>
              </a:spcAft>
            </a:pPr>
            <a:r>
              <a:rPr lang="en-US" altLang="en-US" sz="1400" smtClean="0">
                <a:solidFill>
                  <a:srgbClr val="000000"/>
                </a:solidFill>
                <a:latin typeface="Times" pitchFamily="18" charset="0"/>
                <a:ea typeface="Times" pitchFamily="18" charset="0"/>
                <a:cs typeface="Times" pitchFamily="18" charset="0"/>
              </a:rPr>
              <a:t>when beam is on</a:t>
            </a:r>
          </a:p>
        </p:txBody>
      </p:sp>
      <p:cxnSp>
        <p:nvCxnSpPr>
          <p:cNvPr id="9" name="Straight Arrow Connector 8"/>
          <p:cNvCxnSpPr/>
          <p:nvPr/>
        </p:nvCxnSpPr>
        <p:spPr>
          <a:xfrm rot="10800000">
            <a:off x="2744788" y="2212975"/>
            <a:ext cx="2817812" cy="1588"/>
          </a:xfrm>
          <a:prstGeom prst="straightConnector1">
            <a:avLst/>
          </a:prstGeom>
          <a:ln w="635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rot="10800000" flipV="1">
            <a:off x="3087688" y="2835275"/>
            <a:ext cx="2474912" cy="0"/>
          </a:xfrm>
          <a:prstGeom prst="straightConnector1">
            <a:avLst/>
          </a:prstGeom>
          <a:ln w="635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31754" name="TextBox 10"/>
          <p:cNvSpPr txBox="1">
            <a:spLocks noChangeArrowheads="1"/>
          </p:cNvSpPr>
          <p:nvPr/>
        </p:nvSpPr>
        <p:spPr bwMode="auto">
          <a:xfrm>
            <a:off x="5422900" y="2527300"/>
            <a:ext cx="18161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altLang="en-US" sz="1400" smtClean="0">
                <a:solidFill>
                  <a:srgbClr val="000000"/>
                </a:solidFill>
                <a:latin typeface="Times" pitchFamily="18" charset="0"/>
                <a:ea typeface="Times" pitchFamily="18" charset="0"/>
                <a:cs typeface="Times" pitchFamily="18" charset="0"/>
              </a:rPr>
              <a:t>RF power is recovered</a:t>
            </a:r>
          </a:p>
          <a:p>
            <a:pPr algn="ctr" eaLnBrk="0" fontAlgn="base" hangingPunct="0">
              <a:spcBef>
                <a:spcPct val="0"/>
              </a:spcBef>
              <a:spcAft>
                <a:spcPct val="0"/>
              </a:spcAft>
            </a:pPr>
            <a:r>
              <a:rPr lang="en-US" altLang="en-US" sz="1400" smtClean="0">
                <a:solidFill>
                  <a:srgbClr val="000000"/>
                </a:solidFill>
                <a:latin typeface="Times" pitchFamily="18" charset="0"/>
                <a:ea typeface="Times" pitchFamily="18" charset="0"/>
                <a:cs typeface="Times" pitchFamily="18" charset="0"/>
              </a:rPr>
              <a:t>when beam is off</a:t>
            </a:r>
          </a:p>
        </p:txBody>
      </p:sp>
      <p:cxnSp>
        <p:nvCxnSpPr>
          <p:cNvPr id="12" name="Straight Arrow Connector 11"/>
          <p:cNvCxnSpPr/>
          <p:nvPr/>
        </p:nvCxnSpPr>
        <p:spPr>
          <a:xfrm>
            <a:off x="1779588" y="3268663"/>
            <a:ext cx="2984500" cy="1587"/>
          </a:xfrm>
          <a:prstGeom prst="straightConnector1">
            <a:avLst/>
          </a:prstGeom>
          <a:ln>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31756" name="TextBox 12"/>
          <p:cNvSpPr txBox="1">
            <a:spLocks noChangeArrowheads="1"/>
          </p:cNvSpPr>
          <p:nvPr/>
        </p:nvSpPr>
        <p:spPr bwMode="auto">
          <a:xfrm>
            <a:off x="4764088" y="3087688"/>
            <a:ext cx="13255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altLang="en-US" sz="1400" smtClean="0">
                <a:solidFill>
                  <a:srgbClr val="000000"/>
                </a:solidFill>
                <a:latin typeface="Times" pitchFamily="18" charset="0"/>
                <a:ea typeface="Times" pitchFamily="18" charset="0"/>
                <a:cs typeface="Times" pitchFamily="18" charset="0"/>
              </a:rPr>
              <a:t>RF pulse length</a:t>
            </a:r>
          </a:p>
          <a:p>
            <a:pPr algn="ctr" eaLnBrk="0" fontAlgn="base" hangingPunct="0">
              <a:spcBef>
                <a:spcPct val="0"/>
              </a:spcBef>
              <a:spcAft>
                <a:spcPct val="0"/>
              </a:spcAft>
            </a:pPr>
            <a:r>
              <a:rPr lang="en-US" altLang="en-US" sz="1400" smtClean="0">
                <a:solidFill>
                  <a:srgbClr val="000000"/>
                </a:solidFill>
                <a:latin typeface="Times" pitchFamily="18" charset="0"/>
                <a:ea typeface="Times" pitchFamily="18" charset="0"/>
                <a:cs typeface="Times" pitchFamily="18" charset="0"/>
              </a:rPr>
              <a:t>(80 μs)</a:t>
            </a:r>
          </a:p>
        </p:txBody>
      </p:sp>
      <p:sp>
        <p:nvSpPr>
          <p:cNvPr id="14" name="TextBox 13"/>
          <p:cNvSpPr txBox="1">
            <a:spLocks noChangeArrowheads="1"/>
          </p:cNvSpPr>
          <p:nvPr/>
        </p:nvSpPr>
        <p:spPr bwMode="auto">
          <a:xfrm>
            <a:off x="6321425" y="3311525"/>
            <a:ext cx="2225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altLang="en-US" smtClean="0">
                <a:solidFill>
                  <a:srgbClr val="000000"/>
                </a:solidFill>
                <a:latin typeface="Times" pitchFamily="18" charset="0"/>
                <a:ea typeface="Times" pitchFamily="18" charset="0"/>
                <a:cs typeface="Times" pitchFamily="18" charset="0"/>
              </a:rPr>
              <a:t>p + H</a:t>
            </a:r>
            <a:r>
              <a:rPr lang="en-US" altLang="en-US" baseline="-25000" smtClean="0">
                <a:solidFill>
                  <a:srgbClr val="000000"/>
                </a:solidFill>
                <a:latin typeface="Times" pitchFamily="18" charset="0"/>
                <a:ea typeface="Times" pitchFamily="18" charset="0"/>
                <a:cs typeface="Times" pitchFamily="18" charset="0"/>
              </a:rPr>
              <a:t>2</a:t>
            </a:r>
            <a:r>
              <a:rPr lang="en-US" altLang="en-US" smtClean="0">
                <a:solidFill>
                  <a:srgbClr val="000000"/>
                </a:solidFill>
                <a:latin typeface="Times" pitchFamily="18" charset="0"/>
                <a:ea typeface="Times" pitchFamily="18" charset="0"/>
                <a:cs typeface="Times" pitchFamily="18" charset="0"/>
              </a:rPr>
              <a:t> → p + H</a:t>
            </a:r>
            <a:r>
              <a:rPr lang="en-US" altLang="en-US" baseline="-25000" smtClean="0">
                <a:solidFill>
                  <a:srgbClr val="000000"/>
                </a:solidFill>
                <a:latin typeface="Times" pitchFamily="18" charset="0"/>
                <a:ea typeface="Times" pitchFamily="18" charset="0"/>
                <a:cs typeface="Times" pitchFamily="18" charset="0"/>
              </a:rPr>
              <a:t>2</a:t>
            </a:r>
            <a:r>
              <a:rPr lang="en-US" altLang="en-US" baseline="30000" smtClean="0">
                <a:solidFill>
                  <a:srgbClr val="000000"/>
                </a:solidFill>
                <a:latin typeface="Times" pitchFamily="18" charset="0"/>
                <a:ea typeface="Times" pitchFamily="18" charset="0"/>
                <a:cs typeface="Times" pitchFamily="18" charset="0"/>
              </a:rPr>
              <a:t>+</a:t>
            </a:r>
            <a:r>
              <a:rPr lang="en-US" altLang="en-US" smtClean="0">
                <a:solidFill>
                  <a:srgbClr val="000000"/>
                </a:solidFill>
                <a:latin typeface="Times" pitchFamily="18" charset="0"/>
                <a:ea typeface="Times" pitchFamily="18" charset="0"/>
                <a:cs typeface="Times" pitchFamily="18" charset="0"/>
              </a:rPr>
              <a:t> + e</a:t>
            </a:r>
            <a:r>
              <a:rPr lang="en-US" altLang="en-US" baseline="30000" smtClean="0">
                <a:solidFill>
                  <a:srgbClr val="000000"/>
                </a:solidFill>
                <a:latin typeface="Times" pitchFamily="18" charset="0"/>
                <a:ea typeface="Times" pitchFamily="18" charset="0"/>
                <a:cs typeface="Times" pitchFamily="18" charset="0"/>
              </a:rPr>
              <a:t>-</a:t>
            </a:r>
          </a:p>
        </p:txBody>
      </p:sp>
      <p:sp>
        <p:nvSpPr>
          <p:cNvPr id="15" name="TextBox 14"/>
          <p:cNvSpPr txBox="1">
            <a:spLocks noChangeArrowheads="1"/>
          </p:cNvSpPr>
          <p:nvPr/>
        </p:nvSpPr>
        <p:spPr bwMode="auto">
          <a:xfrm>
            <a:off x="6321425" y="3033713"/>
            <a:ext cx="1870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altLang="en-US" smtClean="0">
                <a:solidFill>
                  <a:srgbClr val="000000"/>
                </a:solidFill>
                <a:latin typeface="Times" pitchFamily="18" charset="0"/>
                <a:ea typeface="Times" pitchFamily="18" charset="0"/>
                <a:cs typeface="Times" pitchFamily="18" charset="0"/>
              </a:rPr>
              <a:t>Ionization process</a:t>
            </a:r>
          </a:p>
        </p:txBody>
      </p:sp>
      <p:sp>
        <p:nvSpPr>
          <p:cNvPr id="16" name="TextBox 15"/>
          <p:cNvSpPr txBox="1">
            <a:spLocks noChangeArrowheads="1"/>
          </p:cNvSpPr>
          <p:nvPr/>
        </p:nvSpPr>
        <p:spPr bwMode="auto">
          <a:xfrm>
            <a:off x="6102350" y="3727450"/>
            <a:ext cx="28257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altLang="en-US" smtClean="0">
                <a:solidFill>
                  <a:srgbClr val="000000"/>
                </a:solidFill>
                <a:latin typeface="Times" pitchFamily="18" charset="0"/>
                <a:ea typeface="Times" pitchFamily="18" charset="0"/>
                <a:cs typeface="Times" pitchFamily="18" charset="0"/>
              </a:rPr>
              <a:t>1,800 e</a:t>
            </a:r>
            <a:r>
              <a:rPr lang="en-US" altLang="en-US" baseline="30000" smtClean="0">
                <a:solidFill>
                  <a:srgbClr val="000000"/>
                </a:solidFill>
                <a:latin typeface="Times" pitchFamily="18" charset="0"/>
                <a:ea typeface="Times" pitchFamily="18" charset="0"/>
                <a:cs typeface="Times" pitchFamily="18" charset="0"/>
              </a:rPr>
              <a:t>-</a:t>
            </a:r>
            <a:r>
              <a:rPr lang="en-US" altLang="en-US" smtClean="0">
                <a:solidFill>
                  <a:srgbClr val="000000"/>
                </a:solidFill>
                <a:latin typeface="Times" pitchFamily="18" charset="0"/>
                <a:ea typeface="Times" pitchFamily="18" charset="0"/>
                <a:cs typeface="Times" pitchFamily="18" charset="0"/>
              </a:rPr>
              <a:t> are generated by </a:t>
            </a:r>
          </a:p>
          <a:p>
            <a:pPr algn="ctr" eaLnBrk="0" fontAlgn="base" hangingPunct="0">
              <a:spcBef>
                <a:spcPct val="0"/>
              </a:spcBef>
              <a:spcAft>
                <a:spcPct val="0"/>
              </a:spcAft>
            </a:pPr>
            <a:r>
              <a:rPr lang="en-US" altLang="en-US" smtClean="0">
                <a:solidFill>
                  <a:srgbClr val="000000"/>
                </a:solidFill>
                <a:latin typeface="Times" pitchFamily="18" charset="0"/>
                <a:ea typeface="Times" pitchFamily="18" charset="0"/>
                <a:cs typeface="Times" pitchFamily="18" charset="0"/>
              </a:rPr>
              <a:t>incident p @ K = 400 MeV</a:t>
            </a:r>
          </a:p>
        </p:txBody>
      </p:sp>
      <p:sp>
        <p:nvSpPr>
          <p:cNvPr id="23" name="TextBox 22"/>
          <p:cNvSpPr txBox="1">
            <a:spLocks noChangeArrowheads="1"/>
          </p:cNvSpPr>
          <p:nvPr/>
        </p:nvSpPr>
        <p:spPr bwMode="auto">
          <a:xfrm>
            <a:off x="1779588" y="4865688"/>
            <a:ext cx="6254750" cy="739775"/>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altLang="en-US" smtClean="0">
                <a:solidFill>
                  <a:srgbClr val="000000"/>
                </a:solidFill>
                <a:latin typeface="Times" pitchFamily="18" charset="0"/>
                <a:ea typeface="Times" pitchFamily="18" charset="0"/>
                <a:cs typeface="Times" pitchFamily="18" charset="0"/>
              </a:rPr>
              <a:t>Huge RF power lost due to electrons’ power consumption</a:t>
            </a:r>
          </a:p>
          <a:p>
            <a:pPr algn="ctr" eaLnBrk="0" fontAlgn="base" hangingPunct="0">
              <a:spcBef>
                <a:spcPct val="0"/>
              </a:spcBef>
              <a:spcAft>
                <a:spcPct val="0"/>
              </a:spcAft>
            </a:pPr>
            <a:r>
              <a:rPr lang="en-US" altLang="en-US" sz="2400" smtClean="0">
                <a:solidFill>
                  <a:srgbClr val="000000"/>
                </a:solidFill>
                <a:latin typeface="Times" pitchFamily="18" charset="0"/>
                <a:ea typeface="Times" pitchFamily="18" charset="0"/>
                <a:cs typeface="Times" pitchFamily="18" charset="0"/>
              </a:rPr>
              <a:t>But, No Breakdown!!</a:t>
            </a:r>
            <a:endParaRPr lang="en-US" altLang="en-US" sz="2400" baseline="30000" smtClean="0">
              <a:solidFill>
                <a:srgbClr val="000000"/>
              </a:solidFill>
              <a:latin typeface="Times" pitchFamily="18" charset="0"/>
              <a:ea typeface="Times" pitchFamily="18" charset="0"/>
              <a:cs typeface="Times" pitchFamily="18" charset="0"/>
            </a:endParaRPr>
          </a:p>
        </p:txBody>
      </p:sp>
      <p:sp>
        <p:nvSpPr>
          <p:cNvPr id="31761" name="TextBox 24"/>
          <p:cNvSpPr txBox="1">
            <a:spLocks noChangeArrowheads="1"/>
          </p:cNvSpPr>
          <p:nvPr/>
        </p:nvSpPr>
        <p:spPr bwMode="auto">
          <a:xfrm>
            <a:off x="604838" y="1117600"/>
            <a:ext cx="20574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altLang="en-US" sz="1200" smtClean="0">
                <a:solidFill>
                  <a:srgbClr val="000000"/>
                </a:solidFill>
                <a:latin typeface="Times" pitchFamily="18" charset="0"/>
                <a:ea typeface="Times" pitchFamily="18" charset="0"/>
                <a:cs typeface="Times" pitchFamily="18" charset="0"/>
              </a:rPr>
              <a:t>ν= 802 MHz</a:t>
            </a:r>
          </a:p>
          <a:p>
            <a:pPr algn="ctr" eaLnBrk="0" fontAlgn="base" hangingPunct="0">
              <a:spcBef>
                <a:spcPct val="0"/>
              </a:spcBef>
              <a:spcAft>
                <a:spcPct val="0"/>
              </a:spcAft>
            </a:pPr>
            <a:r>
              <a:rPr lang="en-US" altLang="en-US" sz="1200" smtClean="0">
                <a:solidFill>
                  <a:srgbClr val="000000"/>
                </a:solidFill>
                <a:latin typeface="Times" pitchFamily="18" charset="0"/>
                <a:ea typeface="Times" pitchFamily="18" charset="0"/>
                <a:cs typeface="Times" pitchFamily="18" charset="0"/>
              </a:rPr>
              <a:t>Gas pressure = 950 psi</a:t>
            </a:r>
          </a:p>
          <a:p>
            <a:pPr algn="ctr" eaLnBrk="0" fontAlgn="base" hangingPunct="0">
              <a:spcBef>
                <a:spcPct val="0"/>
              </a:spcBef>
              <a:spcAft>
                <a:spcPct val="0"/>
              </a:spcAft>
            </a:pPr>
            <a:r>
              <a:rPr lang="en-US" altLang="en-US" sz="1200" smtClean="0">
                <a:solidFill>
                  <a:srgbClr val="000000"/>
                </a:solidFill>
                <a:latin typeface="Times" pitchFamily="18" charset="0"/>
                <a:ea typeface="Times" pitchFamily="18" charset="0"/>
                <a:cs typeface="Times" pitchFamily="18" charset="0"/>
              </a:rPr>
              <a:t>Beam intensity = 2 10</a:t>
            </a:r>
            <a:r>
              <a:rPr lang="en-US" altLang="en-US" sz="1200" baseline="30000" smtClean="0">
                <a:solidFill>
                  <a:srgbClr val="000000"/>
                </a:solidFill>
                <a:latin typeface="Times" pitchFamily="18" charset="0"/>
                <a:ea typeface="Times" pitchFamily="18" charset="0"/>
                <a:cs typeface="Times" pitchFamily="18" charset="0"/>
              </a:rPr>
              <a:t>8</a:t>
            </a:r>
            <a:r>
              <a:rPr lang="en-US" altLang="en-US" sz="1200" smtClean="0">
                <a:solidFill>
                  <a:srgbClr val="000000"/>
                </a:solidFill>
                <a:latin typeface="Times" pitchFamily="18" charset="0"/>
                <a:ea typeface="Times" pitchFamily="18" charset="0"/>
                <a:cs typeface="Times" pitchFamily="18" charset="0"/>
              </a:rPr>
              <a:t> /bunch</a:t>
            </a:r>
          </a:p>
        </p:txBody>
      </p:sp>
      <p:sp>
        <p:nvSpPr>
          <p:cNvPr id="31762" name="Date Placeholder 25"/>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r>
              <a:rPr lang="en-US" altLang="en-US" smtClean="0">
                <a:solidFill>
                  <a:srgbClr val="000000"/>
                </a:solidFill>
              </a:rPr>
              <a:t>Jan 28, 2014</a:t>
            </a:r>
            <a:endParaRPr lang="en-US" altLang="en-US">
              <a:solidFill>
                <a:srgbClr val="000000"/>
              </a:solidFill>
            </a:endParaRPr>
          </a:p>
        </p:txBody>
      </p:sp>
      <p:sp>
        <p:nvSpPr>
          <p:cNvPr id="31763" name="Footer Placeholder 27"/>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r>
              <a:rPr lang="en-US" altLang="en-US" smtClean="0">
                <a:solidFill>
                  <a:srgbClr val="000000"/>
                </a:solidFill>
              </a:rPr>
              <a:t>UChicago Energy Policy Institute</a:t>
            </a:r>
            <a:endParaRPr lang="en-US" altLang="en-US">
              <a:solidFill>
                <a:srgbClr val="000000"/>
              </a:solidFill>
            </a:endParaRPr>
          </a:p>
        </p:txBody>
      </p:sp>
      <p:sp>
        <p:nvSpPr>
          <p:cNvPr id="31764" name="Slide Number Placeholder 2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fld id="{74759C46-3225-431F-B36D-874C7EF510BD}" type="slidenum">
              <a:rPr lang="en-US" altLang="en-US" smtClean="0">
                <a:solidFill>
                  <a:srgbClr val="000000"/>
                </a:solidFill>
              </a:rPr>
              <a:pPr/>
              <a:t>26</a:t>
            </a:fld>
            <a:endParaRPr lang="en-US" altLang="en-US" smtClean="0">
              <a:solidFill>
                <a:srgbClr val="000000"/>
              </a:solidFill>
            </a:endParaRPr>
          </a:p>
        </p:txBody>
      </p:sp>
      <p:grpSp>
        <p:nvGrpSpPr>
          <p:cNvPr id="21" name="Group 3"/>
          <p:cNvGrpSpPr>
            <a:grpSpLocks/>
          </p:cNvGrpSpPr>
          <p:nvPr/>
        </p:nvGrpSpPr>
        <p:grpSpPr bwMode="auto">
          <a:xfrm>
            <a:off x="101730" y="71596"/>
            <a:ext cx="1905000" cy="838200"/>
            <a:chOff x="3840" y="3216"/>
            <a:chExt cx="1440" cy="624"/>
          </a:xfrm>
        </p:grpSpPr>
        <p:grpSp>
          <p:nvGrpSpPr>
            <p:cNvPr id="22" name="Group 4"/>
            <p:cNvGrpSpPr>
              <a:grpSpLocks/>
            </p:cNvGrpSpPr>
            <p:nvPr/>
          </p:nvGrpSpPr>
          <p:grpSpPr bwMode="auto">
            <a:xfrm>
              <a:off x="3840" y="3216"/>
              <a:ext cx="336" cy="624"/>
              <a:chOff x="1152" y="288"/>
              <a:chExt cx="960" cy="1872"/>
            </a:xfrm>
          </p:grpSpPr>
          <p:sp>
            <p:nvSpPr>
              <p:cNvPr id="25" name="Oval 5"/>
              <p:cNvSpPr>
                <a:spLocks noChangeArrowheads="1"/>
              </p:cNvSpPr>
              <p:nvPr/>
            </p:nvSpPr>
            <p:spPr bwMode="auto">
              <a:xfrm>
                <a:off x="1152" y="1488"/>
                <a:ext cx="960" cy="672"/>
              </a:xfrm>
              <a:prstGeom prst="ellipse">
                <a:avLst/>
              </a:prstGeom>
              <a:solidFill>
                <a:srgbClr val="297FD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kern="0" smtClean="0">
                  <a:solidFill>
                    <a:prstClr val="black"/>
                  </a:solidFill>
                </a:endParaRPr>
              </a:p>
            </p:txBody>
          </p:sp>
          <p:sp>
            <p:nvSpPr>
              <p:cNvPr id="26" name="Oval 6"/>
              <p:cNvSpPr>
                <a:spLocks noChangeArrowheads="1"/>
              </p:cNvSpPr>
              <p:nvPr/>
            </p:nvSpPr>
            <p:spPr bwMode="auto">
              <a:xfrm>
                <a:off x="1152" y="288"/>
                <a:ext cx="960" cy="672"/>
              </a:xfrm>
              <a:prstGeom prst="ellipse">
                <a:avLst/>
              </a:prstGeom>
              <a:solidFill>
                <a:srgbClr val="297FD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kern="0" smtClean="0">
                  <a:solidFill>
                    <a:prstClr val="black"/>
                  </a:solidFill>
                </a:endParaRPr>
              </a:p>
            </p:txBody>
          </p:sp>
          <p:sp>
            <p:nvSpPr>
              <p:cNvPr id="27" name="Rectangle 7"/>
              <p:cNvSpPr>
                <a:spLocks noChangeAspect="1" noChangeArrowheads="1"/>
              </p:cNvSpPr>
              <p:nvPr/>
            </p:nvSpPr>
            <p:spPr bwMode="auto">
              <a:xfrm>
                <a:off x="1152" y="624"/>
                <a:ext cx="960" cy="1200"/>
              </a:xfrm>
              <a:prstGeom prst="rect">
                <a:avLst/>
              </a:prstGeom>
              <a:solidFill>
                <a:srgbClr val="297FD5"/>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p>
                <a:pPr>
                  <a:defRPr/>
                </a:pPr>
                <a:endParaRPr lang="en-US" kern="0" smtClean="0">
                  <a:solidFill>
                    <a:prstClr val="black"/>
                  </a:solidFill>
                </a:endParaRPr>
              </a:p>
            </p:txBody>
          </p:sp>
          <p:sp>
            <p:nvSpPr>
              <p:cNvPr id="28" name="WordArt 8"/>
              <p:cNvSpPr>
                <a:spLocks noChangeAspect="1" noChangeArrowheads="1" noChangeShapeType="1" noTextEdit="1"/>
              </p:cNvSpPr>
              <p:nvPr/>
            </p:nvSpPr>
            <p:spPr bwMode="auto">
              <a:xfrm>
                <a:off x="1392" y="768"/>
                <a:ext cx="494" cy="100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2833"/>
                  </a:avLst>
                </a:prstTxWarp>
              </a:bodyPr>
              <a:lstStyle/>
              <a:p>
                <a:pPr>
                  <a:defRPr/>
                </a:pPr>
                <a:r>
                  <a:rPr lang="en-US" sz="5400" b="1" i="1" kern="10" dirty="0" smtClean="0">
                    <a:solidFill>
                      <a:srgbClr val="FFFFFF"/>
                    </a:solidFill>
                    <a:latin typeface="Symbol"/>
                  </a:rPr>
                  <a:t>m</a:t>
                </a:r>
              </a:p>
            </p:txBody>
          </p:sp>
        </p:grpSp>
        <p:sp>
          <p:nvSpPr>
            <p:cNvPr id="24" name="Text Box 9"/>
            <p:cNvSpPr txBox="1">
              <a:spLocks noChangeArrowheads="1"/>
            </p:cNvSpPr>
            <p:nvPr/>
          </p:nvSpPr>
          <p:spPr bwMode="auto">
            <a:xfrm>
              <a:off x="4274" y="3360"/>
              <a:ext cx="1006"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spcBef>
                  <a:spcPct val="50000"/>
                </a:spcBef>
                <a:defRPr/>
              </a:pPr>
              <a:r>
                <a:rPr lang="en-US" sz="1600" b="1" i="1" kern="0">
                  <a:solidFill>
                    <a:srgbClr val="297FD5"/>
                  </a:solidFill>
                  <a:latin typeface="Times New Roman" pitchFamily="18" charset="0"/>
                </a:rPr>
                <a:t>Muons, Inc.</a:t>
              </a:r>
            </a:p>
          </p:txBody>
        </p:sp>
      </p:grpSp>
    </p:spTree>
    <p:extLst>
      <p:ext uri="{BB962C8B-B14F-4D97-AF65-F5344CB8AC3E}">
        <p14:creationId xmlns:p14="http://schemas.microsoft.com/office/powerpoint/2010/main" val="18413865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6350"/>
            <a:ext cx="8229600" cy="1143000"/>
          </a:xfrm>
          <a:prstGeom prst="rect">
            <a:avLst/>
          </a:prstGeom>
        </p:spPr>
        <p:txBody>
          <a:bodyPr anchor="ctr">
            <a:normAutofit/>
          </a:bodyPr>
          <a:lstStyle/>
          <a:p>
            <a:pPr algn="ctr" defTabSz="457200">
              <a:spcBef>
                <a:spcPct val="0"/>
              </a:spcBef>
              <a:defRPr/>
            </a:pPr>
            <a:r>
              <a:rPr lang="en-US" sz="3600">
                <a:solidFill>
                  <a:srgbClr val="000000"/>
                </a:solidFill>
                <a:latin typeface="Times"/>
                <a:ea typeface="+mj-ea"/>
                <a:cs typeface="Times"/>
              </a:rPr>
              <a:t>Electronegative gas</a:t>
            </a:r>
            <a:endParaRPr lang="en-US" sz="3600" dirty="0">
              <a:solidFill>
                <a:srgbClr val="000000"/>
              </a:solidFill>
              <a:latin typeface="Times"/>
              <a:ea typeface="+mj-ea"/>
              <a:cs typeface="Times"/>
            </a:endParaRPr>
          </a:p>
        </p:txBody>
      </p:sp>
      <p:pic>
        <p:nvPicPr>
          <p:cNvPr id="32771" name="Picture 2" descr="plotforNufact0020.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7350" y="1366838"/>
            <a:ext cx="5989638" cy="377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Box 5"/>
          <p:cNvSpPr txBox="1">
            <a:spLocks noChangeArrowheads="1"/>
          </p:cNvSpPr>
          <p:nvPr/>
        </p:nvSpPr>
        <p:spPr bwMode="auto">
          <a:xfrm>
            <a:off x="3651250" y="984250"/>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altLang="en-US" smtClean="0">
                <a:solidFill>
                  <a:srgbClr val="000000"/>
                </a:solidFill>
                <a:latin typeface="Times" pitchFamily="18" charset="0"/>
                <a:ea typeface="Times" pitchFamily="18" charset="0"/>
                <a:cs typeface="Times" pitchFamily="18" charset="0"/>
              </a:rPr>
              <a:t>H2+SF6 (0.01%) gas</a:t>
            </a:r>
          </a:p>
        </p:txBody>
      </p:sp>
      <p:sp>
        <p:nvSpPr>
          <p:cNvPr id="32773" name="TextBox 6"/>
          <p:cNvSpPr txBox="1">
            <a:spLocks noChangeArrowheads="1"/>
          </p:cNvSpPr>
          <p:nvPr/>
        </p:nvSpPr>
        <p:spPr bwMode="auto">
          <a:xfrm>
            <a:off x="3504452" y="5346700"/>
            <a:ext cx="3076484" cy="646331"/>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altLang="en-US" dirty="0" smtClean="0">
                <a:solidFill>
                  <a:srgbClr val="000000"/>
                </a:solidFill>
                <a:latin typeface="Times" pitchFamily="18" charset="0"/>
                <a:ea typeface="Times" pitchFamily="18" charset="0"/>
                <a:cs typeface="Times" pitchFamily="18" charset="0"/>
              </a:rPr>
              <a:t>SF6 removes residual electrons</a:t>
            </a:r>
          </a:p>
          <a:p>
            <a:pPr algn="ctr" eaLnBrk="0" fontAlgn="base" hangingPunct="0">
              <a:spcBef>
                <a:spcPct val="0"/>
              </a:spcBef>
              <a:spcAft>
                <a:spcPct val="0"/>
              </a:spcAft>
            </a:pPr>
            <a:r>
              <a:rPr lang="en-US" altLang="en-US" dirty="0" smtClean="0">
                <a:solidFill>
                  <a:srgbClr val="000000"/>
                </a:solidFill>
                <a:latin typeface="Times" pitchFamily="18" charset="0"/>
                <a:ea typeface="Times" pitchFamily="18" charset="0"/>
                <a:cs typeface="Times" pitchFamily="18" charset="0"/>
              </a:rPr>
              <a:t>Great improvement!</a:t>
            </a:r>
          </a:p>
        </p:txBody>
      </p:sp>
      <p:cxnSp>
        <p:nvCxnSpPr>
          <p:cNvPr id="8" name="Straight Arrow Connector 7"/>
          <p:cNvCxnSpPr/>
          <p:nvPr/>
        </p:nvCxnSpPr>
        <p:spPr>
          <a:xfrm flipV="1">
            <a:off x="2557463" y="3989388"/>
            <a:ext cx="508000" cy="12700"/>
          </a:xfrm>
          <a:prstGeom prst="straightConnector1">
            <a:avLst/>
          </a:prstGeom>
          <a:ln w="19050">
            <a:tailEnd type="arrow"/>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3465513" y="3963988"/>
            <a:ext cx="508000" cy="12700"/>
          </a:xfrm>
          <a:prstGeom prst="straightConnector1">
            <a:avLst/>
          </a:prstGeom>
          <a:ln w="19050">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32776" name="TextBox 9"/>
          <p:cNvSpPr txBox="1">
            <a:spLocks noChangeArrowheads="1"/>
          </p:cNvSpPr>
          <p:nvPr/>
        </p:nvSpPr>
        <p:spPr bwMode="auto">
          <a:xfrm>
            <a:off x="3948113" y="3824288"/>
            <a:ext cx="14176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altLang="en-US" sz="1400" smtClean="0">
                <a:solidFill>
                  <a:srgbClr val="000000"/>
                </a:solidFill>
                <a:latin typeface="Times" pitchFamily="18" charset="0"/>
                <a:ea typeface="Times" pitchFamily="18" charset="0"/>
                <a:cs typeface="Times" pitchFamily="18" charset="0"/>
              </a:rPr>
              <a:t>Beam signal (x8)</a:t>
            </a:r>
          </a:p>
          <a:p>
            <a:pPr algn="ctr" eaLnBrk="0" fontAlgn="base" hangingPunct="0">
              <a:spcBef>
                <a:spcPct val="0"/>
              </a:spcBef>
              <a:spcAft>
                <a:spcPct val="0"/>
              </a:spcAft>
            </a:pPr>
            <a:r>
              <a:rPr lang="en-US" altLang="en-US" sz="1400" smtClean="0">
                <a:solidFill>
                  <a:srgbClr val="000000"/>
                </a:solidFill>
                <a:latin typeface="Times" pitchFamily="18" charset="0"/>
                <a:ea typeface="Times" pitchFamily="18" charset="0"/>
                <a:cs typeface="Times" pitchFamily="18" charset="0"/>
              </a:rPr>
              <a:t>(8 μs)</a:t>
            </a:r>
          </a:p>
        </p:txBody>
      </p:sp>
      <p:sp>
        <p:nvSpPr>
          <p:cNvPr id="32777" name="TextBox 10"/>
          <p:cNvSpPr txBox="1">
            <a:spLocks noChangeArrowheads="1"/>
          </p:cNvSpPr>
          <p:nvPr/>
        </p:nvSpPr>
        <p:spPr bwMode="auto">
          <a:xfrm>
            <a:off x="457200" y="585788"/>
            <a:ext cx="22113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altLang="en-US" sz="1200" smtClean="0">
                <a:solidFill>
                  <a:srgbClr val="000000"/>
                </a:solidFill>
                <a:latin typeface="Times" pitchFamily="18" charset="0"/>
                <a:ea typeface="Times" pitchFamily="18" charset="0"/>
                <a:cs typeface="Times" pitchFamily="18" charset="0"/>
              </a:rPr>
              <a:t>ν= 802 MHz</a:t>
            </a:r>
          </a:p>
          <a:p>
            <a:pPr algn="ctr" eaLnBrk="0" fontAlgn="base" hangingPunct="0">
              <a:spcBef>
                <a:spcPct val="0"/>
              </a:spcBef>
              <a:spcAft>
                <a:spcPct val="0"/>
              </a:spcAft>
            </a:pPr>
            <a:r>
              <a:rPr lang="en-US" altLang="en-US" sz="1200" smtClean="0">
                <a:solidFill>
                  <a:srgbClr val="000000"/>
                </a:solidFill>
                <a:latin typeface="Times" pitchFamily="18" charset="0"/>
                <a:ea typeface="Times" pitchFamily="18" charset="0"/>
                <a:cs typeface="Times" pitchFamily="18" charset="0"/>
              </a:rPr>
              <a:t>H2 + SF6 (0.01 % condensation)</a:t>
            </a:r>
          </a:p>
          <a:p>
            <a:pPr algn="ctr" eaLnBrk="0" fontAlgn="base" hangingPunct="0">
              <a:spcBef>
                <a:spcPct val="0"/>
              </a:spcBef>
              <a:spcAft>
                <a:spcPct val="0"/>
              </a:spcAft>
            </a:pPr>
            <a:r>
              <a:rPr lang="en-US" altLang="en-US" sz="1200" smtClean="0">
                <a:solidFill>
                  <a:srgbClr val="000000"/>
                </a:solidFill>
                <a:latin typeface="Times" pitchFamily="18" charset="0"/>
                <a:ea typeface="Times" pitchFamily="18" charset="0"/>
                <a:cs typeface="Times" pitchFamily="18" charset="0"/>
              </a:rPr>
              <a:t>Gas pressure = 950 psi</a:t>
            </a:r>
          </a:p>
          <a:p>
            <a:pPr algn="ctr" eaLnBrk="0" fontAlgn="base" hangingPunct="0">
              <a:spcBef>
                <a:spcPct val="0"/>
              </a:spcBef>
              <a:spcAft>
                <a:spcPct val="0"/>
              </a:spcAft>
            </a:pPr>
            <a:r>
              <a:rPr lang="en-US" altLang="en-US" sz="1200" smtClean="0">
                <a:solidFill>
                  <a:srgbClr val="000000"/>
                </a:solidFill>
                <a:latin typeface="Times" pitchFamily="18" charset="0"/>
                <a:ea typeface="Times" pitchFamily="18" charset="0"/>
                <a:cs typeface="Times" pitchFamily="18" charset="0"/>
              </a:rPr>
              <a:t>Beam intensity = 2 10</a:t>
            </a:r>
            <a:r>
              <a:rPr lang="en-US" altLang="en-US" sz="1200" baseline="30000" smtClean="0">
                <a:solidFill>
                  <a:srgbClr val="000000"/>
                </a:solidFill>
                <a:latin typeface="Times" pitchFamily="18" charset="0"/>
                <a:ea typeface="Times" pitchFamily="18" charset="0"/>
                <a:cs typeface="Times" pitchFamily="18" charset="0"/>
              </a:rPr>
              <a:t>8</a:t>
            </a:r>
            <a:r>
              <a:rPr lang="en-US" altLang="en-US" sz="1200" smtClean="0">
                <a:solidFill>
                  <a:srgbClr val="000000"/>
                </a:solidFill>
                <a:latin typeface="Times" pitchFamily="18" charset="0"/>
                <a:ea typeface="Times" pitchFamily="18" charset="0"/>
                <a:cs typeface="Times" pitchFamily="18" charset="0"/>
              </a:rPr>
              <a:t> /bunch</a:t>
            </a:r>
          </a:p>
        </p:txBody>
      </p:sp>
      <p:sp>
        <p:nvSpPr>
          <p:cNvPr id="32778" name="TextBox 11"/>
          <p:cNvSpPr txBox="1">
            <a:spLocks noChangeArrowheads="1"/>
          </p:cNvSpPr>
          <p:nvPr/>
        </p:nvSpPr>
        <p:spPr bwMode="auto">
          <a:xfrm>
            <a:off x="6015038" y="1884363"/>
            <a:ext cx="1890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altLang="en-US" smtClean="0">
                <a:solidFill>
                  <a:srgbClr val="000000"/>
                </a:solidFill>
                <a:latin typeface="Times" pitchFamily="18" charset="0"/>
                <a:ea typeface="Times" pitchFamily="18" charset="0"/>
                <a:cs typeface="Times" pitchFamily="18" charset="0"/>
              </a:rPr>
              <a:t>RF pickup voltage</a:t>
            </a:r>
          </a:p>
        </p:txBody>
      </p:sp>
      <p:sp>
        <p:nvSpPr>
          <p:cNvPr id="32779" name="Date Placeholder 1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r>
              <a:rPr lang="en-US" altLang="en-US" smtClean="0">
                <a:solidFill>
                  <a:srgbClr val="000000"/>
                </a:solidFill>
              </a:rPr>
              <a:t>Jan 28, 2014</a:t>
            </a:r>
            <a:endParaRPr lang="en-US" altLang="en-US">
              <a:solidFill>
                <a:srgbClr val="000000"/>
              </a:solidFill>
            </a:endParaRPr>
          </a:p>
        </p:txBody>
      </p:sp>
      <p:sp>
        <p:nvSpPr>
          <p:cNvPr id="32780" name="Footer Placeholder 1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r>
              <a:rPr lang="en-US" altLang="en-US" smtClean="0">
                <a:solidFill>
                  <a:srgbClr val="000000"/>
                </a:solidFill>
              </a:rPr>
              <a:t>UChicago Energy Policy Institute</a:t>
            </a:r>
            <a:endParaRPr lang="en-US" altLang="en-US">
              <a:solidFill>
                <a:srgbClr val="000000"/>
              </a:solidFill>
            </a:endParaRPr>
          </a:p>
        </p:txBody>
      </p:sp>
      <p:sp>
        <p:nvSpPr>
          <p:cNvPr id="32781" name="Slide Number Placeholder 1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fld id="{F9EDAC49-1EC4-454C-AC48-5ADF148869A6}" type="slidenum">
              <a:rPr lang="en-US" altLang="en-US" smtClean="0">
                <a:solidFill>
                  <a:srgbClr val="000000"/>
                </a:solidFill>
              </a:rPr>
              <a:pPr/>
              <a:t>27</a:t>
            </a:fld>
            <a:endParaRPr lang="en-US" altLang="en-US" smtClean="0">
              <a:solidFill>
                <a:srgbClr val="000000"/>
              </a:solidFill>
            </a:endParaRPr>
          </a:p>
        </p:txBody>
      </p:sp>
    </p:spTree>
    <p:extLst>
      <p:ext uri="{BB962C8B-B14F-4D97-AF65-F5344CB8AC3E}">
        <p14:creationId xmlns:p14="http://schemas.microsoft.com/office/powerpoint/2010/main" val="27719067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t>Jan 28, 2014</a:t>
            </a:r>
            <a:endParaRPr lang="en-US"/>
          </a:p>
        </p:txBody>
      </p:sp>
      <p:sp>
        <p:nvSpPr>
          <p:cNvPr id="5" name="Footer Placeholder 4"/>
          <p:cNvSpPr>
            <a:spLocks noGrp="1"/>
          </p:cNvSpPr>
          <p:nvPr>
            <p:ph type="ftr" sz="quarter" idx="11"/>
          </p:nvPr>
        </p:nvSpPr>
        <p:spPr/>
        <p:txBody>
          <a:bodyPr/>
          <a:lstStyle/>
          <a:p>
            <a:pPr>
              <a:defRPr/>
            </a:pPr>
            <a:r>
              <a:rPr lang="en-US" smtClean="0"/>
              <a:t>UChicago Energy Policy Institute</a:t>
            </a:r>
            <a:endParaRPr lang="en-US"/>
          </a:p>
        </p:txBody>
      </p:sp>
      <p:sp>
        <p:nvSpPr>
          <p:cNvPr id="6" name="Slide Number Placeholder 5"/>
          <p:cNvSpPr>
            <a:spLocks noGrp="1"/>
          </p:cNvSpPr>
          <p:nvPr>
            <p:ph type="sldNum" sz="quarter" idx="12"/>
          </p:nvPr>
        </p:nvSpPr>
        <p:spPr/>
        <p:txBody>
          <a:bodyPr/>
          <a:lstStyle/>
          <a:p>
            <a:pPr>
              <a:defRPr/>
            </a:pPr>
            <a:fld id="{950F944E-3E91-4515-B338-2B7CAE40A25D}" type="slidenum">
              <a:rPr lang="en-US" smtClean="0"/>
              <a:pPr>
                <a:defRPr/>
              </a:pPr>
              <a:t>28</a:t>
            </a:fld>
            <a:endParaRPr lang="en-US"/>
          </a:p>
        </p:txBody>
      </p:sp>
      <p:pic>
        <p:nvPicPr>
          <p:cNvPr id="9218"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594" t="-3746" r="50632" b="3746"/>
          <a:stretch/>
        </p:blipFill>
        <p:spPr bwMode="auto">
          <a:xfrm>
            <a:off x="2133600" y="0"/>
            <a:ext cx="5740212"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81000" y="4648200"/>
            <a:ext cx="1981200" cy="646331"/>
          </a:xfrm>
          <a:prstGeom prst="rect">
            <a:avLst/>
          </a:prstGeom>
          <a:noFill/>
        </p:spPr>
        <p:txBody>
          <a:bodyPr wrap="square" rtlCol="0">
            <a:spAutoFit/>
          </a:bodyPr>
          <a:lstStyle/>
          <a:p>
            <a:r>
              <a:rPr lang="en-US" b="1" u="sng" dirty="0" smtClean="0">
                <a:solidFill>
                  <a:srgbClr val="00B0F0"/>
                </a:solidFill>
              </a:rPr>
              <a:t>1 mm = 4 MeV Higgs boson width</a:t>
            </a:r>
            <a:endParaRPr lang="en-US" b="1" u="sng" dirty="0">
              <a:solidFill>
                <a:srgbClr val="00B0F0"/>
              </a:solidFill>
            </a:endParaRPr>
          </a:p>
        </p:txBody>
      </p:sp>
      <p:sp>
        <p:nvSpPr>
          <p:cNvPr id="2" name="TextBox 1"/>
          <p:cNvSpPr txBox="1"/>
          <p:nvPr/>
        </p:nvSpPr>
        <p:spPr>
          <a:xfrm>
            <a:off x="228600" y="685800"/>
            <a:ext cx="1905000" cy="2031325"/>
          </a:xfrm>
          <a:prstGeom prst="rect">
            <a:avLst/>
          </a:prstGeom>
          <a:noFill/>
        </p:spPr>
        <p:txBody>
          <a:bodyPr wrap="square" rtlCol="0">
            <a:spAutoFit/>
          </a:bodyPr>
          <a:lstStyle/>
          <a:p>
            <a:r>
              <a:rPr lang="en-US" dirty="0" smtClean="0"/>
              <a:t>G4beamline is our program that interfaces to GEANT4.</a:t>
            </a:r>
          </a:p>
          <a:p>
            <a:r>
              <a:rPr lang="en-US" dirty="0" smtClean="0"/>
              <a:t>You can download it for free at muonsinc.com</a:t>
            </a:r>
            <a:endParaRPr lang="en-US" dirty="0"/>
          </a:p>
        </p:txBody>
      </p:sp>
    </p:spTree>
    <p:extLst>
      <p:ext uri="{BB962C8B-B14F-4D97-AF65-F5344CB8AC3E}">
        <p14:creationId xmlns:p14="http://schemas.microsoft.com/office/powerpoint/2010/main" val="17498642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0045" y="283065"/>
            <a:ext cx="8610600" cy="1631216"/>
          </a:xfrm>
          <a:prstGeom prst="rect">
            <a:avLst/>
          </a:prstGeom>
          <a:noFill/>
        </p:spPr>
        <p:txBody>
          <a:bodyPr wrap="square" rtlCol="0">
            <a:spAutoFit/>
          </a:bodyPr>
          <a:lstStyle/>
          <a:p>
            <a:pPr algn="ctr"/>
            <a:r>
              <a:rPr lang="en-US" sz="2800" b="1" dirty="0" smtClean="0">
                <a:solidFill>
                  <a:prstClr val="black"/>
                </a:solidFill>
              </a:rPr>
              <a:t>GEM*STAR</a:t>
            </a:r>
          </a:p>
          <a:p>
            <a:pPr algn="ctr"/>
            <a:endParaRPr lang="en-US" sz="1600" b="1" dirty="0" smtClean="0">
              <a:solidFill>
                <a:prstClr val="black"/>
              </a:solidFill>
            </a:endParaRPr>
          </a:p>
          <a:p>
            <a:pPr algn="ctr"/>
            <a:r>
              <a:rPr lang="en-US" sz="2800" b="1" dirty="0" smtClean="0">
                <a:solidFill>
                  <a:prstClr val="black"/>
                </a:solidFill>
              </a:rPr>
              <a:t>Goal: Develop Intrinsically Safe Power</a:t>
            </a:r>
          </a:p>
          <a:p>
            <a:pPr algn="ctr"/>
            <a:r>
              <a:rPr lang="en-US" sz="2800" b="1" dirty="0" smtClean="0">
                <a:solidFill>
                  <a:prstClr val="black"/>
                </a:solidFill>
              </a:rPr>
              <a:t>First Customers: NNSA, DOD, LLNL</a:t>
            </a:r>
          </a:p>
        </p:txBody>
      </p:sp>
      <p:pic>
        <p:nvPicPr>
          <p:cNvPr id="6" name="Picture 27" descr="bowman.jpg"/>
          <p:cNvPicPr>
            <a:picLocks noChangeAspect="1"/>
          </p:cNvPicPr>
          <p:nvPr/>
        </p:nvPicPr>
        <p:blipFill>
          <a:blip r:embed="rId2">
            <a:extLst>
              <a:ext uri="{28A0092B-C50C-407E-A947-70E740481C1C}">
                <a14:useLocalDpi xmlns:a14="http://schemas.microsoft.com/office/drawing/2010/main" val="0"/>
              </a:ext>
            </a:extLst>
          </a:blip>
          <a:srcRect l="80533" t="65477" r="6442" b="23158"/>
          <a:stretch>
            <a:fillRect/>
          </a:stretch>
        </p:blipFill>
        <p:spPr bwMode="auto">
          <a:xfrm>
            <a:off x="7906344" y="0"/>
            <a:ext cx="114776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3"/>
          <p:cNvGrpSpPr>
            <a:grpSpLocks/>
          </p:cNvGrpSpPr>
          <p:nvPr/>
        </p:nvGrpSpPr>
        <p:grpSpPr bwMode="auto">
          <a:xfrm>
            <a:off x="101730" y="71596"/>
            <a:ext cx="1905000" cy="838200"/>
            <a:chOff x="3840" y="3216"/>
            <a:chExt cx="1440" cy="624"/>
          </a:xfrm>
        </p:grpSpPr>
        <p:grpSp>
          <p:nvGrpSpPr>
            <p:cNvPr id="8" name="Group 4"/>
            <p:cNvGrpSpPr>
              <a:grpSpLocks/>
            </p:cNvGrpSpPr>
            <p:nvPr/>
          </p:nvGrpSpPr>
          <p:grpSpPr bwMode="auto">
            <a:xfrm>
              <a:off x="3840" y="3216"/>
              <a:ext cx="336" cy="624"/>
              <a:chOff x="1152" y="288"/>
              <a:chExt cx="960" cy="1872"/>
            </a:xfrm>
          </p:grpSpPr>
          <p:sp>
            <p:nvSpPr>
              <p:cNvPr id="10" name="Oval 5"/>
              <p:cNvSpPr>
                <a:spLocks noChangeArrowheads="1"/>
              </p:cNvSpPr>
              <p:nvPr/>
            </p:nvSpPr>
            <p:spPr bwMode="auto">
              <a:xfrm>
                <a:off x="1152" y="1488"/>
                <a:ext cx="960" cy="67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prstClr val="black"/>
                  </a:solidFill>
                </a:endParaRPr>
              </a:p>
            </p:txBody>
          </p:sp>
          <p:sp>
            <p:nvSpPr>
              <p:cNvPr id="11" name="Oval 6"/>
              <p:cNvSpPr>
                <a:spLocks noChangeArrowheads="1"/>
              </p:cNvSpPr>
              <p:nvPr/>
            </p:nvSpPr>
            <p:spPr bwMode="auto">
              <a:xfrm>
                <a:off x="1152" y="288"/>
                <a:ext cx="960" cy="67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prstClr val="black"/>
                  </a:solidFill>
                </a:endParaRPr>
              </a:p>
            </p:txBody>
          </p:sp>
          <p:sp>
            <p:nvSpPr>
              <p:cNvPr id="12" name="Rectangle 7"/>
              <p:cNvSpPr>
                <a:spLocks noChangeAspect="1" noChangeArrowheads="1"/>
              </p:cNvSpPr>
              <p:nvPr/>
            </p:nvSpPr>
            <p:spPr bwMode="auto">
              <a:xfrm>
                <a:off x="1152" y="624"/>
                <a:ext cx="960" cy="1200"/>
              </a:xfrm>
              <a:prstGeom prst="rect">
                <a:avLst/>
              </a:prstGeom>
              <a:solidFill>
                <a:schemeClr val="accent2"/>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p>
                <a:endParaRPr lang="en-US">
                  <a:solidFill>
                    <a:prstClr val="black"/>
                  </a:solidFill>
                </a:endParaRPr>
              </a:p>
            </p:txBody>
          </p:sp>
          <p:sp>
            <p:nvSpPr>
              <p:cNvPr id="13" name="WordArt 8"/>
              <p:cNvSpPr>
                <a:spLocks noChangeAspect="1" noChangeArrowheads="1" noChangeShapeType="1" noTextEdit="1"/>
              </p:cNvSpPr>
              <p:nvPr/>
            </p:nvSpPr>
            <p:spPr bwMode="auto">
              <a:xfrm>
                <a:off x="1392" y="768"/>
                <a:ext cx="494" cy="100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2833"/>
                  </a:avLst>
                </a:prstTxWarp>
              </a:bodyPr>
              <a:lstStyle/>
              <a:p>
                <a:r>
                  <a:rPr lang="en-US" sz="5400" b="1" i="1" kern="10" dirty="0">
                    <a:solidFill>
                      <a:srgbClr val="FFFFFF"/>
                    </a:solidFill>
                    <a:latin typeface="Symbol"/>
                  </a:rPr>
                  <a:t>m</a:t>
                </a:r>
              </a:p>
            </p:txBody>
          </p:sp>
        </p:grpSp>
        <p:sp>
          <p:nvSpPr>
            <p:cNvPr id="9" name="Text Box 9"/>
            <p:cNvSpPr txBox="1">
              <a:spLocks noChangeArrowheads="1"/>
            </p:cNvSpPr>
            <p:nvPr/>
          </p:nvSpPr>
          <p:spPr bwMode="auto">
            <a:xfrm>
              <a:off x="4274" y="3360"/>
              <a:ext cx="1006"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spcBef>
                  <a:spcPct val="50000"/>
                </a:spcBef>
              </a:pPr>
              <a:r>
                <a:rPr lang="en-US" sz="1600" b="1" i="1">
                  <a:solidFill>
                    <a:srgbClr val="297FD5"/>
                  </a:solidFill>
                  <a:latin typeface="Times New Roman" pitchFamily="18" charset="0"/>
                </a:rPr>
                <a:t>Muons, Inc.</a:t>
              </a:r>
            </a:p>
          </p:txBody>
        </p:sp>
      </p:grpSp>
      <p:sp>
        <p:nvSpPr>
          <p:cNvPr id="2" name="Date Placeholder 1"/>
          <p:cNvSpPr>
            <a:spLocks noGrp="1"/>
          </p:cNvSpPr>
          <p:nvPr>
            <p:ph type="dt" sz="half" idx="10"/>
          </p:nvPr>
        </p:nvSpPr>
        <p:spPr/>
        <p:txBody>
          <a:bodyPr/>
          <a:lstStyle/>
          <a:p>
            <a:r>
              <a:rPr lang="en-US" smtClean="0">
                <a:solidFill>
                  <a:prstClr val="black">
                    <a:tint val="75000"/>
                  </a:prstClr>
                </a:solidFill>
              </a:rPr>
              <a:t>Jan 28, 2014</a:t>
            </a:r>
            <a:endParaRPr lang="en-US">
              <a:solidFill>
                <a:prstClr val="black">
                  <a:tint val="75000"/>
                </a:prstClr>
              </a:solidFill>
            </a:endParaRPr>
          </a:p>
        </p:txBody>
      </p:sp>
      <p:sp>
        <p:nvSpPr>
          <p:cNvPr id="14" name="Slide Number Placeholder 13"/>
          <p:cNvSpPr>
            <a:spLocks noGrp="1"/>
          </p:cNvSpPr>
          <p:nvPr>
            <p:ph type="sldNum" sz="quarter" idx="12"/>
          </p:nvPr>
        </p:nvSpPr>
        <p:spPr/>
        <p:txBody>
          <a:bodyPr/>
          <a:lstStyle/>
          <a:p>
            <a:fld id="{B80B3F71-7FE0-44CE-9220-8FE300BBEB8E}" type="slidenum">
              <a:rPr lang="en-US" smtClean="0">
                <a:solidFill>
                  <a:prstClr val="black">
                    <a:tint val="75000"/>
                  </a:prstClr>
                </a:solidFill>
              </a:rPr>
              <a:pPr/>
              <a:t>29</a:t>
            </a:fld>
            <a:endParaRPr lang="en-US">
              <a:solidFill>
                <a:prstClr val="black">
                  <a:tint val="75000"/>
                </a:prstClr>
              </a:solidFill>
            </a:endParaRPr>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14668" t="10983" r="19062" b="11158"/>
          <a:stretch/>
        </p:blipFill>
        <p:spPr>
          <a:xfrm>
            <a:off x="4495800" y="3124200"/>
            <a:ext cx="4174573" cy="2933182"/>
          </a:xfrm>
          <a:prstGeom prst="rect">
            <a:avLst/>
          </a:prstGeom>
        </p:spPr>
      </p:pic>
      <p:pic>
        <p:nvPicPr>
          <p:cNvPr id="16" name="Content Placeholder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0045" y="3124200"/>
            <a:ext cx="4189556" cy="2904607"/>
          </a:xfrm>
          <a:prstGeom prst="rect">
            <a:avLst/>
          </a:prstGeom>
          <a:noFill/>
          <a:ln w="9525">
            <a:noFill/>
            <a:miter lim="800000"/>
            <a:headEnd/>
            <a:tailEnd/>
          </a:ln>
          <a:effectLst/>
        </p:spPr>
      </p:pic>
      <p:sp>
        <p:nvSpPr>
          <p:cNvPr id="17" name="TextBox 16"/>
          <p:cNvSpPr txBox="1"/>
          <p:nvPr/>
        </p:nvSpPr>
        <p:spPr>
          <a:xfrm>
            <a:off x="4535345" y="2178011"/>
            <a:ext cx="4057008" cy="954107"/>
          </a:xfrm>
          <a:prstGeom prst="rect">
            <a:avLst/>
          </a:prstGeom>
          <a:noFill/>
        </p:spPr>
        <p:txBody>
          <a:bodyPr wrap="none" rtlCol="0">
            <a:spAutoFit/>
          </a:bodyPr>
          <a:lstStyle/>
          <a:p>
            <a:pPr algn="ctr">
              <a:defRPr/>
            </a:pPr>
            <a:r>
              <a:rPr lang="en-US" sz="2000" b="1" kern="0" dirty="0" smtClean="0">
                <a:solidFill>
                  <a:sysClr val="windowText" lastClr="000000"/>
                </a:solidFill>
              </a:rPr>
              <a:t>Charles D. Bowman, Ph. D.</a:t>
            </a:r>
          </a:p>
          <a:p>
            <a:pPr algn="ctr">
              <a:defRPr/>
            </a:pPr>
            <a:r>
              <a:rPr lang="en-US" b="1" kern="0" dirty="0" smtClean="0">
                <a:solidFill>
                  <a:sysClr val="windowText" lastClr="000000"/>
                </a:solidFill>
              </a:rPr>
              <a:t>President ADNA Corporation</a:t>
            </a:r>
          </a:p>
          <a:p>
            <a:pPr algn="ctr">
              <a:defRPr/>
            </a:pPr>
            <a:r>
              <a:rPr lang="en-US" b="1" i="1" kern="0" dirty="0" smtClean="0">
                <a:solidFill>
                  <a:sysClr val="windowText" lastClr="000000"/>
                </a:solidFill>
              </a:rPr>
              <a:t>Accelerator-Driven Neutron Applications</a:t>
            </a:r>
          </a:p>
        </p:txBody>
      </p:sp>
      <p:sp>
        <p:nvSpPr>
          <p:cNvPr id="18" name="TextBox 17"/>
          <p:cNvSpPr txBox="1"/>
          <p:nvPr/>
        </p:nvSpPr>
        <p:spPr>
          <a:xfrm>
            <a:off x="555755" y="2252835"/>
            <a:ext cx="2965940" cy="677108"/>
          </a:xfrm>
          <a:prstGeom prst="rect">
            <a:avLst/>
          </a:prstGeom>
          <a:noFill/>
        </p:spPr>
        <p:txBody>
          <a:bodyPr wrap="none" rtlCol="0">
            <a:spAutoFit/>
          </a:bodyPr>
          <a:lstStyle/>
          <a:p>
            <a:pPr algn="ctr"/>
            <a:r>
              <a:rPr lang="en-US" sz="2000" b="1" dirty="0" smtClean="0">
                <a:solidFill>
                  <a:prstClr val="black"/>
                </a:solidFill>
              </a:rPr>
              <a:t>Rolland P. Johnson, Ph. D. </a:t>
            </a:r>
          </a:p>
          <a:p>
            <a:pPr algn="ctr"/>
            <a:r>
              <a:rPr lang="en-US" b="1" dirty="0" smtClean="0">
                <a:solidFill>
                  <a:prstClr val="black"/>
                </a:solidFill>
              </a:rPr>
              <a:t>President , Muons Inc. </a:t>
            </a:r>
          </a:p>
        </p:txBody>
      </p:sp>
      <p:sp>
        <p:nvSpPr>
          <p:cNvPr id="20" name="Rectangle 19"/>
          <p:cNvSpPr/>
          <p:nvPr/>
        </p:nvSpPr>
        <p:spPr>
          <a:xfrm>
            <a:off x="1143000" y="6028807"/>
            <a:ext cx="2146037" cy="369332"/>
          </a:xfrm>
          <a:prstGeom prst="rect">
            <a:avLst/>
          </a:prstGeom>
        </p:spPr>
        <p:txBody>
          <a:bodyPr wrap="none">
            <a:spAutoFit/>
          </a:bodyPr>
          <a:lstStyle/>
          <a:p>
            <a:r>
              <a:rPr lang="en-US" dirty="0">
                <a:solidFill>
                  <a:prstClr val="black"/>
                </a:solidFill>
              </a:rPr>
              <a:t>512 GeV at </a:t>
            </a:r>
            <a:r>
              <a:rPr lang="en-US" dirty="0" err="1">
                <a:solidFill>
                  <a:prstClr val="black"/>
                </a:solidFill>
              </a:rPr>
              <a:t>Fermilab</a:t>
            </a:r>
            <a:r>
              <a:rPr lang="en-US" dirty="0">
                <a:solidFill>
                  <a:prstClr val="black"/>
                </a:solidFill>
              </a:rPr>
              <a:t> </a:t>
            </a:r>
          </a:p>
        </p:txBody>
      </p:sp>
      <p:sp>
        <p:nvSpPr>
          <p:cNvPr id="21" name="Rectangle 20"/>
          <p:cNvSpPr/>
          <p:nvPr/>
        </p:nvSpPr>
        <p:spPr>
          <a:xfrm>
            <a:off x="5758436" y="6057382"/>
            <a:ext cx="1610826" cy="369332"/>
          </a:xfrm>
          <a:prstGeom prst="rect">
            <a:avLst/>
          </a:prstGeom>
        </p:spPr>
        <p:txBody>
          <a:bodyPr wrap="none">
            <a:spAutoFit/>
          </a:bodyPr>
          <a:lstStyle/>
          <a:p>
            <a:r>
              <a:rPr lang="en-US" dirty="0" smtClean="0">
                <a:solidFill>
                  <a:prstClr val="black"/>
                </a:solidFill>
              </a:rPr>
              <a:t>Charlie at LANL</a:t>
            </a:r>
            <a:endParaRPr lang="en-US" dirty="0">
              <a:solidFill>
                <a:prstClr val="black"/>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UChicago Energy Policy Institute</a:t>
            </a:r>
            <a:endParaRPr lang="en-US">
              <a:solidFill>
                <a:prstClr val="black">
                  <a:tint val="75000"/>
                </a:prstClr>
              </a:solidFill>
            </a:endParaRPr>
          </a:p>
        </p:txBody>
      </p:sp>
    </p:spTree>
    <p:extLst>
      <p:ext uri="{BB962C8B-B14F-4D97-AF65-F5344CB8AC3E}">
        <p14:creationId xmlns:p14="http://schemas.microsoft.com/office/powerpoint/2010/main" val="38753971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4490" y="0"/>
            <a:ext cx="7052310" cy="1139825"/>
          </a:xfrm>
        </p:spPr>
        <p:txBody>
          <a:bodyPr/>
          <a:lstStyle/>
          <a:p>
            <a:r>
              <a:rPr lang="en-US" sz="2800" dirty="0" smtClean="0">
                <a:solidFill>
                  <a:srgbClr val="FFFF00"/>
                </a:solidFill>
              </a:rPr>
              <a:t>1 Completed Muons, Inc. Projects</a:t>
            </a:r>
            <a:endParaRPr lang="en-US" sz="2800" dirty="0">
              <a:solidFill>
                <a:srgbClr val="FFFF00"/>
              </a:solidFill>
            </a:endParaRPr>
          </a:p>
        </p:txBody>
      </p:sp>
      <p:sp>
        <p:nvSpPr>
          <p:cNvPr id="4" name="Date Placeholder 3"/>
          <p:cNvSpPr>
            <a:spLocks noGrp="1"/>
          </p:cNvSpPr>
          <p:nvPr>
            <p:ph type="dt" sz="half" idx="10"/>
          </p:nvPr>
        </p:nvSpPr>
        <p:spPr/>
        <p:txBody>
          <a:bodyPr/>
          <a:lstStyle/>
          <a:p>
            <a:pPr>
              <a:defRPr/>
            </a:pPr>
            <a:r>
              <a:rPr lang="en-US" smtClean="0">
                <a:solidFill>
                  <a:srgbClr val="FFFFFF"/>
                </a:solidFill>
              </a:rPr>
              <a:t>Jan 28, 2014</a:t>
            </a:r>
            <a:endParaRPr lang="en-US">
              <a:solidFill>
                <a:srgbClr val="FFFFFF"/>
              </a:solidFill>
            </a:endParaRPr>
          </a:p>
        </p:txBody>
      </p:sp>
      <p:sp>
        <p:nvSpPr>
          <p:cNvPr id="5" name="Footer Placeholder 4"/>
          <p:cNvSpPr>
            <a:spLocks noGrp="1"/>
          </p:cNvSpPr>
          <p:nvPr>
            <p:ph type="ftr" sz="quarter" idx="11"/>
          </p:nvPr>
        </p:nvSpPr>
        <p:spPr/>
        <p:txBody>
          <a:bodyPr/>
          <a:lstStyle/>
          <a:p>
            <a:pPr>
              <a:defRPr/>
            </a:pPr>
            <a:r>
              <a:rPr lang="en-US" smtClean="0">
                <a:solidFill>
                  <a:srgbClr val="FFFFFF"/>
                </a:solidFill>
              </a:rPr>
              <a:t>UChicago Energy Policy Institute</a:t>
            </a:r>
            <a:endParaRPr lang="en-US">
              <a:solidFill>
                <a:srgbClr val="FFFFFF"/>
              </a:solidFill>
            </a:endParaRPr>
          </a:p>
        </p:txBody>
      </p:sp>
      <p:sp>
        <p:nvSpPr>
          <p:cNvPr id="6" name="Slide Number Placeholder 5"/>
          <p:cNvSpPr>
            <a:spLocks noGrp="1"/>
          </p:cNvSpPr>
          <p:nvPr>
            <p:ph type="sldNum" sz="quarter" idx="12"/>
          </p:nvPr>
        </p:nvSpPr>
        <p:spPr/>
        <p:txBody>
          <a:bodyPr/>
          <a:lstStyle/>
          <a:p>
            <a:pPr>
              <a:defRPr/>
            </a:pPr>
            <a:fld id="{6589C4DB-A6CC-4B7D-BE4D-4AB27C0F8EB0}" type="slidenum">
              <a:rPr lang="en-US" smtClean="0">
                <a:solidFill>
                  <a:srgbClr val="FFFFFF"/>
                </a:solidFill>
              </a:rPr>
              <a:pPr>
                <a:defRPr/>
              </a:pPr>
              <a:t>3</a:t>
            </a:fld>
            <a:endParaRPr lang="en-US">
              <a:solidFill>
                <a:srgbClr val="FFFFFF"/>
              </a:solidFill>
            </a:endParaRP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82979007"/>
              </p:ext>
            </p:extLst>
          </p:nvPr>
        </p:nvGraphicFramePr>
        <p:xfrm>
          <a:off x="339857" y="838200"/>
          <a:ext cx="8597900" cy="5753632"/>
        </p:xfrm>
        <a:graphic>
          <a:graphicData uri="http://schemas.openxmlformats.org/drawingml/2006/table">
            <a:tbl>
              <a:tblPr/>
              <a:tblGrid>
                <a:gridCol w="981391"/>
                <a:gridCol w="2656691"/>
                <a:gridCol w="1453912"/>
                <a:gridCol w="693911"/>
                <a:gridCol w="1494238"/>
                <a:gridCol w="1317757"/>
              </a:tblGrid>
              <a:tr h="289177">
                <a:tc>
                  <a:txBody>
                    <a:bodyPr/>
                    <a:lstStyle/>
                    <a:p>
                      <a:pPr algn="l" fontAlgn="b"/>
                      <a:r>
                        <a:rPr lang="en-US" sz="1800" b="0" i="0" u="none" strike="noStrike" dirty="0">
                          <a:solidFill>
                            <a:srgbClr val="FFFF00"/>
                          </a:solidFill>
                          <a:effectLst/>
                          <a:latin typeface="Arial"/>
                        </a:rPr>
                        <a:t>Year</a:t>
                      </a:r>
                    </a:p>
                  </a:txBody>
                  <a:tcPr marL="7769" marR="7769" marT="7769" marB="0" anchor="b">
                    <a:lnL>
                      <a:noFill/>
                    </a:lnL>
                    <a:lnR>
                      <a:noFill/>
                    </a:lnR>
                    <a:lnT>
                      <a:noFill/>
                    </a:lnT>
                    <a:lnB>
                      <a:noFill/>
                    </a:lnB>
                  </a:tcPr>
                </a:tc>
                <a:tc>
                  <a:txBody>
                    <a:bodyPr/>
                    <a:lstStyle/>
                    <a:p>
                      <a:pPr algn="l" fontAlgn="b"/>
                      <a:r>
                        <a:rPr lang="en-US" sz="1800" b="0" i="0" u="none" strike="noStrike" dirty="0">
                          <a:solidFill>
                            <a:srgbClr val="FFFF00"/>
                          </a:solidFill>
                          <a:effectLst/>
                          <a:latin typeface="Arial"/>
                        </a:rPr>
                        <a:t>       Completed Projects                </a:t>
                      </a:r>
                    </a:p>
                  </a:txBody>
                  <a:tcPr marL="7769" marR="7769" marT="7769" marB="0" anchor="b">
                    <a:lnL>
                      <a:noFill/>
                    </a:lnL>
                    <a:lnR>
                      <a:noFill/>
                    </a:lnR>
                    <a:lnT>
                      <a:noFill/>
                    </a:lnT>
                    <a:lnB>
                      <a:noFill/>
                    </a:lnB>
                  </a:tcPr>
                </a:tc>
                <a:tc>
                  <a:txBody>
                    <a:bodyPr/>
                    <a:lstStyle/>
                    <a:p>
                      <a:pPr algn="l" fontAlgn="b"/>
                      <a:r>
                        <a:rPr lang="en-US" sz="1800" b="0" i="0" u="none" strike="noStrike" dirty="0">
                          <a:solidFill>
                            <a:srgbClr val="FFFF00"/>
                          </a:solidFill>
                          <a:effectLst/>
                          <a:latin typeface="Arial"/>
                        </a:rPr>
                        <a:t>SBIR-STTR </a:t>
                      </a:r>
                    </a:p>
                  </a:txBody>
                  <a:tcPr marL="7769" marR="7769" marT="7769" marB="0" anchor="b">
                    <a:lnL>
                      <a:noFill/>
                    </a:lnL>
                    <a:lnR>
                      <a:noFill/>
                    </a:lnR>
                    <a:lnT>
                      <a:noFill/>
                    </a:lnT>
                    <a:lnB>
                      <a:noFill/>
                    </a:lnB>
                  </a:tcPr>
                </a:tc>
                <a:tc gridSpan="2">
                  <a:txBody>
                    <a:bodyPr/>
                    <a:lstStyle/>
                    <a:p>
                      <a:pPr algn="l" fontAlgn="b"/>
                      <a:r>
                        <a:rPr lang="en-US" sz="1800" b="1" i="0" u="none" strike="noStrike" dirty="0">
                          <a:solidFill>
                            <a:srgbClr val="FFFF00"/>
                          </a:solidFill>
                          <a:effectLst/>
                          <a:latin typeface="Arial"/>
                        </a:rPr>
                        <a:t>Research Partner </a:t>
                      </a:r>
                    </a:p>
                  </a:txBody>
                  <a:tcPr marL="7769" marR="7769" marT="7769" marB="0" anchor="b">
                    <a:lnL>
                      <a:noFill/>
                    </a:lnL>
                    <a:lnR>
                      <a:noFill/>
                    </a:lnR>
                    <a:lnT>
                      <a:noFill/>
                    </a:lnT>
                    <a:lnB>
                      <a:noFill/>
                    </a:lnB>
                  </a:tcPr>
                </a:tc>
                <a:tc hMerge="1">
                  <a:txBody>
                    <a:bodyPr/>
                    <a:lstStyle/>
                    <a:p>
                      <a:endParaRPr lang="en-US"/>
                    </a:p>
                  </a:txBody>
                  <a:tcPr/>
                </a:tc>
                <a:tc>
                  <a:txBody>
                    <a:bodyPr/>
                    <a:lstStyle/>
                    <a:p>
                      <a:pPr algn="l" fontAlgn="b"/>
                      <a:r>
                        <a:rPr lang="en-US" sz="1800" b="0" i="0" u="none" strike="noStrike">
                          <a:solidFill>
                            <a:srgbClr val="FFFF00"/>
                          </a:solidFill>
                          <a:effectLst/>
                          <a:latin typeface="Arial"/>
                        </a:rPr>
                        <a:t>Phase III</a:t>
                      </a:r>
                    </a:p>
                  </a:txBody>
                  <a:tcPr marL="7769" marR="7769" marT="7769" marB="0" anchor="b">
                    <a:lnL>
                      <a:noFill/>
                    </a:lnL>
                    <a:lnR>
                      <a:noFill/>
                    </a:lnR>
                    <a:lnT>
                      <a:noFill/>
                    </a:lnT>
                    <a:lnB>
                      <a:noFill/>
                    </a:lnB>
                  </a:tcPr>
                </a:tc>
              </a:tr>
              <a:tr h="289177">
                <a:tc>
                  <a:txBody>
                    <a:bodyPr/>
                    <a:lstStyle/>
                    <a:p>
                      <a:pPr algn="ctr"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2002</a:t>
                      </a:r>
                    </a:p>
                  </a:txBody>
                  <a:tcPr marL="7769" marR="7769" marT="7769" marB="0" anchor="ctr">
                    <a:lnL>
                      <a:noFill/>
                    </a:lnL>
                    <a:lnR>
                      <a:noFill/>
                    </a:lnR>
                    <a:lnT>
                      <a:noFill/>
                    </a:lnT>
                    <a:lnB>
                      <a:noFill/>
                    </a:lnB>
                  </a:tcPr>
                </a:tc>
                <a:tc>
                  <a:txBody>
                    <a:bodyPr/>
                    <a:lstStyle/>
                    <a:p>
                      <a:pPr algn="l"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     Company founded</a:t>
                      </a:r>
                    </a:p>
                  </a:txBody>
                  <a:tcPr marL="7769" marR="7769" marT="7769" marB="0" anchor="ctr">
                    <a:lnL>
                      <a:noFill/>
                    </a:lnL>
                    <a:lnR>
                      <a:noFill/>
                    </a:lnR>
                    <a:lnT>
                      <a:noFill/>
                    </a:lnT>
                    <a:lnB>
                      <a:noFill/>
                    </a:lnB>
                  </a:tcPr>
                </a:tc>
                <a:tc>
                  <a:txBody>
                    <a:bodyPr/>
                    <a:lstStyle/>
                    <a:p>
                      <a:pPr algn="ctr" fontAlgn="ctr"/>
                      <a:r>
                        <a:rPr lang="en-US" sz="1800" b="0" i="0" u="none" strike="noStrike">
                          <a:solidFill>
                            <a:srgbClr val="FFFF00"/>
                          </a:solidFill>
                          <a:effectLst/>
                          <a:latin typeface="Times New Roman"/>
                        </a:rPr>
                        <a:t>Funds</a:t>
                      </a:r>
                    </a:p>
                  </a:txBody>
                  <a:tcPr marL="7769" marR="7769" marT="7769" marB="0" anchor="ctr">
                    <a:lnL>
                      <a:noFill/>
                    </a:lnL>
                    <a:lnR>
                      <a:noFill/>
                    </a:lnR>
                    <a:lnT>
                      <a:noFill/>
                    </a:lnT>
                    <a:lnB>
                      <a:noFill/>
                    </a:lnB>
                  </a:tcPr>
                </a:tc>
                <a:tc>
                  <a:txBody>
                    <a:bodyPr/>
                    <a:lstStyle/>
                    <a:p>
                      <a:pPr algn="l" fontAlgn="ctr"/>
                      <a:endParaRPr lang="en-US" sz="1800" b="1" i="0" u="none" strike="noStrike">
                        <a:solidFill>
                          <a:srgbClr val="FFFF00"/>
                        </a:solidFill>
                        <a:effectLst/>
                        <a:latin typeface="Times New Roman"/>
                      </a:endParaRPr>
                    </a:p>
                  </a:txBody>
                  <a:tcPr marL="7769" marR="7769" marT="7769" marB="0" anchor="ctr">
                    <a:lnL>
                      <a:noFill/>
                    </a:lnL>
                    <a:lnR>
                      <a:noFill/>
                    </a:lnR>
                    <a:lnT>
                      <a:noFill/>
                    </a:lnT>
                    <a:lnB>
                      <a:noFill/>
                    </a:lnB>
                  </a:tcPr>
                </a:tc>
                <a:tc>
                  <a:txBody>
                    <a:bodyPr/>
                    <a:lstStyle/>
                    <a:p>
                      <a:pPr algn="l" fontAlgn="b"/>
                      <a:endParaRPr lang="en-US" sz="1800" b="0" i="0" u="none" strike="noStrike">
                        <a:solidFill>
                          <a:srgbClr val="FFFF00"/>
                        </a:solidFill>
                        <a:effectLst/>
                        <a:latin typeface="Arial"/>
                      </a:endParaRPr>
                    </a:p>
                  </a:txBody>
                  <a:tcPr marL="7769" marR="7769" marT="7769" marB="0" anchor="b">
                    <a:lnL>
                      <a:noFill/>
                    </a:lnL>
                    <a:lnR>
                      <a:noFill/>
                    </a:lnR>
                    <a:lnT>
                      <a:noFill/>
                    </a:lnT>
                    <a:lnB>
                      <a:noFill/>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endParaRPr lang="en-US" sz="1800" b="0" i="0" u="none" strike="noStrike" kern="1200" dirty="0">
                        <a:solidFill>
                          <a:srgbClr val="FFFF00"/>
                        </a:solidFill>
                        <a:effectLst>
                          <a:outerShdw blurRad="50800" dist="38100" algn="tr" rotWithShape="0">
                            <a:prstClr val="black">
                              <a:alpha val="40000"/>
                            </a:prstClr>
                          </a:outerShdw>
                        </a:effectLst>
                        <a:latin typeface="Times New Roman"/>
                        <a:ea typeface="+mn-ea"/>
                        <a:cs typeface="+mn-cs"/>
                      </a:endParaRPr>
                    </a:p>
                  </a:txBody>
                  <a:tcPr marL="7769" marR="7769" marT="7769" marB="0" anchor="b">
                    <a:lnL>
                      <a:noFill/>
                    </a:lnL>
                    <a:lnR>
                      <a:noFill/>
                    </a:lnR>
                    <a:lnT>
                      <a:noFill/>
                    </a:lnT>
                    <a:lnB>
                      <a:noFill/>
                    </a:lnB>
                  </a:tcPr>
                </a:tc>
              </a:tr>
              <a:tr h="289177">
                <a:tc>
                  <a:txBody>
                    <a:bodyPr/>
                    <a:lstStyle/>
                    <a:p>
                      <a:pPr algn="ctr"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2002-5</a:t>
                      </a:r>
                    </a:p>
                  </a:txBody>
                  <a:tcPr marL="7769" marR="7769" marT="7769" marB="0" anchor="ctr">
                    <a:lnL>
                      <a:noFill/>
                    </a:lnL>
                    <a:lnR>
                      <a:noFill/>
                    </a:lnR>
                    <a:lnT>
                      <a:noFill/>
                    </a:lnT>
                    <a:lnB>
                      <a:noFill/>
                    </a:lnB>
                  </a:tcPr>
                </a:tc>
                <a:tc>
                  <a:txBody>
                    <a:bodyPr/>
                    <a:lstStyle/>
                    <a:p>
                      <a:pPr algn="l"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High Pressure RF Cavity</a:t>
                      </a:r>
                    </a:p>
                  </a:txBody>
                  <a:tcPr marL="7769" marR="7769" marT="7769" marB="0" anchor="ctr">
                    <a:lnL>
                      <a:noFill/>
                    </a:lnL>
                    <a:lnR>
                      <a:noFill/>
                    </a:lnR>
                    <a:lnT>
                      <a:noFill/>
                    </a:lnT>
                    <a:lnB>
                      <a:noFill/>
                    </a:lnB>
                  </a:tcPr>
                </a:tc>
                <a:tc>
                  <a:txBody>
                    <a:bodyPr/>
                    <a:lstStyle/>
                    <a:p>
                      <a:pPr algn="ctr"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$600,000 </a:t>
                      </a:r>
                    </a:p>
                  </a:txBody>
                  <a:tcPr marL="7769" marR="7769" marT="7769" marB="0" anchor="ctr">
                    <a:lnL>
                      <a:noFill/>
                    </a:lnL>
                    <a:lnR>
                      <a:noFill/>
                    </a:lnR>
                    <a:lnT>
                      <a:noFill/>
                    </a:lnT>
                    <a:lnB>
                      <a:noFill/>
                    </a:lnB>
                  </a:tcPr>
                </a:tc>
                <a:tc gridSpan="2">
                  <a:txBody>
                    <a:bodyPr/>
                    <a:lstStyle/>
                    <a:p>
                      <a:pPr algn="l" fontAlgn="ctr"/>
                      <a:r>
                        <a:rPr lang="en-US" sz="1800" b="1" i="0" u="none" strike="noStrike" dirty="0">
                          <a:solidFill>
                            <a:srgbClr val="FFFF00"/>
                          </a:solidFill>
                          <a:effectLst>
                            <a:outerShdw blurRad="50800" dist="38100" algn="tr" rotWithShape="0">
                              <a:prstClr val="black">
                                <a:alpha val="40000"/>
                              </a:prstClr>
                            </a:outerShdw>
                          </a:effectLst>
                          <a:latin typeface="Times New Roman"/>
                        </a:rPr>
                        <a:t>IIT    </a:t>
                      </a:r>
                      <a:r>
                        <a:rPr lang="en-US" sz="1800" b="1" i="0" u="none" strike="noStrike" dirty="0" smtClean="0">
                          <a:solidFill>
                            <a:srgbClr val="FFFF00"/>
                          </a:solidFill>
                          <a:effectLst>
                            <a:outerShdw blurRad="50800" dist="38100" algn="tr" rotWithShape="0">
                              <a:prstClr val="black">
                                <a:alpha val="40000"/>
                              </a:prstClr>
                            </a:outerShdw>
                          </a:effectLst>
                          <a:latin typeface="Times New Roman"/>
                        </a:rPr>
                        <a:t>  (</a:t>
                      </a:r>
                      <a:r>
                        <a:rPr lang="en-US" sz="1800" b="1" i="0" u="none" strike="noStrike" dirty="0">
                          <a:solidFill>
                            <a:srgbClr val="FFFF00"/>
                          </a:solidFill>
                          <a:effectLst>
                            <a:outerShdw blurRad="50800" dist="38100" algn="tr" rotWithShape="0">
                              <a:prstClr val="black">
                                <a:alpha val="40000"/>
                              </a:prstClr>
                            </a:outerShdw>
                          </a:effectLst>
                          <a:latin typeface="Times New Roman"/>
                        </a:rPr>
                        <a:t>Kaplan)</a:t>
                      </a:r>
                    </a:p>
                  </a:txBody>
                  <a:tcPr marL="7769" marR="7769" marT="7769" marB="0" anchor="ctr">
                    <a:lnL>
                      <a:noFill/>
                    </a:lnL>
                    <a:lnR>
                      <a:noFill/>
                    </a:lnR>
                    <a:lnT>
                      <a:noFill/>
                    </a:lnT>
                    <a:lnB>
                      <a:noFill/>
                    </a:lnB>
                  </a:tcPr>
                </a:tc>
                <a:tc hMerge="1">
                  <a:txBody>
                    <a:bodyPr/>
                    <a:lstStyle/>
                    <a:p>
                      <a:endParaRPr lang="en-US"/>
                    </a:p>
                  </a:txBody>
                  <a:tcPr/>
                </a:tc>
                <a:tc>
                  <a:txBody>
                    <a:bodyPr/>
                    <a:lstStyle/>
                    <a:p>
                      <a:pPr marL="0" algn="r" defTabSz="914400" rtl="0" eaLnBrk="1" fontAlgn="ctr" latinLnBrk="0" hangingPunct="1"/>
                      <a:r>
                        <a:rPr lang="en-US" sz="1800" b="0" i="0" u="none" strike="noStrike" kern="1200" dirty="0" smtClean="0">
                          <a:solidFill>
                            <a:srgbClr val="FFFF00"/>
                          </a:solidFill>
                          <a:effectLst>
                            <a:outerShdw blurRad="50800" dist="38100" algn="tr" rotWithShape="0">
                              <a:prstClr val="black">
                                <a:alpha val="40000"/>
                              </a:prstClr>
                            </a:outerShdw>
                          </a:effectLst>
                          <a:latin typeface="Times New Roman"/>
                          <a:ea typeface="+mn-ea"/>
                          <a:cs typeface="+mn-cs"/>
                        </a:rPr>
                        <a:t>$445,000</a:t>
                      </a:r>
                      <a:endParaRPr lang="en-US" sz="1800" b="0" i="0" u="none" strike="noStrike" kern="1200" dirty="0">
                        <a:solidFill>
                          <a:srgbClr val="FFFF00"/>
                        </a:solidFill>
                        <a:effectLst>
                          <a:outerShdw blurRad="50800" dist="38100" algn="tr" rotWithShape="0">
                            <a:prstClr val="black">
                              <a:alpha val="40000"/>
                            </a:prstClr>
                          </a:outerShdw>
                        </a:effectLst>
                        <a:latin typeface="Times New Roman"/>
                        <a:ea typeface="+mn-ea"/>
                        <a:cs typeface="+mn-cs"/>
                      </a:endParaRPr>
                    </a:p>
                  </a:txBody>
                  <a:tcPr marL="7769" marR="7769" marT="7769" marB="0" anchor="b">
                    <a:lnL>
                      <a:noFill/>
                    </a:lnL>
                    <a:lnR>
                      <a:noFill/>
                    </a:lnR>
                    <a:lnT>
                      <a:noFill/>
                    </a:lnT>
                    <a:lnB>
                      <a:noFill/>
                    </a:lnB>
                  </a:tcPr>
                </a:tc>
              </a:tr>
              <a:tr h="289177">
                <a:tc>
                  <a:txBody>
                    <a:bodyPr/>
                    <a:lstStyle/>
                    <a:p>
                      <a:pPr algn="ctr"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2003-7</a:t>
                      </a:r>
                    </a:p>
                  </a:txBody>
                  <a:tcPr marL="7769" marR="7769" marT="7769" marB="0" anchor="ctr">
                    <a:lnL>
                      <a:noFill/>
                    </a:lnL>
                    <a:lnR>
                      <a:noFill/>
                    </a:lnR>
                    <a:lnT>
                      <a:noFill/>
                    </a:lnT>
                    <a:lnB>
                      <a:noFill/>
                    </a:lnB>
                  </a:tcPr>
                </a:tc>
                <a:tc>
                  <a:txBody>
                    <a:bodyPr/>
                    <a:lstStyle/>
                    <a:p>
                      <a:pPr algn="l"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Helical Cooling </a:t>
                      </a:r>
                      <a:r>
                        <a:rPr lang="en-US" sz="1800" b="0" i="0" u="none" strike="noStrike" dirty="0" smtClean="0">
                          <a:solidFill>
                            <a:srgbClr val="FFFF00"/>
                          </a:solidFill>
                          <a:effectLst>
                            <a:outerShdw blurRad="50800" dist="38100" algn="tr" rotWithShape="0">
                              <a:prstClr val="black">
                                <a:alpha val="40000"/>
                              </a:prstClr>
                            </a:outerShdw>
                          </a:effectLst>
                          <a:latin typeface="Times New Roman"/>
                        </a:rPr>
                        <a:t>Channel</a:t>
                      </a: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7769" marR="7769" marT="7769" marB="0" anchor="ctr">
                    <a:lnL>
                      <a:noFill/>
                    </a:lnL>
                    <a:lnR>
                      <a:noFill/>
                    </a:lnR>
                    <a:lnT>
                      <a:noFill/>
                    </a:lnT>
                    <a:lnB>
                      <a:noFill/>
                    </a:lnB>
                  </a:tcPr>
                </a:tc>
                <a:tc>
                  <a:txBody>
                    <a:bodyPr/>
                    <a:lstStyle/>
                    <a:p>
                      <a:pPr algn="ctr" fontAlgn="ctr"/>
                      <a:r>
                        <a:rPr lang="en-US" sz="1800" b="0" i="0" u="none" strike="noStrike">
                          <a:solidFill>
                            <a:srgbClr val="FFFF00"/>
                          </a:solidFill>
                          <a:effectLst>
                            <a:outerShdw blurRad="50800" dist="38100" algn="tr" rotWithShape="0">
                              <a:prstClr val="black">
                                <a:alpha val="40000"/>
                              </a:prstClr>
                            </a:outerShdw>
                          </a:effectLst>
                          <a:latin typeface="Times New Roman"/>
                        </a:rPr>
                        <a:t>$850,000 </a:t>
                      </a:r>
                    </a:p>
                  </a:txBody>
                  <a:tcPr marL="7769" marR="7769" marT="7769" marB="0" anchor="ctr">
                    <a:lnL>
                      <a:noFill/>
                    </a:lnL>
                    <a:lnR>
                      <a:noFill/>
                    </a:lnR>
                    <a:lnT>
                      <a:noFill/>
                    </a:lnT>
                    <a:lnB>
                      <a:noFill/>
                    </a:lnB>
                  </a:tcPr>
                </a:tc>
                <a:tc gridSpan="2">
                  <a:txBody>
                    <a:bodyPr/>
                    <a:lstStyle/>
                    <a:p>
                      <a:pPr algn="l" fontAlgn="ctr"/>
                      <a:r>
                        <a:rPr lang="en-US" sz="1800" b="1" i="0" u="none" strike="noStrike" dirty="0" err="1">
                          <a:solidFill>
                            <a:srgbClr val="FFFF00"/>
                          </a:solidFill>
                          <a:effectLst>
                            <a:outerShdw blurRad="50800" dist="38100" algn="tr" rotWithShape="0">
                              <a:prstClr val="black">
                                <a:alpha val="40000"/>
                              </a:prstClr>
                            </a:outerShdw>
                          </a:effectLst>
                          <a:latin typeface="Times New Roman"/>
                        </a:rPr>
                        <a:t>JLab</a:t>
                      </a:r>
                      <a:r>
                        <a:rPr lang="en-US" sz="1800" b="1" i="0" u="none" strike="noStrike" dirty="0">
                          <a:solidFill>
                            <a:srgbClr val="FFFF00"/>
                          </a:solidFill>
                          <a:effectLst>
                            <a:outerShdw blurRad="50800" dist="38100" algn="tr" rotWithShape="0">
                              <a:prstClr val="black">
                                <a:alpha val="40000"/>
                              </a:prstClr>
                            </a:outerShdw>
                          </a:effectLst>
                          <a:latin typeface="Times New Roman"/>
                        </a:rPr>
                        <a:t>  </a:t>
                      </a:r>
                      <a:r>
                        <a:rPr lang="en-US" sz="1800" b="1" i="0" u="none" strike="noStrike" dirty="0" smtClean="0">
                          <a:solidFill>
                            <a:srgbClr val="FFFF00"/>
                          </a:solidFill>
                          <a:effectLst>
                            <a:outerShdw blurRad="50800" dist="38100" algn="tr" rotWithShape="0">
                              <a:prstClr val="black">
                                <a:alpha val="40000"/>
                              </a:prstClr>
                            </a:outerShdw>
                          </a:effectLst>
                          <a:latin typeface="Times New Roman"/>
                        </a:rPr>
                        <a:t> (</a:t>
                      </a:r>
                      <a:r>
                        <a:rPr lang="en-US" sz="1800" b="1" i="0" u="none" strike="noStrike" dirty="0" err="1">
                          <a:solidFill>
                            <a:srgbClr val="FFFF00"/>
                          </a:solidFill>
                          <a:effectLst>
                            <a:outerShdw blurRad="50800" dist="38100" algn="tr" rotWithShape="0">
                              <a:prstClr val="black">
                                <a:alpha val="40000"/>
                              </a:prstClr>
                            </a:outerShdw>
                          </a:effectLst>
                          <a:latin typeface="Times New Roman"/>
                        </a:rPr>
                        <a:t>Derbenev</a:t>
                      </a:r>
                      <a:r>
                        <a:rPr lang="en-US" sz="1800" b="1" i="0" u="none" strike="noStrike" dirty="0">
                          <a:solidFill>
                            <a:srgbClr val="FFFF00"/>
                          </a:solidFill>
                          <a:effectLst>
                            <a:outerShdw blurRad="50800" dist="38100" algn="tr" rotWithShape="0">
                              <a:prstClr val="black">
                                <a:alpha val="40000"/>
                              </a:prstClr>
                            </a:outerShdw>
                          </a:effectLst>
                          <a:latin typeface="Times New Roman"/>
                        </a:rPr>
                        <a:t>)</a:t>
                      </a:r>
                    </a:p>
                  </a:txBody>
                  <a:tcPr marL="7769" marR="7769" marT="7769" marB="0" anchor="ctr">
                    <a:lnL>
                      <a:noFill/>
                    </a:lnL>
                    <a:lnR>
                      <a:noFill/>
                    </a:lnR>
                    <a:lnT>
                      <a:noFill/>
                    </a:lnT>
                    <a:lnB>
                      <a:noFill/>
                    </a:lnB>
                  </a:tcPr>
                </a:tc>
                <a:tc hMerge="1">
                  <a:txBody>
                    <a:bodyPr/>
                    <a:lstStyle/>
                    <a:p>
                      <a:endParaRPr lang="en-US"/>
                    </a:p>
                  </a:txBody>
                  <a:tcPr/>
                </a:tc>
                <a:tc>
                  <a:txBody>
                    <a:bodyPr/>
                    <a:lstStyle/>
                    <a:p>
                      <a:pPr marL="0" algn="r" defTabSz="914400" rtl="0" eaLnBrk="1" fontAlgn="ctr" latinLnBrk="0" hangingPunct="1"/>
                      <a:r>
                        <a:rPr lang="en-US" sz="1800" b="0" i="0" u="none" strike="noStrike" kern="1200" dirty="0" smtClean="0">
                          <a:solidFill>
                            <a:srgbClr val="FFFF00"/>
                          </a:solidFill>
                          <a:effectLst>
                            <a:outerShdw blurRad="50800" dist="38100" algn="tr" rotWithShape="0">
                              <a:prstClr val="black">
                                <a:alpha val="40000"/>
                              </a:prstClr>
                            </a:outerShdw>
                          </a:effectLst>
                          <a:latin typeface="Times New Roman"/>
                          <a:ea typeface="+mn-ea"/>
                          <a:cs typeface="+mn-cs"/>
                        </a:rPr>
                        <a:t>$3,100,000</a:t>
                      </a:r>
                      <a:endParaRPr lang="en-US" sz="1800" b="0" i="0" u="none" strike="noStrike" kern="1200" dirty="0">
                        <a:solidFill>
                          <a:srgbClr val="FFFF00"/>
                        </a:solidFill>
                        <a:effectLst>
                          <a:outerShdw blurRad="50800" dist="38100" algn="tr" rotWithShape="0">
                            <a:prstClr val="black">
                              <a:alpha val="40000"/>
                            </a:prstClr>
                          </a:outerShdw>
                        </a:effectLst>
                        <a:latin typeface="Times New Roman"/>
                        <a:ea typeface="+mn-ea"/>
                        <a:cs typeface="+mn-cs"/>
                      </a:endParaRPr>
                    </a:p>
                  </a:txBody>
                  <a:tcPr marL="7769" marR="7769" marT="7769" marB="0" anchor="b">
                    <a:lnL>
                      <a:noFill/>
                    </a:lnL>
                    <a:lnR>
                      <a:noFill/>
                    </a:lnR>
                    <a:lnT>
                      <a:noFill/>
                    </a:lnT>
                    <a:lnB>
                      <a:noFill/>
                    </a:lnB>
                  </a:tcPr>
                </a:tc>
              </a:tr>
              <a:tr h="289177">
                <a:tc>
                  <a:txBody>
                    <a:bodyPr/>
                    <a:lstStyle/>
                    <a:p>
                      <a:pPr algn="ctr"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2004-5</a:t>
                      </a:r>
                    </a:p>
                  </a:txBody>
                  <a:tcPr marL="7769" marR="7769" marT="7769" marB="0" anchor="ctr">
                    <a:lnL>
                      <a:noFill/>
                    </a:lnL>
                    <a:lnR>
                      <a:noFill/>
                    </a:lnR>
                    <a:lnT>
                      <a:noFill/>
                    </a:lnT>
                    <a:lnB>
                      <a:noFill/>
                    </a:lnB>
                  </a:tcPr>
                </a:tc>
                <a:tc>
                  <a:txBody>
                    <a:bodyPr/>
                    <a:lstStyle/>
                    <a:p>
                      <a:pPr algn="l"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MANX demo </a:t>
                      </a:r>
                      <a:r>
                        <a:rPr lang="en-US" sz="1800" b="0" i="0" u="none" strike="noStrike" dirty="0" smtClean="0">
                          <a:solidFill>
                            <a:srgbClr val="FFFF00"/>
                          </a:solidFill>
                          <a:effectLst>
                            <a:outerShdw blurRad="50800" dist="38100" algn="tr" rotWithShape="0">
                              <a:prstClr val="black">
                                <a:alpha val="40000"/>
                              </a:prstClr>
                            </a:outerShdw>
                          </a:effectLst>
                          <a:latin typeface="Times New Roman"/>
                        </a:rPr>
                        <a:t>experiment</a:t>
                      </a: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7769" marR="7769" marT="7769" marB="0" anchor="ctr">
                    <a:lnL>
                      <a:noFill/>
                    </a:lnL>
                    <a:lnR>
                      <a:noFill/>
                    </a:lnR>
                    <a:lnT>
                      <a:noFill/>
                    </a:lnT>
                    <a:lnB>
                      <a:noFill/>
                    </a:lnB>
                  </a:tcPr>
                </a:tc>
                <a:tc>
                  <a:txBody>
                    <a:bodyPr/>
                    <a:lstStyle/>
                    <a:p>
                      <a:pPr algn="ctr" fontAlgn="ctr"/>
                      <a:r>
                        <a:rPr lang="en-US" sz="1800" b="0" i="0" u="none" strike="noStrike">
                          <a:solidFill>
                            <a:srgbClr val="FFFF00"/>
                          </a:solidFill>
                          <a:effectLst>
                            <a:outerShdw blurRad="50800" dist="38100" algn="tr" rotWithShape="0">
                              <a:prstClr val="black">
                                <a:alpha val="40000"/>
                              </a:prstClr>
                            </a:outerShdw>
                          </a:effectLst>
                          <a:latin typeface="Times New Roman"/>
                        </a:rPr>
                        <a:t>$95,000 </a:t>
                      </a:r>
                    </a:p>
                  </a:txBody>
                  <a:tcPr marL="7769" marR="7769" marT="7769" marB="0" anchor="ctr">
                    <a:lnL>
                      <a:noFill/>
                    </a:lnL>
                    <a:lnR>
                      <a:noFill/>
                    </a:lnR>
                    <a:lnT>
                      <a:noFill/>
                    </a:lnT>
                    <a:lnB>
                      <a:noFill/>
                    </a:lnB>
                  </a:tcPr>
                </a:tc>
                <a:tc gridSpan="2">
                  <a:txBody>
                    <a:bodyPr/>
                    <a:lstStyle/>
                    <a:p>
                      <a:pPr algn="l" fontAlgn="ctr"/>
                      <a:r>
                        <a:rPr lang="en-US" sz="1800" b="1" i="0" u="none" strike="noStrike">
                          <a:solidFill>
                            <a:srgbClr val="FFFF00"/>
                          </a:solidFill>
                          <a:effectLst>
                            <a:outerShdw blurRad="50800" dist="38100" algn="tr" rotWithShape="0">
                              <a:prstClr val="black">
                                <a:alpha val="40000"/>
                              </a:prstClr>
                            </a:outerShdw>
                          </a:effectLst>
                          <a:latin typeface="Times New Roman"/>
                        </a:rPr>
                        <a:t>FNAL (Yarba)</a:t>
                      </a:r>
                    </a:p>
                  </a:txBody>
                  <a:tcPr marL="7769" marR="7769" marT="7769" marB="0" anchor="ctr">
                    <a:lnL>
                      <a:noFill/>
                    </a:lnL>
                    <a:lnR>
                      <a:noFill/>
                    </a:lnR>
                    <a:lnT>
                      <a:noFill/>
                    </a:lnT>
                    <a:lnB>
                      <a:noFill/>
                    </a:lnB>
                  </a:tcPr>
                </a:tc>
                <a:tc hMerge="1">
                  <a:txBody>
                    <a:bodyPr/>
                    <a:lstStyle/>
                    <a:p>
                      <a:endParaRPr lang="en-US"/>
                    </a:p>
                  </a:txBody>
                  <a:tcPr/>
                </a:tc>
                <a:tc>
                  <a:txBody>
                    <a:bodyPr/>
                    <a:lstStyle/>
                    <a:p>
                      <a:pPr marL="0" algn="r" defTabSz="914400" rtl="0" eaLnBrk="1" fontAlgn="ctr" latinLnBrk="0" hangingPunct="1"/>
                      <a:r>
                        <a:rPr lang="en-US" sz="1800" b="0" i="0" u="none" strike="noStrike" kern="1200" dirty="0" smtClean="0">
                          <a:solidFill>
                            <a:srgbClr val="FFFF00"/>
                          </a:solidFill>
                          <a:effectLst>
                            <a:outerShdw blurRad="50800" dist="38100" algn="tr" rotWithShape="0">
                              <a:prstClr val="black">
                                <a:alpha val="40000"/>
                              </a:prstClr>
                            </a:outerShdw>
                          </a:effectLst>
                          <a:latin typeface="Times New Roman"/>
                          <a:ea typeface="+mn-ea"/>
                          <a:cs typeface="+mn-cs"/>
                        </a:rPr>
                        <a:t>$</a:t>
                      </a:r>
                      <a:r>
                        <a:rPr lang="en-US" sz="1800" b="0" i="0" u="none" strike="noStrike" kern="1200" dirty="0">
                          <a:solidFill>
                            <a:srgbClr val="FFFF00"/>
                          </a:solidFill>
                          <a:effectLst>
                            <a:outerShdw blurRad="50800" dist="38100" algn="tr" rotWithShape="0">
                              <a:prstClr val="black">
                                <a:alpha val="40000"/>
                              </a:prstClr>
                            </a:outerShdw>
                          </a:effectLst>
                          <a:latin typeface="Times New Roman"/>
                          <a:ea typeface="+mn-ea"/>
                          <a:cs typeface="+mn-cs"/>
                        </a:rPr>
                        <a:t>22,230 </a:t>
                      </a:r>
                    </a:p>
                  </a:txBody>
                  <a:tcPr marL="7769" marR="7769" marT="7769" marB="0" anchor="ctr">
                    <a:lnL>
                      <a:noFill/>
                    </a:lnL>
                    <a:lnR>
                      <a:noFill/>
                    </a:lnR>
                    <a:lnT>
                      <a:noFill/>
                    </a:lnT>
                    <a:lnB>
                      <a:noFill/>
                    </a:lnB>
                  </a:tcPr>
                </a:tc>
              </a:tr>
              <a:tr h="289177">
                <a:tc>
                  <a:txBody>
                    <a:bodyPr/>
                    <a:lstStyle/>
                    <a:p>
                      <a:pPr algn="ctr"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2004-7</a:t>
                      </a:r>
                    </a:p>
                  </a:txBody>
                  <a:tcPr marL="7769" marR="7769" marT="7769" marB="0" anchor="ctr">
                    <a:lnL>
                      <a:noFill/>
                    </a:lnL>
                    <a:lnR>
                      <a:noFill/>
                    </a:lnR>
                    <a:lnT>
                      <a:noFill/>
                    </a:lnT>
                    <a:lnB>
                      <a:noFill/>
                    </a:lnB>
                  </a:tcPr>
                </a:tc>
                <a:tc>
                  <a:txBody>
                    <a:bodyPr/>
                    <a:lstStyle/>
                    <a:p>
                      <a:pPr algn="l"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Phase Ionization </a:t>
                      </a:r>
                      <a:r>
                        <a:rPr lang="en-US" sz="1800" b="0" i="0" u="none" strike="noStrike" dirty="0" smtClean="0">
                          <a:solidFill>
                            <a:srgbClr val="FFFF00"/>
                          </a:solidFill>
                          <a:effectLst>
                            <a:outerShdw blurRad="50800" dist="38100" algn="tr" rotWithShape="0">
                              <a:prstClr val="black">
                                <a:alpha val="40000"/>
                              </a:prstClr>
                            </a:outerShdw>
                          </a:effectLst>
                          <a:latin typeface="Times New Roman"/>
                        </a:rPr>
                        <a:t>Cooling</a:t>
                      </a: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7769" marR="7769" marT="7769" marB="0" anchor="ctr">
                    <a:lnL>
                      <a:noFill/>
                    </a:lnL>
                    <a:lnR>
                      <a:noFill/>
                    </a:lnR>
                    <a:lnT>
                      <a:noFill/>
                    </a:lnT>
                    <a:lnB>
                      <a:noFill/>
                    </a:lnB>
                  </a:tcPr>
                </a:tc>
                <a:tc>
                  <a:txBody>
                    <a:bodyPr/>
                    <a:lstStyle/>
                    <a:p>
                      <a:pPr algn="ctr" fontAlgn="ctr"/>
                      <a:r>
                        <a:rPr lang="en-US" sz="1800" b="0" i="0" u="none" strike="noStrike">
                          <a:solidFill>
                            <a:srgbClr val="FFFF00"/>
                          </a:solidFill>
                          <a:effectLst>
                            <a:outerShdw blurRad="50800" dist="38100" algn="tr" rotWithShape="0">
                              <a:prstClr val="black">
                                <a:alpha val="40000"/>
                              </a:prstClr>
                            </a:outerShdw>
                          </a:effectLst>
                          <a:latin typeface="Times New Roman"/>
                        </a:rPr>
                        <a:t>$745,000 </a:t>
                      </a:r>
                    </a:p>
                  </a:txBody>
                  <a:tcPr marL="7769" marR="7769" marT="7769" marB="0" anchor="ctr">
                    <a:lnL>
                      <a:noFill/>
                    </a:lnL>
                    <a:lnR>
                      <a:noFill/>
                    </a:lnR>
                    <a:lnT>
                      <a:noFill/>
                    </a:lnT>
                    <a:lnB>
                      <a:noFill/>
                    </a:lnB>
                  </a:tcPr>
                </a:tc>
                <a:tc gridSpan="2">
                  <a:txBody>
                    <a:bodyPr/>
                    <a:lstStyle/>
                    <a:p>
                      <a:pPr algn="l" fontAlgn="ctr"/>
                      <a:r>
                        <a:rPr lang="en-US" sz="1800" b="1" i="0" u="none" strike="noStrike" dirty="0" err="1">
                          <a:solidFill>
                            <a:srgbClr val="FFFF00"/>
                          </a:solidFill>
                          <a:effectLst>
                            <a:outerShdw blurRad="50800" dist="38100" algn="tr" rotWithShape="0">
                              <a:prstClr val="black">
                                <a:alpha val="40000"/>
                              </a:prstClr>
                            </a:outerShdw>
                          </a:effectLst>
                          <a:latin typeface="Times New Roman"/>
                        </a:rPr>
                        <a:t>JLab</a:t>
                      </a:r>
                      <a:r>
                        <a:rPr lang="en-US" sz="1800" b="1" i="0" u="none" strike="noStrike" dirty="0">
                          <a:solidFill>
                            <a:srgbClr val="FFFF00"/>
                          </a:solidFill>
                          <a:effectLst>
                            <a:outerShdw blurRad="50800" dist="38100" algn="tr" rotWithShape="0">
                              <a:prstClr val="black">
                                <a:alpha val="40000"/>
                              </a:prstClr>
                            </a:outerShdw>
                          </a:effectLst>
                          <a:latin typeface="Times New Roman"/>
                        </a:rPr>
                        <a:t>  </a:t>
                      </a:r>
                      <a:r>
                        <a:rPr lang="en-US" sz="1800" b="1" i="0" u="none" strike="noStrike" dirty="0" smtClean="0">
                          <a:solidFill>
                            <a:srgbClr val="FFFF00"/>
                          </a:solidFill>
                          <a:effectLst>
                            <a:outerShdw blurRad="50800" dist="38100" algn="tr" rotWithShape="0">
                              <a:prstClr val="black">
                                <a:alpha val="40000"/>
                              </a:prstClr>
                            </a:outerShdw>
                          </a:effectLst>
                          <a:latin typeface="Times New Roman"/>
                        </a:rPr>
                        <a:t> (</a:t>
                      </a:r>
                      <a:r>
                        <a:rPr lang="en-US" sz="1800" b="1" i="0" u="none" strike="noStrike" dirty="0" err="1">
                          <a:solidFill>
                            <a:srgbClr val="FFFF00"/>
                          </a:solidFill>
                          <a:effectLst>
                            <a:outerShdw blurRad="50800" dist="38100" algn="tr" rotWithShape="0">
                              <a:prstClr val="black">
                                <a:alpha val="40000"/>
                              </a:prstClr>
                            </a:outerShdw>
                          </a:effectLst>
                          <a:latin typeface="Times New Roman"/>
                        </a:rPr>
                        <a:t>Derbenev</a:t>
                      </a:r>
                      <a:r>
                        <a:rPr lang="en-US" sz="1800" b="1" i="0" u="none" strike="noStrike" dirty="0">
                          <a:solidFill>
                            <a:srgbClr val="FFFF00"/>
                          </a:solidFill>
                          <a:effectLst>
                            <a:outerShdw blurRad="50800" dist="38100" algn="tr" rotWithShape="0">
                              <a:prstClr val="black">
                                <a:alpha val="40000"/>
                              </a:prstClr>
                            </a:outerShdw>
                          </a:effectLst>
                          <a:latin typeface="Times New Roman"/>
                        </a:rPr>
                        <a:t>)</a:t>
                      </a:r>
                    </a:p>
                  </a:txBody>
                  <a:tcPr marL="7769" marR="7769" marT="7769" marB="0" anchor="ctr">
                    <a:lnL>
                      <a:noFill/>
                    </a:lnL>
                    <a:lnR>
                      <a:noFill/>
                    </a:lnR>
                    <a:lnT>
                      <a:noFill/>
                    </a:lnT>
                    <a:lnB>
                      <a:noFill/>
                    </a:lnB>
                  </a:tcPr>
                </a:tc>
                <a:tc hMerge="1">
                  <a:txBody>
                    <a:bodyPr/>
                    <a:lstStyle/>
                    <a:p>
                      <a:endParaRPr lang="en-US"/>
                    </a:p>
                  </a:txBody>
                  <a:tcPr/>
                </a:tc>
                <a:tc>
                  <a:txBody>
                    <a:bodyPr/>
                    <a:lstStyle/>
                    <a:p>
                      <a:pPr marL="0" algn="ctr" defTabSz="914400" rtl="0" eaLnBrk="1" fontAlgn="ctr" latinLnBrk="0" hangingPunct="1"/>
                      <a:endParaRPr lang="en-US" sz="1800" b="0" i="0" u="none" strike="noStrike" kern="1200" dirty="0">
                        <a:solidFill>
                          <a:srgbClr val="FFFF00"/>
                        </a:solidFill>
                        <a:effectLst>
                          <a:outerShdw blurRad="50800" dist="38100" algn="tr" rotWithShape="0">
                            <a:prstClr val="black">
                              <a:alpha val="40000"/>
                            </a:prstClr>
                          </a:outerShdw>
                        </a:effectLst>
                        <a:latin typeface="Times New Roman"/>
                        <a:ea typeface="+mn-ea"/>
                        <a:cs typeface="+mn-cs"/>
                      </a:endParaRPr>
                    </a:p>
                  </a:txBody>
                  <a:tcPr marL="7769" marR="7769" marT="7769" marB="0" anchor="b">
                    <a:lnL>
                      <a:noFill/>
                    </a:lnL>
                    <a:lnR>
                      <a:noFill/>
                    </a:lnR>
                    <a:lnT>
                      <a:noFill/>
                    </a:lnT>
                    <a:lnB>
                      <a:noFill/>
                    </a:lnB>
                  </a:tcPr>
                </a:tc>
              </a:tr>
              <a:tr h="289177">
                <a:tc>
                  <a:txBody>
                    <a:bodyPr/>
                    <a:lstStyle/>
                    <a:p>
                      <a:pPr algn="ctr"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2004-7</a:t>
                      </a:r>
                    </a:p>
                  </a:txBody>
                  <a:tcPr marL="7769" marR="7769" marT="7769" marB="0" anchor="ctr">
                    <a:lnL>
                      <a:noFill/>
                    </a:lnL>
                    <a:lnR>
                      <a:noFill/>
                    </a:lnR>
                    <a:lnT>
                      <a:noFill/>
                    </a:lnT>
                    <a:lnB>
                      <a:noFill/>
                    </a:lnB>
                  </a:tcPr>
                </a:tc>
                <a:tc>
                  <a:txBody>
                    <a:bodyPr/>
                    <a:lstStyle/>
                    <a:p>
                      <a:pPr algn="l" fontAlgn="ctr"/>
                      <a:r>
                        <a:rPr lang="en-US" sz="1800" b="0" i="0" u="none" strike="noStrike" dirty="0" smtClean="0">
                          <a:solidFill>
                            <a:srgbClr val="FFFF00"/>
                          </a:solidFill>
                          <a:effectLst>
                            <a:outerShdw blurRad="50800" dist="38100" algn="tr" rotWithShape="0">
                              <a:prstClr val="black">
                                <a:alpha val="40000"/>
                              </a:prstClr>
                            </a:outerShdw>
                          </a:effectLst>
                          <a:latin typeface="Times New Roman"/>
                        </a:rPr>
                        <a:t>H2Cryostat </a:t>
                      </a:r>
                      <a:r>
                        <a:rPr lang="en-US" sz="1800" b="0" i="0" u="none" strike="noStrike" dirty="0">
                          <a:solidFill>
                            <a:srgbClr val="FFFF00"/>
                          </a:solidFill>
                          <a:effectLst>
                            <a:outerShdw blurRad="50800" dist="38100" algn="tr" rotWithShape="0">
                              <a:prstClr val="black">
                                <a:alpha val="40000"/>
                              </a:prstClr>
                            </a:outerShdw>
                          </a:effectLst>
                          <a:latin typeface="Times New Roman"/>
                        </a:rPr>
                        <a:t>- HTS Magnets</a:t>
                      </a:r>
                    </a:p>
                  </a:txBody>
                  <a:tcPr marL="7769" marR="7769" marT="7769" marB="0" anchor="ctr">
                    <a:lnL>
                      <a:noFill/>
                    </a:lnL>
                    <a:lnR>
                      <a:noFill/>
                    </a:lnR>
                    <a:lnT>
                      <a:noFill/>
                    </a:lnT>
                    <a:lnB>
                      <a:noFill/>
                    </a:lnB>
                  </a:tcPr>
                </a:tc>
                <a:tc>
                  <a:txBody>
                    <a:bodyPr/>
                    <a:lstStyle/>
                    <a:p>
                      <a:pPr algn="ctr" fontAlgn="ctr"/>
                      <a:r>
                        <a:rPr lang="en-US" sz="1800" b="0" i="0" u="none" strike="noStrike">
                          <a:solidFill>
                            <a:srgbClr val="FFFF00"/>
                          </a:solidFill>
                          <a:effectLst>
                            <a:outerShdw blurRad="50800" dist="38100" algn="tr" rotWithShape="0">
                              <a:prstClr val="black">
                                <a:alpha val="40000"/>
                              </a:prstClr>
                            </a:outerShdw>
                          </a:effectLst>
                          <a:latin typeface="Times New Roman"/>
                        </a:rPr>
                        <a:t>$795,000 </a:t>
                      </a:r>
                    </a:p>
                  </a:txBody>
                  <a:tcPr marL="7769" marR="7769" marT="7769" marB="0" anchor="ctr">
                    <a:lnL>
                      <a:noFill/>
                    </a:lnL>
                    <a:lnR>
                      <a:noFill/>
                    </a:lnR>
                    <a:lnT>
                      <a:noFill/>
                    </a:lnT>
                    <a:lnB>
                      <a:noFill/>
                    </a:lnB>
                  </a:tcPr>
                </a:tc>
                <a:tc gridSpan="2">
                  <a:txBody>
                    <a:bodyPr/>
                    <a:lstStyle/>
                    <a:p>
                      <a:pPr algn="l" fontAlgn="ctr"/>
                      <a:r>
                        <a:rPr lang="en-US" sz="1800" b="1" i="0" u="none" strike="noStrike">
                          <a:solidFill>
                            <a:srgbClr val="FFFF00"/>
                          </a:solidFill>
                          <a:effectLst>
                            <a:outerShdw blurRad="50800" dist="38100" algn="tr" rotWithShape="0">
                              <a:prstClr val="black">
                                <a:alpha val="40000"/>
                              </a:prstClr>
                            </a:outerShdw>
                          </a:effectLst>
                          <a:latin typeface="Times New Roman"/>
                        </a:rPr>
                        <a:t>FNAL (Yarba)</a:t>
                      </a:r>
                    </a:p>
                  </a:txBody>
                  <a:tcPr marL="7769" marR="7769" marT="7769" marB="0" anchor="ctr">
                    <a:lnL>
                      <a:noFill/>
                    </a:lnL>
                    <a:lnR>
                      <a:noFill/>
                    </a:lnR>
                    <a:lnT>
                      <a:noFill/>
                    </a:lnT>
                    <a:lnB>
                      <a:noFill/>
                    </a:lnB>
                  </a:tcPr>
                </a:tc>
                <a:tc hMerge="1">
                  <a:txBody>
                    <a:bodyPr/>
                    <a:lstStyle/>
                    <a:p>
                      <a:endParaRPr lang="en-US"/>
                    </a:p>
                  </a:txBody>
                  <a:tcPr/>
                </a:tc>
                <a:tc>
                  <a:txBody>
                    <a:bodyPr/>
                    <a:lstStyle/>
                    <a:p>
                      <a:pPr marL="0" algn="r" defTabSz="914400" rtl="0" eaLnBrk="1" fontAlgn="ctr" latinLnBrk="0" hangingPunct="1"/>
                      <a:r>
                        <a:rPr lang="en-US" sz="1800" b="0" i="0" u="none" strike="noStrike" kern="1200" dirty="0" smtClean="0">
                          <a:solidFill>
                            <a:srgbClr val="FFFF00"/>
                          </a:solidFill>
                          <a:effectLst>
                            <a:outerShdw blurRad="50800" dist="38100" algn="tr" rotWithShape="0">
                              <a:prstClr val="black">
                                <a:alpha val="40000"/>
                              </a:prstClr>
                            </a:outerShdw>
                          </a:effectLst>
                          <a:latin typeface="Times New Roman"/>
                          <a:ea typeface="+mn-ea"/>
                          <a:cs typeface="+mn-cs"/>
                        </a:rPr>
                        <a:t>$1,400,000 </a:t>
                      </a:r>
                      <a:endParaRPr lang="en-US" sz="1800" b="0" i="0" u="none" strike="noStrike" kern="1200" dirty="0">
                        <a:solidFill>
                          <a:srgbClr val="FFFF00"/>
                        </a:solidFill>
                        <a:effectLst>
                          <a:outerShdw blurRad="50800" dist="38100" algn="tr" rotWithShape="0">
                            <a:prstClr val="black">
                              <a:alpha val="40000"/>
                            </a:prstClr>
                          </a:outerShdw>
                        </a:effectLst>
                        <a:latin typeface="Times New Roman"/>
                        <a:ea typeface="+mn-ea"/>
                        <a:cs typeface="+mn-cs"/>
                      </a:endParaRPr>
                    </a:p>
                  </a:txBody>
                  <a:tcPr marL="7769" marR="7769" marT="7769" marB="0" anchor="ctr">
                    <a:lnL>
                      <a:noFill/>
                    </a:lnL>
                    <a:lnR>
                      <a:noFill/>
                    </a:lnR>
                    <a:lnT>
                      <a:noFill/>
                    </a:lnT>
                    <a:lnB>
                      <a:noFill/>
                    </a:lnB>
                  </a:tcPr>
                </a:tc>
              </a:tr>
              <a:tr h="289177">
                <a:tc>
                  <a:txBody>
                    <a:bodyPr/>
                    <a:lstStyle/>
                    <a:p>
                      <a:pPr algn="ctr"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2005-8</a:t>
                      </a:r>
                    </a:p>
                  </a:txBody>
                  <a:tcPr marL="7769" marR="7769" marT="7769" marB="0" anchor="ctr">
                    <a:lnL>
                      <a:noFill/>
                    </a:lnL>
                    <a:lnR>
                      <a:noFill/>
                    </a:lnR>
                    <a:lnT>
                      <a:noFill/>
                    </a:lnT>
                    <a:lnB>
                      <a:noFill/>
                    </a:lnB>
                  </a:tcPr>
                </a:tc>
                <a:tc>
                  <a:txBody>
                    <a:bodyPr/>
                    <a:lstStyle/>
                    <a:p>
                      <a:pPr algn="l"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Reverse </a:t>
                      </a:r>
                      <a:r>
                        <a:rPr lang="en-US" sz="1800" b="0" i="0" u="none" strike="noStrike" dirty="0" err="1">
                          <a:solidFill>
                            <a:srgbClr val="FFFF00"/>
                          </a:solidFill>
                          <a:effectLst>
                            <a:outerShdw blurRad="50800" dist="38100" algn="tr" rotWithShape="0">
                              <a:prstClr val="black">
                                <a:alpha val="40000"/>
                              </a:prstClr>
                            </a:outerShdw>
                          </a:effectLst>
                          <a:latin typeface="Times New Roman"/>
                        </a:rPr>
                        <a:t>Emittance</a:t>
                      </a:r>
                      <a:r>
                        <a:rPr lang="en-US" sz="1800" b="0" i="0" u="none" strike="noStrike" dirty="0">
                          <a:solidFill>
                            <a:srgbClr val="FFFF00"/>
                          </a:solidFill>
                          <a:effectLst>
                            <a:outerShdw blurRad="50800" dist="38100" algn="tr" rotWithShape="0">
                              <a:prstClr val="black">
                                <a:alpha val="40000"/>
                              </a:prstClr>
                            </a:outerShdw>
                          </a:effectLst>
                          <a:latin typeface="Times New Roman"/>
                        </a:rPr>
                        <a:t> Exch</a:t>
                      </a:r>
                      <a:r>
                        <a:rPr lang="en-US" sz="1800" b="0" i="0" u="none" strike="noStrike" dirty="0" smtClean="0">
                          <a:solidFill>
                            <a:srgbClr val="FFFF00"/>
                          </a:solidFill>
                          <a:effectLst>
                            <a:outerShdw blurRad="50800" dist="38100" algn="tr" rotWithShape="0">
                              <a:prstClr val="black">
                                <a:alpha val="40000"/>
                              </a:prstClr>
                            </a:outerShdw>
                          </a:effectLst>
                          <a:latin typeface="Times New Roman"/>
                        </a:rPr>
                        <a:t>.</a:t>
                      </a: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7769" marR="7769" marT="7769" marB="0" anchor="ctr">
                    <a:lnL>
                      <a:noFill/>
                    </a:lnL>
                    <a:lnR>
                      <a:noFill/>
                    </a:lnR>
                    <a:lnT>
                      <a:noFill/>
                    </a:lnT>
                    <a:lnB>
                      <a:noFill/>
                    </a:lnB>
                  </a:tcPr>
                </a:tc>
                <a:tc>
                  <a:txBody>
                    <a:bodyPr/>
                    <a:lstStyle/>
                    <a:p>
                      <a:pPr algn="ctr" fontAlgn="ctr"/>
                      <a:r>
                        <a:rPr lang="en-US" sz="1800" b="0" i="0" u="none" strike="noStrike">
                          <a:solidFill>
                            <a:srgbClr val="FFFF00"/>
                          </a:solidFill>
                          <a:effectLst>
                            <a:outerShdw blurRad="50800" dist="38100" algn="tr" rotWithShape="0">
                              <a:prstClr val="black">
                                <a:alpha val="40000"/>
                              </a:prstClr>
                            </a:outerShdw>
                          </a:effectLst>
                          <a:latin typeface="Times New Roman"/>
                        </a:rPr>
                        <a:t>$850,000 </a:t>
                      </a:r>
                    </a:p>
                  </a:txBody>
                  <a:tcPr marL="7769" marR="7769" marT="7769" marB="0" anchor="ctr">
                    <a:lnL>
                      <a:noFill/>
                    </a:lnL>
                    <a:lnR>
                      <a:noFill/>
                    </a:lnR>
                    <a:lnT>
                      <a:noFill/>
                    </a:lnT>
                    <a:lnB>
                      <a:noFill/>
                    </a:lnB>
                  </a:tcPr>
                </a:tc>
                <a:tc gridSpan="2">
                  <a:txBody>
                    <a:bodyPr/>
                    <a:lstStyle/>
                    <a:p>
                      <a:pPr algn="l" fontAlgn="ctr"/>
                      <a:r>
                        <a:rPr lang="en-US" sz="1800" b="1" i="0" u="none" strike="noStrike" dirty="0" err="1">
                          <a:solidFill>
                            <a:srgbClr val="FFFF00"/>
                          </a:solidFill>
                          <a:effectLst>
                            <a:outerShdw blurRad="50800" dist="38100" algn="tr" rotWithShape="0">
                              <a:prstClr val="black">
                                <a:alpha val="40000"/>
                              </a:prstClr>
                            </a:outerShdw>
                          </a:effectLst>
                          <a:latin typeface="Times New Roman"/>
                        </a:rPr>
                        <a:t>JLab</a:t>
                      </a:r>
                      <a:r>
                        <a:rPr lang="en-US" sz="1800" b="1" i="0" u="none" strike="noStrike" dirty="0">
                          <a:solidFill>
                            <a:srgbClr val="FFFF00"/>
                          </a:solidFill>
                          <a:effectLst>
                            <a:outerShdw blurRad="50800" dist="38100" algn="tr" rotWithShape="0">
                              <a:prstClr val="black">
                                <a:alpha val="40000"/>
                              </a:prstClr>
                            </a:outerShdw>
                          </a:effectLst>
                          <a:latin typeface="Times New Roman"/>
                        </a:rPr>
                        <a:t>  </a:t>
                      </a:r>
                      <a:r>
                        <a:rPr lang="en-US" sz="1800" b="1" i="0" u="none" strike="noStrike" dirty="0" smtClean="0">
                          <a:solidFill>
                            <a:srgbClr val="FFFF00"/>
                          </a:solidFill>
                          <a:effectLst>
                            <a:outerShdw blurRad="50800" dist="38100" algn="tr" rotWithShape="0">
                              <a:prstClr val="black">
                                <a:alpha val="40000"/>
                              </a:prstClr>
                            </a:outerShdw>
                          </a:effectLst>
                          <a:latin typeface="Times New Roman"/>
                        </a:rPr>
                        <a:t> (</a:t>
                      </a:r>
                      <a:r>
                        <a:rPr lang="en-US" sz="1800" b="1" i="0" u="none" strike="noStrike" dirty="0" err="1">
                          <a:solidFill>
                            <a:srgbClr val="FFFF00"/>
                          </a:solidFill>
                          <a:effectLst>
                            <a:outerShdw blurRad="50800" dist="38100" algn="tr" rotWithShape="0">
                              <a:prstClr val="black">
                                <a:alpha val="40000"/>
                              </a:prstClr>
                            </a:outerShdw>
                          </a:effectLst>
                          <a:latin typeface="Times New Roman"/>
                        </a:rPr>
                        <a:t>Derbenev</a:t>
                      </a:r>
                      <a:r>
                        <a:rPr lang="en-US" sz="1800" b="1" i="0" u="none" strike="noStrike" dirty="0">
                          <a:solidFill>
                            <a:srgbClr val="FFFF00"/>
                          </a:solidFill>
                          <a:effectLst>
                            <a:outerShdw blurRad="50800" dist="38100" algn="tr" rotWithShape="0">
                              <a:prstClr val="black">
                                <a:alpha val="40000"/>
                              </a:prstClr>
                            </a:outerShdw>
                          </a:effectLst>
                          <a:latin typeface="Times New Roman"/>
                        </a:rPr>
                        <a:t>)</a:t>
                      </a:r>
                    </a:p>
                  </a:txBody>
                  <a:tcPr marL="7769" marR="7769" marT="7769" marB="0" anchor="ctr">
                    <a:lnL>
                      <a:noFill/>
                    </a:lnL>
                    <a:lnR>
                      <a:noFill/>
                    </a:lnR>
                    <a:lnT>
                      <a:noFill/>
                    </a:lnT>
                    <a:lnB>
                      <a:noFill/>
                    </a:lnB>
                  </a:tcPr>
                </a:tc>
                <a:tc hMerge="1">
                  <a:txBody>
                    <a:bodyPr/>
                    <a:lstStyle/>
                    <a:p>
                      <a:endParaRPr lang="en-US"/>
                    </a:p>
                  </a:txBody>
                  <a:tcPr/>
                </a:tc>
                <a:tc>
                  <a:txBody>
                    <a:bodyPr/>
                    <a:lstStyle/>
                    <a:p>
                      <a:pPr marL="0" algn="ctr" defTabSz="914400" rtl="0" eaLnBrk="1" fontAlgn="ctr" latinLnBrk="0" hangingPunct="1"/>
                      <a:endParaRPr lang="en-US" sz="1800" b="0" i="0" u="none" strike="noStrike" kern="1200" dirty="0">
                        <a:solidFill>
                          <a:srgbClr val="FFFF00"/>
                        </a:solidFill>
                        <a:effectLst>
                          <a:outerShdw blurRad="50800" dist="38100" algn="tr" rotWithShape="0">
                            <a:prstClr val="black">
                              <a:alpha val="40000"/>
                            </a:prstClr>
                          </a:outerShdw>
                        </a:effectLst>
                        <a:latin typeface="Times New Roman"/>
                        <a:ea typeface="+mn-ea"/>
                        <a:cs typeface="+mn-cs"/>
                      </a:endParaRPr>
                    </a:p>
                  </a:txBody>
                  <a:tcPr marL="7769" marR="7769" marT="7769" marB="0" anchor="b">
                    <a:lnL>
                      <a:noFill/>
                    </a:lnL>
                    <a:lnR>
                      <a:noFill/>
                    </a:lnR>
                    <a:lnT>
                      <a:noFill/>
                    </a:lnT>
                    <a:lnB>
                      <a:noFill/>
                    </a:lnB>
                  </a:tcPr>
                </a:tc>
              </a:tr>
              <a:tr h="289177">
                <a:tc>
                  <a:txBody>
                    <a:bodyPr/>
                    <a:lstStyle/>
                    <a:p>
                      <a:pPr algn="ctr"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2005-8</a:t>
                      </a:r>
                    </a:p>
                  </a:txBody>
                  <a:tcPr marL="7769" marR="7769" marT="7769" marB="0" anchor="ctr">
                    <a:lnL>
                      <a:noFill/>
                    </a:lnL>
                    <a:lnR>
                      <a:noFill/>
                    </a:lnR>
                    <a:lnT>
                      <a:noFill/>
                    </a:lnT>
                    <a:lnB>
                      <a:noFill/>
                    </a:lnB>
                  </a:tcPr>
                </a:tc>
                <a:tc>
                  <a:txBody>
                    <a:bodyPr/>
                    <a:lstStyle/>
                    <a:p>
                      <a:pPr algn="l"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Capture, ph. </a:t>
                      </a:r>
                      <a:r>
                        <a:rPr lang="en-US" sz="1800" b="0" i="0" u="none" strike="noStrike" dirty="0" smtClean="0">
                          <a:solidFill>
                            <a:srgbClr val="FFFF00"/>
                          </a:solidFill>
                          <a:effectLst>
                            <a:outerShdw blurRad="50800" dist="38100" algn="tr" rotWithShape="0">
                              <a:prstClr val="black">
                                <a:alpha val="40000"/>
                              </a:prstClr>
                            </a:outerShdw>
                          </a:effectLst>
                          <a:latin typeface="Times New Roman"/>
                        </a:rPr>
                        <a:t>Rotation</a:t>
                      </a: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7769" marR="7769" marT="7769" marB="0" anchor="ctr">
                    <a:lnL>
                      <a:noFill/>
                    </a:lnL>
                    <a:lnR>
                      <a:noFill/>
                    </a:lnR>
                    <a:lnT>
                      <a:noFill/>
                    </a:lnT>
                    <a:lnB>
                      <a:noFill/>
                    </a:lnB>
                  </a:tcPr>
                </a:tc>
                <a:tc>
                  <a:txBody>
                    <a:bodyPr/>
                    <a:lstStyle/>
                    <a:p>
                      <a:pPr algn="ctr" fontAlgn="ctr"/>
                      <a:r>
                        <a:rPr lang="en-US" sz="1800" b="0" i="0" u="none" strike="noStrike">
                          <a:solidFill>
                            <a:srgbClr val="FFFF00"/>
                          </a:solidFill>
                          <a:effectLst>
                            <a:outerShdw blurRad="50800" dist="38100" algn="tr" rotWithShape="0">
                              <a:prstClr val="black">
                                <a:alpha val="40000"/>
                              </a:prstClr>
                            </a:outerShdw>
                          </a:effectLst>
                          <a:latin typeface="Times New Roman"/>
                        </a:rPr>
                        <a:t>$850,000 </a:t>
                      </a:r>
                    </a:p>
                  </a:txBody>
                  <a:tcPr marL="7769" marR="7769" marT="7769" marB="0" anchor="ctr">
                    <a:lnL>
                      <a:noFill/>
                    </a:lnL>
                    <a:lnR>
                      <a:noFill/>
                    </a:lnR>
                    <a:lnT>
                      <a:noFill/>
                    </a:lnT>
                    <a:lnB>
                      <a:noFill/>
                    </a:lnB>
                  </a:tcPr>
                </a:tc>
                <a:tc gridSpan="2">
                  <a:txBody>
                    <a:bodyPr/>
                    <a:lstStyle/>
                    <a:p>
                      <a:pPr algn="l" fontAlgn="ctr"/>
                      <a:r>
                        <a:rPr lang="en-US" sz="1800" b="1" i="0" u="none" strike="noStrike">
                          <a:solidFill>
                            <a:srgbClr val="FFFF00"/>
                          </a:solidFill>
                          <a:effectLst>
                            <a:outerShdw blurRad="50800" dist="38100" algn="tr" rotWithShape="0">
                              <a:prstClr val="black">
                                <a:alpha val="40000"/>
                              </a:prstClr>
                            </a:outerShdw>
                          </a:effectLst>
                          <a:latin typeface="Times New Roman"/>
                        </a:rPr>
                        <a:t>FNAL (Neuffer)</a:t>
                      </a:r>
                    </a:p>
                  </a:txBody>
                  <a:tcPr marL="7769" marR="7769" marT="7769" marB="0" anchor="ctr">
                    <a:lnL>
                      <a:noFill/>
                    </a:lnL>
                    <a:lnR>
                      <a:noFill/>
                    </a:lnR>
                    <a:lnT>
                      <a:noFill/>
                    </a:lnT>
                    <a:lnB>
                      <a:noFill/>
                    </a:lnB>
                  </a:tcPr>
                </a:tc>
                <a:tc hMerge="1">
                  <a:txBody>
                    <a:bodyPr/>
                    <a:lstStyle/>
                    <a:p>
                      <a:endParaRPr lang="en-US"/>
                    </a:p>
                  </a:txBody>
                  <a:tcPr/>
                </a:tc>
                <a:tc>
                  <a:txBody>
                    <a:bodyPr/>
                    <a:lstStyle/>
                    <a:p>
                      <a:pPr marL="0" algn="r" defTabSz="914400" rtl="0" eaLnBrk="1" fontAlgn="ctr" latinLnBrk="0" hangingPunct="1"/>
                      <a:r>
                        <a:rPr lang="en-US" sz="1800" b="0" i="0" u="none" strike="noStrike" kern="1200" dirty="0">
                          <a:solidFill>
                            <a:srgbClr val="FFFF00"/>
                          </a:solidFill>
                          <a:effectLst>
                            <a:outerShdw blurRad="50800" dist="38100" algn="tr" rotWithShape="0">
                              <a:prstClr val="black">
                                <a:alpha val="40000"/>
                              </a:prstClr>
                            </a:outerShdw>
                          </a:effectLst>
                          <a:latin typeface="Times New Roman"/>
                          <a:ea typeface="+mn-ea"/>
                          <a:cs typeface="+mn-cs"/>
                        </a:rPr>
                        <a:t>$198,900 </a:t>
                      </a:r>
                    </a:p>
                  </a:txBody>
                  <a:tcPr marL="7769" marR="7769" marT="7769" marB="0" anchor="ctr">
                    <a:lnL>
                      <a:noFill/>
                    </a:lnL>
                    <a:lnR>
                      <a:noFill/>
                    </a:lnR>
                    <a:lnT>
                      <a:noFill/>
                    </a:lnT>
                    <a:lnB>
                      <a:noFill/>
                    </a:lnB>
                  </a:tcPr>
                </a:tc>
              </a:tr>
              <a:tr h="289177">
                <a:tc>
                  <a:txBody>
                    <a:bodyPr/>
                    <a:lstStyle/>
                    <a:p>
                      <a:pPr algn="ctr"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2006-9</a:t>
                      </a:r>
                    </a:p>
                  </a:txBody>
                  <a:tcPr marL="7769" marR="7769" marT="7769" marB="0" anchor="ctr">
                    <a:lnL>
                      <a:noFill/>
                    </a:lnL>
                    <a:lnR>
                      <a:noFill/>
                    </a:lnR>
                    <a:lnT>
                      <a:noFill/>
                    </a:lnT>
                    <a:lnB>
                      <a:noFill/>
                    </a:lnB>
                  </a:tcPr>
                </a:tc>
                <a:tc>
                  <a:txBody>
                    <a:bodyPr/>
                    <a:lstStyle/>
                    <a:p>
                      <a:pPr algn="l" fontAlgn="ctr"/>
                      <a:r>
                        <a:rPr lang="en-US" sz="1800" b="0" i="0" u="none" strike="noStrike">
                          <a:solidFill>
                            <a:srgbClr val="FFFF00"/>
                          </a:solidFill>
                          <a:effectLst>
                            <a:outerShdw blurRad="50800" dist="38100" algn="tr" rotWithShape="0">
                              <a:prstClr val="black">
                                <a:alpha val="40000"/>
                              </a:prstClr>
                            </a:outerShdw>
                          </a:effectLst>
                          <a:latin typeface="Times New Roman"/>
                        </a:rPr>
                        <a:t>G4BL Simulation Program</a:t>
                      </a:r>
                    </a:p>
                  </a:txBody>
                  <a:tcPr marL="7769" marR="7769" marT="7769" marB="0" anchor="ctr">
                    <a:lnL>
                      <a:noFill/>
                    </a:lnL>
                    <a:lnR>
                      <a:noFill/>
                    </a:lnR>
                    <a:lnT>
                      <a:noFill/>
                    </a:lnT>
                    <a:lnB>
                      <a:noFill/>
                    </a:lnB>
                  </a:tcPr>
                </a:tc>
                <a:tc>
                  <a:txBody>
                    <a:bodyPr/>
                    <a:lstStyle/>
                    <a:p>
                      <a:pPr algn="ctr" fontAlgn="ctr"/>
                      <a:r>
                        <a:rPr lang="en-US" sz="1800" b="0" i="0" u="none" strike="noStrike">
                          <a:solidFill>
                            <a:srgbClr val="FFFF00"/>
                          </a:solidFill>
                          <a:effectLst>
                            <a:outerShdw blurRad="50800" dist="38100" algn="tr" rotWithShape="0">
                              <a:prstClr val="black">
                                <a:alpha val="40000"/>
                              </a:prstClr>
                            </a:outerShdw>
                          </a:effectLst>
                          <a:latin typeface="Times New Roman"/>
                        </a:rPr>
                        <a:t>$850,000 </a:t>
                      </a:r>
                    </a:p>
                  </a:txBody>
                  <a:tcPr marL="7769" marR="7769" marT="7769" marB="0" anchor="ctr">
                    <a:lnL>
                      <a:noFill/>
                    </a:lnL>
                    <a:lnR>
                      <a:noFill/>
                    </a:lnR>
                    <a:lnT>
                      <a:noFill/>
                    </a:lnT>
                    <a:lnB>
                      <a:noFill/>
                    </a:lnB>
                  </a:tcPr>
                </a:tc>
                <a:tc gridSpan="2">
                  <a:txBody>
                    <a:bodyPr/>
                    <a:lstStyle/>
                    <a:p>
                      <a:pPr algn="l" fontAlgn="ctr"/>
                      <a:r>
                        <a:rPr lang="en-US" sz="1800" b="1" i="0" u="none" strike="noStrike" dirty="0">
                          <a:solidFill>
                            <a:srgbClr val="FFFF00"/>
                          </a:solidFill>
                          <a:effectLst>
                            <a:outerShdw blurRad="50800" dist="38100" algn="tr" rotWithShape="0">
                              <a:prstClr val="black">
                                <a:alpha val="40000"/>
                              </a:prstClr>
                            </a:outerShdw>
                          </a:effectLst>
                          <a:latin typeface="Times New Roman"/>
                        </a:rPr>
                        <a:t>IIT    </a:t>
                      </a:r>
                      <a:r>
                        <a:rPr lang="en-US" sz="1800" b="1" i="0" u="none" strike="noStrike" dirty="0" smtClean="0">
                          <a:solidFill>
                            <a:srgbClr val="FFFF00"/>
                          </a:solidFill>
                          <a:effectLst>
                            <a:outerShdw blurRad="50800" dist="38100" algn="tr" rotWithShape="0">
                              <a:prstClr val="black">
                                <a:alpha val="40000"/>
                              </a:prstClr>
                            </a:outerShdw>
                          </a:effectLst>
                          <a:latin typeface="Times New Roman"/>
                        </a:rPr>
                        <a:t>  (</a:t>
                      </a:r>
                      <a:r>
                        <a:rPr lang="en-US" sz="1800" b="1" i="0" u="none" strike="noStrike" dirty="0">
                          <a:solidFill>
                            <a:srgbClr val="FFFF00"/>
                          </a:solidFill>
                          <a:effectLst>
                            <a:outerShdw blurRad="50800" dist="38100" algn="tr" rotWithShape="0">
                              <a:prstClr val="black">
                                <a:alpha val="40000"/>
                              </a:prstClr>
                            </a:outerShdw>
                          </a:effectLst>
                          <a:latin typeface="Times New Roman"/>
                        </a:rPr>
                        <a:t>Kaplan)</a:t>
                      </a:r>
                    </a:p>
                  </a:txBody>
                  <a:tcPr marL="7769" marR="7769" marT="7769" marB="0" anchor="ctr">
                    <a:lnL>
                      <a:noFill/>
                    </a:lnL>
                    <a:lnR>
                      <a:noFill/>
                    </a:lnR>
                    <a:lnT>
                      <a:noFill/>
                    </a:lnT>
                    <a:lnB>
                      <a:noFill/>
                    </a:lnB>
                  </a:tcPr>
                </a:tc>
                <a:tc hMerge="1">
                  <a:txBody>
                    <a:bodyPr/>
                    <a:lstStyle/>
                    <a:p>
                      <a:endParaRPr lang="en-US"/>
                    </a:p>
                  </a:txBody>
                  <a:tcPr/>
                </a:tc>
                <a:tc>
                  <a:txBody>
                    <a:bodyPr/>
                    <a:lstStyle/>
                    <a:p>
                      <a:pPr marL="0" algn="r" defTabSz="914400" rtl="0" eaLnBrk="1" fontAlgn="ctr" latinLnBrk="0" hangingPunct="1"/>
                      <a:r>
                        <a:rPr lang="en-US" sz="1800" b="0" i="0" u="none" strike="noStrike" kern="1200" dirty="0" smtClean="0">
                          <a:solidFill>
                            <a:srgbClr val="FFFF00"/>
                          </a:solidFill>
                          <a:effectLst>
                            <a:outerShdw blurRad="50800" dist="38100" algn="tr" rotWithShape="0">
                              <a:prstClr val="black">
                                <a:alpha val="40000"/>
                              </a:prstClr>
                            </a:outerShdw>
                          </a:effectLst>
                          <a:latin typeface="Times New Roman"/>
                          <a:ea typeface="+mn-ea"/>
                          <a:cs typeface="+mn-cs"/>
                        </a:rPr>
                        <a:t>$8,732,479</a:t>
                      </a:r>
                      <a:endParaRPr lang="en-US" sz="1800" b="0" i="0" u="none" strike="noStrike" kern="1200" dirty="0">
                        <a:solidFill>
                          <a:srgbClr val="FFFF00"/>
                        </a:solidFill>
                        <a:effectLst>
                          <a:outerShdw blurRad="50800" dist="38100" algn="tr" rotWithShape="0">
                            <a:prstClr val="black">
                              <a:alpha val="40000"/>
                            </a:prstClr>
                          </a:outerShdw>
                        </a:effectLst>
                        <a:latin typeface="Times New Roman"/>
                        <a:ea typeface="+mn-ea"/>
                        <a:cs typeface="+mn-cs"/>
                      </a:endParaRPr>
                    </a:p>
                  </a:txBody>
                  <a:tcPr marL="7769" marR="7769" marT="7769" marB="0" anchor="b">
                    <a:lnL>
                      <a:noFill/>
                    </a:lnL>
                    <a:lnR>
                      <a:noFill/>
                    </a:lnR>
                    <a:lnT>
                      <a:noFill/>
                    </a:lnT>
                    <a:lnB>
                      <a:noFill/>
                    </a:lnB>
                  </a:tcPr>
                </a:tc>
              </a:tr>
              <a:tr h="289177">
                <a:tc>
                  <a:txBody>
                    <a:bodyPr/>
                    <a:lstStyle/>
                    <a:p>
                      <a:pPr algn="ctr"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2006-9</a:t>
                      </a:r>
                    </a:p>
                  </a:txBody>
                  <a:tcPr marL="7769" marR="7769" marT="7769" marB="0" anchor="ctr">
                    <a:lnL>
                      <a:noFill/>
                    </a:lnL>
                    <a:lnR>
                      <a:noFill/>
                    </a:lnR>
                    <a:lnT>
                      <a:noFill/>
                    </a:lnT>
                    <a:lnB>
                      <a:noFill/>
                    </a:lnB>
                  </a:tcPr>
                </a:tc>
                <a:tc>
                  <a:txBody>
                    <a:bodyPr/>
                    <a:lstStyle/>
                    <a:p>
                      <a:pPr algn="l"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MANX 6D Cooling </a:t>
                      </a:r>
                      <a:r>
                        <a:rPr lang="en-US" sz="1800" b="0" i="0" u="none" strike="noStrike" dirty="0" smtClean="0">
                          <a:solidFill>
                            <a:srgbClr val="FFFF00"/>
                          </a:solidFill>
                          <a:effectLst>
                            <a:outerShdw blurRad="50800" dist="38100" algn="tr" rotWithShape="0">
                              <a:prstClr val="black">
                                <a:alpha val="40000"/>
                              </a:prstClr>
                            </a:outerShdw>
                          </a:effectLst>
                          <a:latin typeface="Times New Roman"/>
                        </a:rPr>
                        <a:t>Demo</a:t>
                      </a: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7769" marR="7769" marT="7769" marB="0" anchor="ctr">
                    <a:lnL>
                      <a:noFill/>
                    </a:lnL>
                    <a:lnR>
                      <a:noFill/>
                    </a:lnR>
                    <a:lnT>
                      <a:noFill/>
                    </a:lnT>
                    <a:lnB>
                      <a:noFill/>
                    </a:lnB>
                  </a:tcPr>
                </a:tc>
                <a:tc>
                  <a:txBody>
                    <a:bodyPr/>
                    <a:lstStyle/>
                    <a:p>
                      <a:pPr algn="ctr" fontAlgn="ctr"/>
                      <a:r>
                        <a:rPr lang="en-US" sz="1800" b="0" i="0" u="none" strike="noStrike">
                          <a:solidFill>
                            <a:srgbClr val="FFFF00"/>
                          </a:solidFill>
                          <a:effectLst>
                            <a:outerShdw blurRad="50800" dist="38100" algn="tr" rotWithShape="0">
                              <a:prstClr val="black">
                                <a:alpha val="40000"/>
                              </a:prstClr>
                            </a:outerShdw>
                          </a:effectLst>
                          <a:latin typeface="Times New Roman"/>
                        </a:rPr>
                        <a:t>$850,000 </a:t>
                      </a:r>
                    </a:p>
                  </a:txBody>
                  <a:tcPr marL="7769" marR="7769" marT="7769" marB="0" anchor="ctr">
                    <a:lnL>
                      <a:noFill/>
                    </a:lnL>
                    <a:lnR>
                      <a:noFill/>
                    </a:lnR>
                    <a:lnT>
                      <a:noFill/>
                    </a:lnT>
                    <a:lnB>
                      <a:noFill/>
                    </a:lnB>
                  </a:tcPr>
                </a:tc>
                <a:tc gridSpan="2">
                  <a:txBody>
                    <a:bodyPr/>
                    <a:lstStyle/>
                    <a:p>
                      <a:pPr algn="l" fontAlgn="ctr"/>
                      <a:r>
                        <a:rPr lang="en-US" sz="1800" b="1" i="0" u="none" strike="noStrike">
                          <a:solidFill>
                            <a:srgbClr val="FFFF00"/>
                          </a:solidFill>
                          <a:effectLst>
                            <a:outerShdw blurRad="50800" dist="38100" algn="tr" rotWithShape="0">
                              <a:prstClr val="black">
                                <a:alpha val="40000"/>
                              </a:prstClr>
                            </a:outerShdw>
                          </a:effectLst>
                          <a:latin typeface="Times New Roman"/>
                        </a:rPr>
                        <a:t>FNAL (Lamm)</a:t>
                      </a:r>
                    </a:p>
                  </a:txBody>
                  <a:tcPr marL="7769" marR="7769" marT="7769" marB="0" anchor="ctr">
                    <a:lnL>
                      <a:noFill/>
                    </a:lnL>
                    <a:lnR>
                      <a:noFill/>
                    </a:lnR>
                    <a:lnT>
                      <a:noFill/>
                    </a:lnT>
                    <a:lnB>
                      <a:noFill/>
                    </a:lnB>
                  </a:tcPr>
                </a:tc>
                <a:tc hMerge="1">
                  <a:txBody>
                    <a:bodyPr/>
                    <a:lstStyle/>
                    <a:p>
                      <a:endParaRPr lang="en-US"/>
                    </a:p>
                  </a:txBody>
                  <a:tcPr/>
                </a:tc>
                <a:tc>
                  <a:txBody>
                    <a:bodyPr/>
                    <a:lstStyle/>
                    <a:p>
                      <a:pPr algn="r" fontAlgn="ctr"/>
                      <a:r>
                        <a:rPr lang="en-US" sz="1800" b="0" i="0" u="none" strike="noStrike" dirty="0" smtClean="0">
                          <a:solidFill>
                            <a:srgbClr val="FFFF00"/>
                          </a:solidFill>
                          <a:effectLst>
                            <a:outerShdw blurRad="50800" dist="38100" algn="tr" rotWithShape="0">
                              <a:prstClr val="black">
                                <a:alpha val="40000"/>
                              </a:prstClr>
                            </a:outerShdw>
                          </a:effectLst>
                          <a:latin typeface="Times New Roman"/>
                        </a:rPr>
                        <a:t>$495,630 </a:t>
                      </a: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7769" marR="7769" marT="7769" marB="0" anchor="ctr">
                    <a:lnL>
                      <a:noFill/>
                    </a:lnL>
                    <a:lnR>
                      <a:noFill/>
                    </a:lnR>
                    <a:lnT>
                      <a:noFill/>
                    </a:lnT>
                    <a:lnB>
                      <a:noFill/>
                    </a:lnB>
                  </a:tcPr>
                </a:tc>
              </a:tr>
              <a:tr h="289177">
                <a:tc>
                  <a:txBody>
                    <a:bodyPr/>
                    <a:lstStyle/>
                    <a:p>
                      <a:pPr algn="ctr"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2007-10</a:t>
                      </a:r>
                    </a:p>
                  </a:txBody>
                  <a:tcPr marL="7769" marR="7769" marT="7769" marB="0" anchor="ctr">
                    <a:lnL>
                      <a:noFill/>
                    </a:lnL>
                    <a:lnR>
                      <a:noFill/>
                    </a:lnR>
                    <a:lnT>
                      <a:noFill/>
                    </a:lnT>
                    <a:lnB>
                      <a:noFill/>
                    </a:lnB>
                  </a:tcPr>
                </a:tc>
                <a:tc>
                  <a:txBody>
                    <a:bodyPr/>
                    <a:lstStyle/>
                    <a:p>
                      <a:pPr algn="l"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Stopping Muon </a:t>
                      </a:r>
                      <a:r>
                        <a:rPr lang="en-US" sz="1800" b="0" i="0" u="none" strike="noStrike" dirty="0" smtClean="0">
                          <a:solidFill>
                            <a:srgbClr val="FFFF00"/>
                          </a:solidFill>
                          <a:effectLst>
                            <a:outerShdw blurRad="50800" dist="38100" algn="tr" rotWithShape="0">
                              <a:prstClr val="black">
                                <a:alpha val="40000"/>
                              </a:prstClr>
                            </a:outerShdw>
                          </a:effectLst>
                          <a:latin typeface="Times New Roman"/>
                        </a:rPr>
                        <a:t>Beams</a:t>
                      </a: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7769" marR="7769" marT="7769" marB="0" anchor="ctr">
                    <a:lnL>
                      <a:noFill/>
                    </a:lnL>
                    <a:lnR>
                      <a:noFill/>
                    </a:lnR>
                    <a:lnT>
                      <a:noFill/>
                    </a:lnT>
                    <a:lnB>
                      <a:noFill/>
                    </a:lnB>
                  </a:tcPr>
                </a:tc>
                <a:tc>
                  <a:txBody>
                    <a:bodyPr/>
                    <a:lstStyle/>
                    <a:p>
                      <a:pPr algn="ctr" fontAlgn="ctr"/>
                      <a:r>
                        <a:rPr lang="en-US" sz="1800" b="0" i="0" u="none" strike="noStrike">
                          <a:solidFill>
                            <a:srgbClr val="FFFF00"/>
                          </a:solidFill>
                          <a:effectLst>
                            <a:outerShdw blurRad="50800" dist="38100" algn="tr" rotWithShape="0">
                              <a:prstClr val="black">
                                <a:alpha val="40000"/>
                              </a:prstClr>
                            </a:outerShdw>
                          </a:effectLst>
                          <a:latin typeface="Times New Roman"/>
                        </a:rPr>
                        <a:t>$750,000 </a:t>
                      </a:r>
                    </a:p>
                  </a:txBody>
                  <a:tcPr marL="7769" marR="7769" marT="7769" marB="0" anchor="ctr">
                    <a:lnL>
                      <a:noFill/>
                    </a:lnL>
                    <a:lnR>
                      <a:noFill/>
                    </a:lnR>
                    <a:lnT>
                      <a:noFill/>
                    </a:lnT>
                    <a:lnB>
                      <a:noFill/>
                    </a:lnB>
                  </a:tcPr>
                </a:tc>
                <a:tc gridSpan="2">
                  <a:txBody>
                    <a:bodyPr/>
                    <a:lstStyle/>
                    <a:p>
                      <a:pPr algn="l" fontAlgn="ctr"/>
                      <a:r>
                        <a:rPr lang="en-US" sz="1800" b="1" i="0" u="none" strike="noStrike" dirty="0">
                          <a:solidFill>
                            <a:srgbClr val="FFFF00"/>
                          </a:solidFill>
                          <a:effectLst>
                            <a:outerShdw blurRad="50800" dist="38100" algn="tr" rotWithShape="0">
                              <a:prstClr val="black">
                                <a:alpha val="40000"/>
                              </a:prstClr>
                            </a:outerShdw>
                          </a:effectLst>
                          <a:latin typeface="Times New Roman"/>
                        </a:rPr>
                        <a:t>FNAL (</a:t>
                      </a:r>
                      <a:r>
                        <a:rPr lang="en-US" sz="1800" b="1" i="0" u="none" strike="noStrike" dirty="0" err="1">
                          <a:solidFill>
                            <a:srgbClr val="FFFF00"/>
                          </a:solidFill>
                          <a:effectLst>
                            <a:outerShdw blurRad="50800" dist="38100" algn="tr" rotWithShape="0">
                              <a:prstClr val="black">
                                <a:alpha val="40000"/>
                              </a:prstClr>
                            </a:outerShdw>
                          </a:effectLst>
                          <a:latin typeface="Times New Roman"/>
                        </a:rPr>
                        <a:t>Ankenbrandt</a:t>
                      </a:r>
                      <a:r>
                        <a:rPr lang="en-US" sz="1800" b="1" i="0" u="none" strike="noStrike" dirty="0">
                          <a:solidFill>
                            <a:srgbClr val="FFFF00"/>
                          </a:solidFill>
                          <a:effectLst>
                            <a:outerShdw blurRad="50800" dist="38100" algn="tr" rotWithShape="0">
                              <a:prstClr val="black">
                                <a:alpha val="40000"/>
                              </a:prstClr>
                            </a:outerShdw>
                          </a:effectLst>
                          <a:latin typeface="Times New Roman"/>
                        </a:rPr>
                        <a:t>)</a:t>
                      </a:r>
                    </a:p>
                  </a:txBody>
                  <a:tcPr marL="7769" marR="7769" marT="7769" marB="0" anchor="ctr">
                    <a:lnL>
                      <a:noFill/>
                    </a:lnL>
                    <a:lnR>
                      <a:noFill/>
                    </a:lnR>
                    <a:lnT>
                      <a:noFill/>
                    </a:lnT>
                    <a:lnB>
                      <a:noFill/>
                    </a:lnB>
                  </a:tcPr>
                </a:tc>
                <a:tc hMerge="1">
                  <a:txBody>
                    <a:bodyPr/>
                    <a:lstStyle/>
                    <a:p>
                      <a:endParaRPr lang="en-US"/>
                    </a:p>
                  </a:txBody>
                  <a:tcPr/>
                </a:tc>
                <a:tc>
                  <a:txBody>
                    <a:bodyPr/>
                    <a:lstStyle/>
                    <a:p>
                      <a:pPr algn="r" fontAlgn="ctr"/>
                      <a:r>
                        <a:rPr lang="en-US" sz="1800" b="0" i="0" u="none" strike="noStrike" dirty="0" smtClean="0">
                          <a:solidFill>
                            <a:srgbClr val="FFFF00"/>
                          </a:solidFill>
                          <a:effectLst>
                            <a:outerShdw blurRad="50800" dist="38100" algn="tr" rotWithShape="0">
                              <a:prstClr val="black">
                                <a:alpha val="40000"/>
                              </a:prstClr>
                            </a:outerShdw>
                          </a:effectLst>
                          <a:latin typeface="Times New Roman"/>
                        </a:rPr>
                        <a:t>$410,488 </a:t>
                      </a: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7769" marR="7769" marT="7769" marB="0" anchor="ctr">
                    <a:lnL>
                      <a:noFill/>
                    </a:lnL>
                    <a:lnR>
                      <a:noFill/>
                    </a:lnR>
                    <a:lnT>
                      <a:noFill/>
                    </a:lnT>
                    <a:lnB>
                      <a:noFill/>
                    </a:lnB>
                  </a:tcPr>
                </a:tc>
              </a:tr>
              <a:tr h="289177">
                <a:tc>
                  <a:txBody>
                    <a:bodyPr/>
                    <a:lstStyle/>
                    <a:p>
                      <a:pPr algn="ctr"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2007-10</a:t>
                      </a:r>
                    </a:p>
                  </a:txBody>
                  <a:tcPr marL="7769" marR="7769" marT="7769" marB="0" anchor="ctr">
                    <a:lnL>
                      <a:noFill/>
                    </a:lnL>
                    <a:lnR>
                      <a:noFill/>
                    </a:lnR>
                    <a:lnT>
                      <a:noFill/>
                    </a:lnT>
                    <a:lnB>
                      <a:noFill/>
                    </a:lnB>
                  </a:tcPr>
                </a:tc>
                <a:tc>
                  <a:txBody>
                    <a:bodyPr/>
                    <a:lstStyle/>
                    <a:p>
                      <a:pPr algn="l"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HCC </a:t>
                      </a:r>
                      <a:r>
                        <a:rPr lang="en-US" sz="1800" b="0" i="0" u="none" strike="noStrike" dirty="0" smtClean="0">
                          <a:solidFill>
                            <a:srgbClr val="FFFF00"/>
                          </a:solidFill>
                          <a:effectLst>
                            <a:outerShdw blurRad="50800" dist="38100" algn="tr" rotWithShape="0">
                              <a:prstClr val="black">
                                <a:alpha val="40000"/>
                              </a:prstClr>
                            </a:outerShdw>
                          </a:effectLst>
                          <a:latin typeface="Times New Roman"/>
                        </a:rPr>
                        <a:t>Magnets</a:t>
                      </a: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7769" marR="7769" marT="7769" marB="0" anchor="ctr">
                    <a:lnL>
                      <a:noFill/>
                    </a:lnL>
                    <a:lnR>
                      <a:noFill/>
                    </a:lnR>
                    <a:lnT>
                      <a:noFill/>
                    </a:lnT>
                    <a:lnB>
                      <a:noFill/>
                    </a:lnB>
                  </a:tcPr>
                </a:tc>
                <a:tc>
                  <a:txBody>
                    <a:bodyPr/>
                    <a:lstStyle/>
                    <a:p>
                      <a:pPr algn="ctr" fontAlgn="ctr"/>
                      <a:r>
                        <a:rPr lang="en-US" sz="1800" b="0" i="0" u="none" strike="noStrike">
                          <a:solidFill>
                            <a:srgbClr val="FFFF00"/>
                          </a:solidFill>
                          <a:effectLst>
                            <a:outerShdw blurRad="50800" dist="38100" algn="tr" rotWithShape="0">
                              <a:prstClr val="black">
                                <a:alpha val="40000"/>
                              </a:prstClr>
                            </a:outerShdw>
                          </a:effectLst>
                          <a:latin typeface="Times New Roman"/>
                        </a:rPr>
                        <a:t>$750,000 </a:t>
                      </a:r>
                    </a:p>
                  </a:txBody>
                  <a:tcPr marL="7769" marR="7769" marT="7769" marB="0" anchor="ctr">
                    <a:lnL>
                      <a:noFill/>
                    </a:lnL>
                    <a:lnR>
                      <a:noFill/>
                    </a:lnR>
                    <a:lnT>
                      <a:noFill/>
                    </a:lnT>
                    <a:lnB>
                      <a:noFill/>
                    </a:lnB>
                  </a:tcPr>
                </a:tc>
                <a:tc gridSpan="2">
                  <a:txBody>
                    <a:bodyPr/>
                    <a:lstStyle/>
                    <a:p>
                      <a:pPr algn="l" fontAlgn="ctr"/>
                      <a:r>
                        <a:rPr lang="en-US" sz="1800" b="1" i="0" u="none" strike="noStrike" dirty="0">
                          <a:solidFill>
                            <a:srgbClr val="FFFF00"/>
                          </a:solidFill>
                          <a:effectLst>
                            <a:outerShdw blurRad="50800" dist="38100" algn="tr" rotWithShape="0">
                              <a:prstClr val="black">
                                <a:alpha val="40000"/>
                              </a:prstClr>
                            </a:outerShdw>
                          </a:effectLst>
                          <a:latin typeface="Times New Roman"/>
                        </a:rPr>
                        <a:t>FNAL (</a:t>
                      </a:r>
                      <a:r>
                        <a:rPr lang="en-US" sz="1800" b="1" i="0" u="none" strike="noStrike" dirty="0" err="1">
                          <a:solidFill>
                            <a:srgbClr val="FFFF00"/>
                          </a:solidFill>
                          <a:effectLst>
                            <a:outerShdw blurRad="50800" dist="38100" algn="tr" rotWithShape="0">
                              <a:prstClr val="black">
                                <a:alpha val="40000"/>
                              </a:prstClr>
                            </a:outerShdw>
                          </a:effectLst>
                          <a:latin typeface="Times New Roman"/>
                        </a:rPr>
                        <a:t>Zlobin</a:t>
                      </a:r>
                      <a:r>
                        <a:rPr lang="en-US" sz="1800" b="1" i="0" u="none" strike="noStrike" dirty="0">
                          <a:solidFill>
                            <a:srgbClr val="FFFF00"/>
                          </a:solidFill>
                          <a:effectLst>
                            <a:outerShdw blurRad="50800" dist="38100" algn="tr" rotWithShape="0">
                              <a:prstClr val="black">
                                <a:alpha val="40000"/>
                              </a:prstClr>
                            </a:outerShdw>
                          </a:effectLst>
                          <a:latin typeface="Times New Roman"/>
                        </a:rPr>
                        <a:t>)</a:t>
                      </a:r>
                    </a:p>
                  </a:txBody>
                  <a:tcPr marL="7769" marR="7769" marT="7769" marB="0" anchor="ctr">
                    <a:lnL>
                      <a:noFill/>
                    </a:lnL>
                    <a:lnR>
                      <a:noFill/>
                    </a:lnR>
                    <a:lnT>
                      <a:noFill/>
                    </a:lnT>
                    <a:lnB>
                      <a:noFill/>
                    </a:lnB>
                  </a:tcPr>
                </a:tc>
                <a:tc hMerge="1">
                  <a:txBody>
                    <a:bodyPr/>
                    <a:lstStyle/>
                    <a:p>
                      <a:endParaRPr lang="en-US"/>
                    </a:p>
                  </a:txBody>
                  <a:tcPr/>
                </a:tc>
                <a:tc>
                  <a:txBody>
                    <a:bodyPr/>
                    <a:lstStyle/>
                    <a:p>
                      <a:pPr algn="r" fontAlgn="ctr"/>
                      <a:r>
                        <a:rPr lang="en-US" sz="1800" b="0" i="0" u="none" strike="noStrike" dirty="0" smtClean="0">
                          <a:solidFill>
                            <a:srgbClr val="FFFF00"/>
                          </a:solidFill>
                          <a:effectLst>
                            <a:outerShdw blurRad="50800" dist="38100" algn="tr" rotWithShape="0">
                              <a:prstClr val="black">
                                <a:alpha val="40000"/>
                              </a:prstClr>
                            </a:outerShdw>
                          </a:effectLst>
                          <a:latin typeface="Times New Roman"/>
                        </a:rPr>
                        <a:t>$255,000 </a:t>
                      </a: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7769" marR="7769" marT="7769" marB="0" anchor="ctr">
                    <a:lnL>
                      <a:noFill/>
                    </a:lnL>
                    <a:lnR>
                      <a:noFill/>
                    </a:lnR>
                    <a:lnT>
                      <a:noFill/>
                    </a:lnT>
                    <a:lnB>
                      <a:noFill/>
                    </a:lnB>
                  </a:tcPr>
                </a:tc>
              </a:tr>
              <a:tr h="289177">
                <a:tc>
                  <a:txBody>
                    <a:bodyPr/>
                    <a:lstStyle/>
                    <a:p>
                      <a:pPr algn="ctr"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2007-8</a:t>
                      </a:r>
                    </a:p>
                  </a:txBody>
                  <a:tcPr marL="7769" marR="7769" marT="7769" marB="0" anchor="ctr">
                    <a:lnL>
                      <a:noFill/>
                    </a:lnL>
                    <a:lnR>
                      <a:noFill/>
                    </a:lnR>
                    <a:lnT>
                      <a:noFill/>
                    </a:lnT>
                    <a:lnB>
                      <a:noFill/>
                    </a:lnB>
                  </a:tcPr>
                </a:tc>
                <a:tc>
                  <a:txBody>
                    <a:bodyPr/>
                    <a:lstStyle/>
                    <a:p>
                      <a:pPr algn="l" fontAlgn="ctr"/>
                      <a:r>
                        <a:rPr lang="en-US" sz="1800" b="0" i="0" u="none" strike="noStrike">
                          <a:solidFill>
                            <a:srgbClr val="FFFF00"/>
                          </a:solidFill>
                          <a:effectLst>
                            <a:outerShdw blurRad="50800" dist="38100" algn="tr" rotWithShape="0">
                              <a:prstClr val="black">
                                <a:alpha val="40000"/>
                              </a:prstClr>
                            </a:outerShdw>
                          </a:effectLst>
                          <a:latin typeface="Times New Roman"/>
                        </a:rPr>
                        <a:t>Compact, Tunable RF</a:t>
                      </a:r>
                    </a:p>
                  </a:txBody>
                  <a:tcPr marL="7769" marR="7769" marT="7769" marB="0" anchor="ctr">
                    <a:lnL>
                      <a:noFill/>
                    </a:lnL>
                    <a:lnR>
                      <a:noFill/>
                    </a:lnR>
                    <a:lnT>
                      <a:noFill/>
                    </a:lnT>
                    <a:lnB>
                      <a:noFill/>
                    </a:lnB>
                  </a:tcPr>
                </a:tc>
                <a:tc>
                  <a:txBody>
                    <a:bodyPr/>
                    <a:lstStyle/>
                    <a:p>
                      <a:pPr algn="ctr" fontAlgn="ctr"/>
                      <a:r>
                        <a:rPr lang="en-US" sz="1800" b="0" i="0" u="none" strike="noStrike">
                          <a:solidFill>
                            <a:srgbClr val="FFFF00"/>
                          </a:solidFill>
                          <a:effectLst>
                            <a:outerShdw blurRad="50800" dist="38100" algn="tr" rotWithShape="0">
                              <a:prstClr val="black">
                                <a:alpha val="40000"/>
                              </a:prstClr>
                            </a:outerShdw>
                          </a:effectLst>
                          <a:latin typeface="Times New Roman"/>
                        </a:rPr>
                        <a:t>$100,000 </a:t>
                      </a:r>
                    </a:p>
                  </a:txBody>
                  <a:tcPr marL="7769" marR="7769" marT="7769" marB="0" anchor="ctr">
                    <a:lnL>
                      <a:noFill/>
                    </a:lnL>
                    <a:lnR>
                      <a:noFill/>
                    </a:lnR>
                    <a:lnT>
                      <a:noFill/>
                    </a:lnT>
                    <a:lnB>
                      <a:noFill/>
                    </a:lnB>
                  </a:tcPr>
                </a:tc>
                <a:tc gridSpan="2">
                  <a:txBody>
                    <a:bodyPr/>
                    <a:lstStyle/>
                    <a:p>
                      <a:pPr algn="l" fontAlgn="ctr"/>
                      <a:r>
                        <a:rPr lang="en-US" sz="1800" b="1" i="0" u="none" strike="noStrike">
                          <a:solidFill>
                            <a:srgbClr val="FFFF00"/>
                          </a:solidFill>
                          <a:effectLst>
                            <a:outerShdw blurRad="50800" dist="38100" algn="tr" rotWithShape="0">
                              <a:prstClr val="black">
                                <a:alpha val="40000"/>
                              </a:prstClr>
                            </a:outerShdw>
                          </a:effectLst>
                          <a:latin typeface="Times New Roman"/>
                        </a:rPr>
                        <a:t>FNAL (Popovic)</a:t>
                      </a:r>
                    </a:p>
                  </a:txBody>
                  <a:tcPr marL="7769" marR="7769" marT="7769" marB="0" anchor="ctr">
                    <a:lnL>
                      <a:noFill/>
                    </a:lnL>
                    <a:lnR>
                      <a:noFill/>
                    </a:lnR>
                    <a:lnT>
                      <a:noFill/>
                    </a:lnT>
                    <a:lnB>
                      <a:noFill/>
                    </a:lnB>
                  </a:tcPr>
                </a:tc>
                <a:tc hMerge="1">
                  <a:txBody>
                    <a:bodyPr/>
                    <a:lstStyle/>
                    <a:p>
                      <a:endParaRPr lang="en-US"/>
                    </a:p>
                  </a:txBody>
                  <a:tcPr/>
                </a:tc>
                <a:tc>
                  <a:txBody>
                    <a:bodyPr/>
                    <a:lstStyle/>
                    <a:p>
                      <a:pPr algn="r"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$23,400 </a:t>
                      </a:r>
                    </a:p>
                  </a:txBody>
                  <a:tcPr marL="7769" marR="7769" marT="7769" marB="0" anchor="ctr">
                    <a:lnL>
                      <a:noFill/>
                    </a:lnL>
                    <a:lnR>
                      <a:noFill/>
                    </a:lnR>
                    <a:lnT>
                      <a:noFill/>
                    </a:lnT>
                    <a:lnB>
                      <a:noFill/>
                    </a:lnB>
                  </a:tcPr>
                </a:tc>
              </a:tr>
              <a:tr h="289177">
                <a:tc>
                  <a:txBody>
                    <a:bodyPr/>
                    <a:lstStyle/>
                    <a:p>
                      <a:pPr algn="ctr"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2008-9</a:t>
                      </a:r>
                    </a:p>
                  </a:txBody>
                  <a:tcPr marL="7769" marR="7769" marT="7769" marB="0" anchor="ctr">
                    <a:lnL>
                      <a:noFill/>
                    </a:lnL>
                    <a:lnR>
                      <a:noFill/>
                    </a:lnR>
                    <a:lnT>
                      <a:noFill/>
                    </a:lnT>
                    <a:lnB>
                      <a:noFill/>
                    </a:lnB>
                  </a:tcPr>
                </a:tc>
                <a:tc>
                  <a:txBody>
                    <a:bodyPr/>
                    <a:lstStyle/>
                    <a:p>
                      <a:pPr algn="l"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Rugged RF </a:t>
                      </a:r>
                      <a:r>
                        <a:rPr lang="en-US" sz="1800" b="0" i="0" u="none" strike="noStrike" dirty="0" smtClean="0">
                          <a:solidFill>
                            <a:srgbClr val="FFFF00"/>
                          </a:solidFill>
                          <a:effectLst>
                            <a:outerShdw blurRad="50800" dist="38100" algn="tr" rotWithShape="0">
                              <a:prstClr val="black">
                                <a:alpha val="40000"/>
                              </a:prstClr>
                            </a:outerShdw>
                          </a:effectLst>
                          <a:latin typeface="Times New Roman"/>
                        </a:rPr>
                        <a:t>Windows</a:t>
                      </a: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7769" marR="7769" marT="7769" marB="0" anchor="ctr">
                    <a:lnL>
                      <a:noFill/>
                    </a:lnL>
                    <a:lnR>
                      <a:noFill/>
                    </a:lnR>
                    <a:lnT>
                      <a:noFill/>
                    </a:lnT>
                    <a:lnB>
                      <a:noFill/>
                    </a:lnB>
                  </a:tcPr>
                </a:tc>
                <a:tc>
                  <a:txBody>
                    <a:bodyPr/>
                    <a:lstStyle/>
                    <a:p>
                      <a:pPr algn="ctr" fontAlgn="ctr"/>
                      <a:r>
                        <a:rPr lang="en-US" sz="1800" b="0" i="0" u="none" strike="noStrike">
                          <a:solidFill>
                            <a:srgbClr val="FFFF00"/>
                          </a:solidFill>
                          <a:effectLst>
                            <a:outerShdw blurRad="50800" dist="38100" algn="tr" rotWithShape="0">
                              <a:prstClr val="black">
                                <a:alpha val="40000"/>
                              </a:prstClr>
                            </a:outerShdw>
                          </a:effectLst>
                          <a:latin typeface="Times New Roman"/>
                        </a:rPr>
                        <a:t>$100,000 </a:t>
                      </a:r>
                    </a:p>
                  </a:txBody>
                  <a:tcPr marL="7769" marR="7769" marT="7769" marB="0" anchor="ctr">
                    <a:lnL>
                      <a:noFill/>
                    </a:lnL>
                    <a:lnR>
                      <a:noFill/>
                    </a:lnR>
                    <a:lnT>
                      <a:noFill/>
                    </a:lnT>
                    <a:lnB>
                      <a:noFill/>
                    </a:lnB>
                  </a:tcPr>
                </a:tc>
                <a:tc gridSpan="2">
                  <a:txBody>
                    <a:bodyPr/>
                    <a:lstStyle/>
                    <a:p>
                      <a:pPr algn="l" fontAlgn="ctr"/>
                      <a:r>
                        <a:rPr lang="en-US" sz="1800" b="1" i="0" u="none" strike="noStrike">
                          <a:solidFill>
                            <a:srgbClr val="FFFF00"/>
                          </a:solidFill>
                          <a:effectLst>
                            <a:outerShdw blurRad="50800" dist="38100" algn="tr" rotWithShape="0">
                              <a:prstClr val="black">
                                <a:alpha val="40000"/>
                              </a:prstClr>
                            </a:outerShdw>
                          </a:effectLst>
                          <a:latin typeface="Times New Roman"/>
                        </a:rPr>
                        <a:t>JLab   (Rimmer)</a:t>
                      </a:r>
                    </a:p>
                  </a:txBody>
                  <a:tcPr marL="7769" marR="7769" marT="7769" marB="0" anchor="ctr">
                    <a:lnL>
                      <a:noFill/>
                    </a:lnL>
                    <a:lnR>
                      <a:noFill/>
                    </a:lnR>
                    <a:lnT>
                      <a:noFill/>
                    </a:lnT>
                    <a:lnB>
                      <a:noFill/>
                    </a:lnB>
                  </a:tcPr>
                </a:tc>
                <a:tc hMerge="1">
                  <a:txBody>
                    <a:bodyPr/>
                    <a:lstStyle/>
                    <a:p>
                      <a:endParaRPr lang="en-US"/>
                    </a:p>
                  </a:txBody>
                  <a:tcPr/>
                </a:tc>
                <a:tc>
                  <a:txBody>
                    <a:bodyPr/>
                    <a:lstStyle/>
                    <a:p>
                      <a:pPr algn="r" fontAlgn="b"/>
                      <a:endParaRPr lang="en-US" sz="1800" b="0" i="0" u="none" strike="noStrike" dirty="0">
                        <a:solidFill>
                          <a:srgbClr val="FFFF00"/>
                        </a:solidFill>
                        <a:effectLst/>
                        <a:latin typeface="Arial"/>
                      </a:endParaRPr>
                    </a:p>
                  </a:txBody>
                  <a:tcPr marL="7769" marR="7769" marT="7769" marB="0" anchor="b">
                    <a:lnL>
                      <a:noFill/>
                    </a:lnL>
                    <a:lnR>
                      <a:noFill/>
                    </a:lnR>
                    <a:lnT>
                      <a:noFill/>
                    </a:lnT>
                    <a:lnB>
                      <a:noFill/>
                    </a:lnB>
                  </a:tcPr>
                </a:tc>
              </a:tr>
              <a:tr h="289177">
                <a:tc>
                  <a:txBody>
                    <a:bodyPr/>
                    <a:lstStyle/>
                    <a:p>
                      <a:pPr algn="ctr"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2008-9</a:t>
                      </a:r>
                    </a:p>
                  </a:txBody>
                  <a:tcPr marL="7769" marR="7769" marT="7769"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H2-filled RF Cavities</a:t>
                      </a:r>
                    </a:p>
                  </a:txBody>
                  <a:tcPr marL="7769" marR="7769" marT="7769"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FFFF00"/>
                          </a:solidFill>
                          <a:effectLst>
                            <a:outerShdw blurRad="50800" dist="38100" algn="tr" rotWithShape="0">
                              <a:prstClr val="black">
                                <a:alpha val="40000"/>
                              </a:prstClr>
                            </a:outerShdw>
                          </a:effectLst>
                          <a:latin typeface="Times New Roman"/>
                        </a:rPr>
                        <a:t>$100,000 </a:t>
                      </a:r>
                    </a:p>
                  </a:txBody>
                  <a:tcPr marL="7769" marR="7769" marT="7769" marB="0" anchor="ctr">
                    <a:lnL>
                      <a:noFill/>
                    </a:lnL>
                    <a:lnR>
                      <a:noFill/>
                    </a:lnR>
                    <a:lnT>
                      <a:noFill/>
                    </a:lnT>
                    <a:lnB w="12700" cap="flat" cmpd="sng" algn="ctr">
                      <a:solidFill>
                        <a:schemeClr val="tx1"/>
                      </a:solidFill>
                      <a:prstDash val="solid"/>
                      <a:round/>
                      <a:headEnd type="none" w="med" len="med"/>
                      <a:tailEnd type="none" w="med" len="med"/>
                    </a:lnB>
                  </a:tcPr>
                </a:tc>
                <a:tc gridSpan="2">
                  <a:txBody>
                    <a:bodyPr/>
                    <a:lstStyle/>
                    <a:p>
                      <a:pPr algn="l" fontAlgn="ctr"/>
                      <a:r>
                        <a:rPr lang="en-US" sz="1800" b="1" i="0" u="none" strike="noStrike" dirty="0">
                          <a:solidFill>
                            <a:srgbClr val="FFFF00"/>
                          </a:solidFill>
                          <a:effectLst>
                            <a:outerShdw blurRad="50800" dist="38100" algn="tr" rotWithShape="0">
                              <a:prstClr val="black">
                                <a:alpha val="40000"/>
                              </a:prstClr>
                            </a:outerShdw>
                          </a:effectLst>
                          <a:latin typeface="Times New Roman"/>
                        </a:rPr>
                        <a:t>FNAL </a:t>
                      </a:r>
                      <a:r>
                        <a:rPr lang="en-US" sz="1800" b="1" i="0" u="none" strike="noStrike" dirty="0" smtClean="0">
                          <a:solidFill>
                            <a:srgbClr val="FFFF00"/>
                          </a:solidFill>
                          <a:effectLst>
                            <a:outerShdw blurRad="50800" dist="38100" algn="tr" rotWithShape="0">
                              <a:prstClr val="black">
                                <a:alpha val="40000"/>
                              </a:prstClr>
                            </a:outerShdw>
                          </a:effectLst>
                          <a:latin typeface="Times New Roman"/>
                        </a:rPr>
                        <a:t>(</a:t>
                      </a:r>
                      <a:r>
                        <a:rPr lang="en-US" sz="1800" b="1" i="0" u="none" strike="noStrike" dirty="0" err="1">
                          <a:solidFill>
                            <a:srgbClr val="FFFF00"/>
                          </a:solidFill>
                          <a:effectLst>
                            <a:outerShdw blurRad="50800" dist="38100" algn="tr" rotWithShape="0">
                              <a:prstClr val="black">
                                <a:alpha val="40000"/>
                              </a:prstClr>
                            </a:outerShdw>
                          </a:effectLst>
                          <a:latin typeface="Times New Roman"/>
                        </a:rPr>
                        <a:t>Yonehara</a:t>
                      </a:r>
                      <a:r>
                        <a:rPr lang="en-US" sz="1800" b="1" i="0" u="none" strike="noStrike" dirty="0">
                          <a:solidFill>
                            <a:srgbClr val="FFFF00"/>
                          </a:solidFill>
                          <a:effectLst>
                            <a:outerShdw blurRad="50800" dist="38100" algn="tr" rotWithShape="0">
                              <a:prstClr val="black">
                                <a:alpha val="40000"/>
                              </a:prstClr>
                            </a:outerShdw>
                          </a:effectLst>
                          <a:latin typeface="Times New Roman"/>
                        </a:rPr>
                        <a:t>)</a:t>
                      </a:r>
                    </a:p>
                  </a:txBody>
                  <a:tcPr marL="7769" marR="7769" marT="7769"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r"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$23,400 </a:t>
                      </a:r>
                    </a:p>
                  </a:txBody>
                  <a:tcPr marL="7769" marR="7769" marT="7769" marB="0" anchor="ctr">
                    <a:lnL>
                      <a:noFill/>
                    </a:lnL>
                    <a:lnR>
                      <a:noFill/>
                    </a:lnR>
                    <a:lnT>
                      <a:noFill/>
                    </a:lnT>
                    <a:lnB w="12700" cap="flat" cmpd="sng" algn="ctr">
                      <a:solidFill>
                        <a:schemeClr val="tx1"/>
                      </a:solidFill>
                      <a:prstDash val="solid"/>
                      <a:round/>
                      <a:headEnd type="none" w="med" len="med"/>
                      <a:tailEnd type="none" w="med" len="med"/>
                    </a:lnB>
                  </a:tcPr>
                </a:tc>
              </a:tr>
              <a:tr h="554768">
                <a:tc>
                  <a:txBody>
                    <a:bodyPr/>
                    <a:lstStyle/>
                    <a:p>
                      <a:pPr algn="l"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 </a:t>
                      </a:r>
                    </a:p>
                  </a:txBody>
                  <a:tcPr marL="7769" marR="7769" marT="7769"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800" b="0" i="0" u="none" strike="noStrike" dirty="0" smtClean="0">
                          <a:solidFill>
                            <a:srgbClr val="FFFF00"/>
                          </a:solidFill>
                          <a:effectLst>
                            <a:outerShdw blurRad="50800" dist="38100" algn="tr" rotWithShape="0">
                              <a:prstClr val="black">
                                <a:alpha val="40000"/>
                              </a:prstClr>
                            </a:outerShdw>
                          </a:effectLst>
                          <a:latin typeface="Times New Roman"/>
                        </a:rPr>
                        <a:t>                Completed Projects</a:t>
                      </a: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7769" marR="7769" marT="7769"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1" i="0" u="none" strike="noStrike" dirty="0">
                          <a:solidFill>
                            <a:srgbClr val="FFFF00"/>
                          </a:solidFill>
                          <a:effectLst>
                            <a:outerShdw blurRad="50800" dist="38100" algn="tr" rotWithShape="0">
                              <a:prstClr val="black">
                                <a:alpha val="40000"/>
                              </a:prstClr>
                            </a:outerShdw>
                          </a:effectLst>
                          <a:latin typeface="Times New Roman"/>
                        </a:rPr>
                        <a:t>$8,285,000 </a:t>
                      </a:r>
                    </a:p>
                  </a:txBody>
                  <a:tcPr marL="7769" marR="7769" marT="7769" marB="0" anchor="ctr">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800" b="1" i="0" u="none" strike="noStrike" dirty="0">
                          <a:solidFill>
                            <a:srgbClr val="FFFF00"/>
                          </a:solidFill>
                          <a:effectLst>
                            <a:outerShdw blurRad="50800" dist="38100" algn="tr" rotWithShape="0">
                              <a:prstClr val="black">
                                <a:alpha val="40000"/>
                              </a:prstClr>
                            </a:outerShdw>
                          </a:effectLst>
                          <a:latin typeface="Times New Roman"/>
                        </a:rPr>
                        <a:t> </a:t>
                      </a:r>
                    </a:p>
                  </a:txBody>
                  <a:tcPr marL="7769" marR="7769" marT="7769"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800" b="0" i="0" u="none" strike="noStrike" dirty="0">
                          <a:solidFill>
                            <a:srgbClr val="FFFF00"/>
                          </a:solidFill>
                          <a:effectLst/>
                          <a:latin typeface="Arial"/>
                        </a:rPr>
                        <a:t> </a:t>
                      </a:r>
                    </a:p>
                  </a:txBody>
                  <a:tcPr marL="7769" marR="7769" marT="776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sz="1800" b="1" i="0" u="none" strike="noStrike" dirty="0">
                          <a:solidFill>
                            <a:srgbClr val="FFFF00"/>
                          </a:solidFill>
                          <a:effectLst>
                            <a:outerShdw blurRad="50800" dist="38100" algn="tr" rotWithShape="0">
                              <a:prstClr val="black">
                                <a:alpha val="40000"/>
                              </a:prstClr>
                            </a:outerShdw>
                          </a:effectLst>
                          <a:latin typeface="Times New Roman"/>
                        </a:rPr>
                        <a:t>$</a:t>
                      </a:r>
                      <a:r>
                        <a:rPr lang="en-US" sz="1800" b="1" i="0" u="none" strike="noStrike" dirty="0" smtClean="0">
                          <a:solidFill>
                            <a:srgbClr val="FFFF00"/>
                          </a:solidFill>
                          <a:effectLst>
                            <a:outerShdw blurRad="50800" dist="38100" algn="tr" rotWithShape="0">
                              <a:prstClr val="black">
                                <a:alpha val="40000"/>
                              </a:prstClr>
                            </a:outerShdw>
                          </a:effectLst>
                          <a:latin typeface="Times New Roman"/>
                        </a:rPr>
                        <a:t>15,084,297 </a:t>
                      </a:r>
                      <a:endParaRPr lang="en-US" sz="1800" b="1" i="0" u="none" strike="noStrike" dirty="0">
                        <a:solidFill>
                          <a:srgbClr val="FFFF00"/>
                        </a:solidFill>
                        <a:effectLst>
                          <a:outerShdw blurRad="50800" dist="38100" algn="tr" rotWithShape="0">
                            <a:prstClr val="black">
                              <a:alpha val="40000"/>
                            </a:prstClr>
                          </a:outerShdw>
                        </a:effectLst>
                        <a:latin typeface="Times New Roman"/>
                      </a:endParaRPr>
                    </a:p>
                  </a:txBody>
                  <a:tcPr marL="7769" marR="7769" marT="7769" marB="0" anchor="ctr">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0391">
                <a:tc>
                  <a:txBody>
                    <a:bodyPr/>
                    <a:lstStyle/>
                    <a:p>
                      <a:pPr algn="l" fontAlgn="ct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7769" marR="7769" marT="7769"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7769" marR="7769" marT="7769"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endParaRPr lang="en-US" sz="1800" b="0" i="0" u="none" strike="noStrike">
                        <a:solidFill>
                          <a:srgbClr val="FFFF00"/>
                        </a:solidFill>
                        <a:effectLst>
                          <a:outerShdw blurRad="50800" dist="38100" algn="tr" rotWithShape="0">
                            <a:prstClr val="black">
                              <a:alpha val="40000"/>
                            </a:prstClr>
                          </a:outerShdw>
                        </a:effectLst>
                        <a:latin typeface="Times New Roman"/>
                      </a:endParaRPr>
                    </a:p>
                  </a:txBody>
                  <a:tcPr marL="7769" marR="7769" marT="7769"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en-US" sz="1800" b="1" i="0" u="none" strike="noStrike" dirty="0">
                        <a:solidFill>
                          <a:srgbClr val="FFFF00"/>
                        </a:solidFill>
                        <a:effectLst>
                          <a:outerShdw blurRad="50800" dist="38100" algn="tr" rotWithShape="0">
                            <a:prstClr val="black">
                              <a:alpha val="40000"/>
                            </a:prstClr>
                          </a:outerShdw>
                        </a:effectLst>
                        <a:latin typeface="Times New Roman"/>
                      </a:endParaRPr>
                    </a:p>
                  </a:txBody>
                  <a:tcPr marL="7769" marR="7769" marT="7769"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800" b="0" i="0" u="none" strike="noStrike" dirty="0">
                        <a:solidFill>
                          <a:srgbClr val="FFFF00"/>
                        </a:solidFill>
                        <a:effectLst/>
                        <a:latin typeface="Arial"/>
                      </a:endParaRPr>
                    </a:p>
                  </a:txBody>
                  <a:tcPr marL="7769" marR="7769" marT="776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7769" marR="7769" marT="7769" marB="0" anchor="ctr">
                    <a:lnL>
                      <a:noFill/>
                    </a:lnL>
                    <a:lnR>
                      <a:noFill/>
                    </a:lnR>
                    <a:lnT w="12700" cap="flat" cmpd="sng" algn="ctr">
                      <a:solidFill>
                        <a:srgbClr val="000000"/>
                      </a:solidFill>
                      <a:prstDash val="solid"/>
                      <a:round/>
                      <a:headEnd type="none" w="med" len="med"/>
                      <a:tailEnd type="none" w="med" len="med"/>
                    </a:lnT>
                    <a:lnB>
                      <a:noFill/>
                    </a:lnB>
                  </a:tcPr>
                </a:tc>
              </a:tr>
            </a:tbl>
          </a:graphicData>
        </a:graphic>
      </p:graphicFrame>
      <p:grpSp>
        <p:nvGrpSpPr>
          <p:cNvPr id="25" name="Group 3"/>
          <p:cNvGrpSpPr>
            <a:grpSpLocks/>
          </p:cNvGrpSpPr>
          <p:nvPr/>
        </p:nvGrpSpPr>
        <p:grpSpPr bwMode="auto">
          <a:xfrm>
            <a:off x="0" y="0"/>
            <a:ext cx="1905000" cy="838200"/>
            <a:chOff x="3840" y="3216"/>
            <a:chExt cx="1440" cy="624"/>
          </a:xfrm>
        </p:grpSpPr>
        <p:grpSp>
          <p:nvGrpSpPr>
            <p:cNvPr id="26" name="Group 4"/>
            <p:cNvGrpSpPr>
              <a:grpSpLocks/>
            </p:cNvGrpSpPr>
            <p:nvPr/>
          </p:nvGrpSpPr>
          <p:grpSpPr bwMode="auto">
            <a:xfrm>
              <a:off x="3840" y="3216"/>
              <a:ext cx="336" cy="624"/>
              <a:chOff x="1152" y="288"/>
              <a:chExt cx="960" cy="1872"/>
            </a:xfrm>
          </p:grpSpPr>
          <p:sp>
            <p:nvSpPr>
              <p:cNvPr id="28" name="Oval 5"/>
              <p:cNvSpPr>
                <a:spLocks noChangeArrowheads="1"/>
              </p:cNvSpPr>
              <p:nvPr/>
            </p:nvSpPr>
            <p:spPr bwMode="auto">
              <a:xfrm>
                <a:off x="1152" y="1488"/>
                <a:ext cx="960" cy="672"/>
              </a:xfrm>
              <a:prstGeom prst="ellipse">
                <a:avLst/>
              </a:prstGeom>
              <a:solidFill>
                <a:schemeClr val="accent2"/>
              </a:solidFill>
              <a:ln w="9525">
                <a:noFill/>
                <a:round/>
                <a:headEnd/>
                <a:tailEnd/>
              </a:ln>
            </p:spPr>
            <p:txBody>
              <a:bodyPr wrap="none" anchor="ctr"/>
              <a:lstStyle/>
              <a:p>
                <a:pPr algn="ctr" eaLnBrk="0" fontAlgn="base" hangingPunct="0">
                  <a:spcBef>
                    <a:spcPct val="0"/>
                  </a:spcBef>
                  <a:spcAft>
                    <a:spcPct val="0"/>
                  </a:spcAft>
                </a:pPr>
                <a:endParaRPr lang="en-US">
                  <a:solidFill>
                    <a:srgbClr val="FFFFFF"/>
                  </a:solidFill>
                  <a:latin typeface="Arial" charset="0"/>
                </a:endParaRPr>
              </a:p>
            </p:txBody>
          </p:sp>
          <p:sp>
            <p:nvSpPr>
              <p:cNvPr id="29" name="Oval 6"/>
              <p:cNvSpPr>
                <a:spLocks noChangeArrowheads="1"/>
              </p:cNvSpPr>
              <p:nvPr/>
            </p:nvSpPr>
            <p:spPr bwMode="auto">
              <a:xfrm>
                <a:off x="1152" y="288"/>
                <a:ext cx="960" cy="672"/>
              </a:xfrm>
              <a:prstGeom prst="ellipse">
                <a:avLst/>
              </a:prstGeom>
              <a:solidFill>
                <a:schemeClr val="accent2"/>
              </a:solidFill>
              <a:ln w="9525">
                <a:noFill/>
                <a:round/>
                <a:headEnd/>
                <a:tailEnd/>
              </a:ln>
            </p:spPr>
            <p:txBody>
              <a:bodyPr wrap="none" anchor="ctr"/>
              <a:lstStyle/>
              <a:p>
                <a:pPr algn="ctr" eaLnBrk="0" fontAlgn="base" hangingPunct="0">
                  <a:spcBef>
                    <a:spcPct val="0"/>
                  </a:spcBef>
                  <a:spcAft>
                    <a:spcPct val="0"/>
                  </a:spcAft>
                </a:pPr>
                <a:endParaRPr lang="en-US">
                  <a:solidFill>
                    <a:srgbClr val="FFFFFF"/>
                  </a:solidFill>
                  <a:latin typeface="Arial" charset="0"/>
                </a:endParaRPr>
              </a:p>
            </p:txBody>
          </p:sp>
          <p:sp>
            <p:nvSpPr>
              <p:cNvPr id="30" name="Rectangle 7"/>
              <p:cNvSpPr>
                <a:spLocks noChangeAspect="1" noChangeArrowheads="1"/>
              </p:cNvSpPr>
              <p:nvPr/>
            </p:nvSpPr>
            <p:spPr bwMode="auto">
              <a:xfrm>
                <a:off x="1152" y="624"/>
                <a:ext cx="960" cy="1200"/>
              </a:xfrm>
              <a:prstGeom prst="rect">
                <a:avLst/>
              </a:prstGeom>
              <a:solidFill>
                <a:schemeClr val="accent2"/>
              </a:solidFill>
              <a:ln w="28575">
                <a:noFill/>
                <a:miter lim="800000"/>
                <a:headEnd/>
                <a:tailEnd/>
              </a:ln>
            </p:spPr>
            <p:txBody>
              <a:bodyPr wrap="none" anchor="ctr"/>
              <a:lstStyle/>
              <a:p>
                <a:pPr algn="ctr" eaLnBrk="0" fontAlgn="base" hangingPunct="0">
                  <a:spcBef>
                    <a:spcPct val="0"/>
                  </a:spcBef>
                  <a:spcAft>
                    <a:spcPct val="0"/>
                  </a:spcAft>
                </a:pPr>
                <a:endParaRPr lang="en-US">
                  <a:solidFill>
                    <a:srgbClr val="FFFFFF"/>
                  </a:solidFill>
                  <a:latin typeface="Arial" charset="0"/>
                </a:endParaRPr>
              </a:p>
            </p:txBody>
          </p:sp>
          <p:sp>
            <p:nvSpPr>
              <p:cNvPr id="31" name="WordArt 8"/>
              <p:cNvSpPr>
                <a:spLocks noChangeAspect="1" noChangeArrowheads="1" noChangeShapeType="1" noTextEdit="1"/>
              </p:cNvSpPr>
              <p:nvPr/>
            </p:nvSpPr>
            <p:spPr bwMode="auto">
              <a:xfrm>
                <a:off x="1392" y="768"/>
                <a:ext cx="494" cy="1008"/>
              </a:xfrm>
              <a:prstGeom prst="rect">
                <a:avLst/>
              </a:prstGeom>
            </p:spPr>
            <p:txBody>
              <a:bodyPr wrap="none" fromWordArt="1">
                <a:prstTxWarp prst="textPlain">
                  <a:avLst>
                    <a:gd name="adj" fmla="val 52833"/>
                  </a:avLst>
                </a:prstTxWarp>
              </a:bodyPr>
              <a:lstStyle/>
              <a:p>
                <a:pPr algn="ctr" eaLnBrk="0" fontAlgn="base" hangingPunct="0">
                  <a:spcBef>
                    <a:spcPct val="0"/>
                  </a:spcBef>
                  <a:spcAft>
                    <a:spcPct val="0"/>
                  </a:spcAft>
                </a:pPr>
                <a:r>
                  <a:rPr lang="en-US" sz="5400" b="1" i="1" kern="10">
                    <a:ln w="19050">
                      <a:noFill/>
                      <a:round/>
                      <a:headEnd/>
                      <a:tailEnd/>
                    </a:ln>
                    <a:solidFill>
                      <a:srgbClr val="FFFFFF"/>
                    </a:solidFill>
                    <a:latin typeface="Symbol"/>
                  </a:rPr>
                  <a:t>m</a:t>
                </a:r>
              </a:p>
            </p:txBody>
          </p:sp>
        </p:grpSp>
        <p:sp>
          <p:nvSpPr>
            <p:cNvPr id="27" name="Text Box 9"/>
            <p:cNvSpPr txBox="1">
              <a:spLocks noChangeArrowheads="1"/>
            </p:cNvSpPr>
            <p:nvPr/>
          </p:nvSpPr>
          <p:spPr bwMode="auto">
            <a:xfrm>
              <a:off x="4274" y="3360"/>
              <a:ext cx="1006" cy="251"/>
            </a:xfrm>
            <a:prstGeom prst="rect">
              <a:avLst/>
            </a:prstGeom>
            <a:noFill/>
            <a:ln w="9525">
              <a:noFill/>
              <a:miter lim="800000"/>
              <a:headEnd/>
              <a:tailEnd/>
            </a:ln>
          </p:spPr>
          <p:txBody>
            <a:bodyPr>
              <a:spAutoFit/>
            </a:bodyPr>
            <a:lstStyle/>
            <a:p>
              <a:pPr algn="ctr" eaLnBrk="0" fontAlgn="base" hangingPunct="0">
                <a:spcBef>
                  <a:spcPct val="50000"/>
                </a:spcBef>
                <a:spcAft>
                  <a:spcPct val="0"/>
                </a:spcAft>
              </a:pPr>
              <a:r>
                <a:rPr lang="en-US" sz="1600" b="1" i="1">
                  <a:solidFill>
                    <a:srgbClr val="66CCFF"/>
                  </a:solidFill>
                  <a:latin typeface="Times New Roman" pitchFamily="18" charset="0"/>
                </a:rPr>
                <a:t>Muons, Inc.</a:t>
              </a:r>
            </a:p>
          </p:txBody>
        </p:sp>
      </p:grpSp>
    </p:spTree>
    <p:extLst>
      <p:ext uri="{BB962C8B-B14F-4D97-AF65-F5344CB8AC3E}">
        <p14:creationId xmlns:p14="http://schemas.microsoft.com/office/powerpoint/2010/main" val="18719196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1"/>
          <p:cNvSpPr>
            <a:spLocks noGrp="1"/>
          </p:cNvSpPr>
          <p:nvPr>
            <p:ph type="dt" sz="quarter" idx="10"/>
          </p:nvPr>
        </p:nvSpPr>
        <p:spPr/>
        <p:txBody>
          <a:bodyPr/>
          <a:lstStyle/>
          <a:p>
            <a:pPr>
              <a:defRPr/>
            </a:pPr>
            <a:r>
              <a:rPr lang="en-US" smtClean="0">
                <a:solidFill>
                  <a:srgbClr val="FFFFFF"/>
                </a:solidFill>
              </a:rPr>
              <a:t>Jan 28, 2014</a:t>
            </a:r>
            <a:endParaRPr lang="en-US" dirty="0">
              <a:solidFill>
                <a:srgbClr val="FFFFFF"/>
              </a:solidFill>
            </a:endParaRPr>
          </a:p>
        </p:txBody>
      </p:sp>
      <p:sp>
        <p:nvSpPr>
          <p:cNvPr id="11" name="Footer Placeholder 2"/>
          <p:cNvSpPr>
            <a:spLocks noGrp="1"/>
          </p:cNvSpPr>
          <p:nvPr>
            <p:ph type="ftr" sz="quarter" idx="11"/>
          </p:nvPr>
        </p:nvSpPr>
        <p:spPr/>
        <p:txBody>
          <a:bodyPr/>
          <a:lstStyle/>
          <a:p>
            <a:pPr>
              <a:defRPr/>
            </a:pPr>
            <a:r>
              <a:rPr lang="en-US" smtClean="0">
                <a:solidFill>
                  <a:srgbClr val="FFFFFF"/>
                </a:solidFill>
              </a:rPr>
              <a:t>UChicago Energy Policy Institute</a:t>
            </a:r>
            <a:endParaRPr lang="en-US" dirty="0">
              <a:solidFill>
                <a:srgbClr val="FFFFFF"/>
              </a:solidFill>
            </a:endParaRPr>
          </a:p>
        </p:txBody>
      </p:sp>
      <p:sp>
        <p:nvSpPr>
          <p:cNvPr id="12" name="Slide Number Placeholder 3"/>
          <p:cNvSpPr>
            <a:spLocks noGrp="1"/>
          </p:cNvSpPr>
          <p:nvPr>
            <p:ph type="sldNum" sz="quarter" idx="12"/>
          </p:nvPr>
        </p:nvSpPr>
        <p:spPr/>
        <p:txBody>
          <a:bodyPr/>
          <a:lstStyle/>
          <a:p>
            <a:pPr>
              <a:defRPr/>
            </a:pPr>
            <a:fld id="{0AA76AF9-1420-4A04-8C2D-7563F175EFDE}" type="slidenum">
              <a:rPr lang="en-US">
                <a:solidFill>
                  <a:srgbClr val="FFFFFF"/>
                </a:solidFill>
              </a:rPr>
              <a:pPr>
                <a:defRPr/>
              </a:pPr>
              <a:t>30</a:t>
            </a:fld>
            <a:endParaRPr lang="en-US">
              <a:solidFill>
                <a:srgbClr val="FFFFFF"/>
              </a:solidFill>
            </a:endParaRPr>
          </a:p>
        </p:txBody>
      </p:sp>
      <p:sp>
        <p:nvSpPr>
          <p:cNvPr id="15365" name="Rectangle 2"/>
          <p:cNvSpPr>
            <a:spLocks noChangeArrowheads="1"/>
          </p:cNvSpPr>
          <p:nvPr/>
        </p:nvSpPr>
        <p:spPr bwMode="auto">
          <a:xfrm>
            <a:off x="339725" y="1479600"/>
            <a:ext cx="8651875"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fontAlgn="base" hangingPunct="0">
              <a:spcBef>
                <a:spcPct val="0"/>
              </a:spcBef>
              <a:spcAft>
                <a:spcPct val="0"/>
              </a:spcAft>
            </a:pPr>
            <a:r>
              <a:rPr lang="en-US" sz="2000" dirty="0">
                <a:solidFill>
                  <a:srgbClr val="FFFF00"/>
                </a:solidFill>
                <a:latin typeface="Arial" charset="0"/>
              </a:rPr>
              <a:t>  </a:t>
            </a:r>
            <a:endParaRPr lang="en-US" sz="1600" dirty="0">
              <a:solidFill>
                <a:srgbClr val="FFFF00"/>
              </a:solidFill>
              <a:latin typeface="Arial" charset="0"/>
            </a:endParaRPr>
          </a:p>
          <a:p>
            <a:pPr eaLnBrk="0" fontAlgn="base" hangingPunct="0">
              <a:spcBef>
                <a:spcPct val="0"/>
              </a:spcBef>
              <a:spcAft>
                <a:spcPct val="0"/>
              </a:spcAft>
            </a:pPr>
            <a:r>
              <a:rPr lang="en-US" dirty="0">
                <a:solidFill>
                  <a:srgbClr val="FFFF00"/>
                </a:solidFill>
                <a:latin typeface="Arial" charset="0"/>
              </a:rPr>
              <a:t>The long-range goal </a:t>
            </a:r>
            <a:r>
              <a:rPr lang="en-US" dirty="0" smtClean="0">
                <a:solidFill>
                  <a:srgbClr val="FFFF00"/>
                </a:solidFill>
                <a:latin typeface="Arial" charset="0"/>
              </a:rPr>
              <a:t>is </a:t>
            </a:r>
            <a:r>
              <a:rPr lang="en-US" dirty="0">
                <a:solidFill>
                  <a:srgbClr val="FFFF00"/>
                </a:solidFill>
                <a:latin typeface="Arial" charset="0"/>
              </a:rPr>
              <a:t>to sell intrinsically safe and versatile nuclear reactors to address world energy needs.  </a:t>
            </a:r>
            <a:endParaRPr lang="en-US" dirty="0" smtClean="0">
              <a:solidFill>
                <a:srgbClr val="FFFF00"/>
              </a:solidFill>
              <a:latin typeface="Arial" charset="0"/>
            </a:endParaRPr>
          </a:p>
          <a:p>
            <a:pPr eaLnBrk="0" fontAlgn="base" hangingPunct="0">
              <a:spcBef>
                <a:spcPct val="0"/>
              </a:spcBef>
              <a:spcAft>
                <a:spcPct val="0"/>
              </a:spcAft>
            </a:pPr>
            <a:endParaRPr lang="en-US" sz="1000" dirty="0" smtClean="0">
              <a:solidFill>
                <a:srgbClr val="FFFF00"/>
              </a:solidFill>
              <a:latin typeface="Arial" charset="0"/>
            </a:endParaRPr>
          </a:p>
          <a:p>
            <a:pPr eaLnBrk="0" fontAlgn="base" hangingPunct="0">
              <a:spcBef>
                <a:spcPct val="0"/>
              </a:spcBef>
              <a:spcAft>
                <a:spcPct val="0"/>
              </a:spcAft>
            </a:pPr>
            <a:r>
              <a:rPr lang="en-US" dirty="0" smtClean="0">
                <a:solidFill>
                  <a:srgbClr val="FFFF00"/>
                </a:solidFill>
                <a:latin typeface="Arial" charset="0"/>
              </a:rPr>
              <a:t>The </a:t>
            </a:r>
            <a:r>
              <a:rPr lang="en-US" dirty="0">
                <a:solidFill>
                  <a:srgbClr val="FFFF00"/>
                </a:solidFill>
                <a:latin typeface="Arial" charset="0"/>
              </a:rPr>
              <a:t>first application is an Accelerator-Driven Subcritical Reactor that burns non-enriched Uranium, Thorium, </a:t>
            </a:r>
            <a:r>
              <a:rPr lang="en-US" dirty="0" smtClean="0">
                <a:solidFill>
                  <a:srgbClr val="FFFF00"/>
                </a:solidFill>
                <a:latin typeface="Arial" charset="0"/>
              </a:rPr>
              <a:t>spent </a:t>
            </a:r>
            <a:r>
              <a:rPr lang="en-US" dirty="0">
                <a:solidFill>
                  <a:srgbClr val="FFFF00"/>
                </a:solidFill>
                <a:latin typeface="Arial" charset="0"/>
              </a:rPr>
              <a:t>fuel from conventional nuclear </a:t>
            </a:r>
            <a:r>
              <a:rPr lang="en-US" dirty="0" smtClean="0">
                <a:solidFill>
                  <a:srgbClr val="FFFF00"/>
                </a:solidFill>
                <a:latin typeface="Arial" charset="0"/>
              </a:rPr>
              <a:t>reactors (SNF), or excess </a:t>
            </a:r>
            <a:r>
              <a:rPr lang="en-US" u="sng" dirty="0" smtClean="0">
                <a:solidFill>
                  <a:srgbClr val="FFFF00"/>
                </a:solidFill>
                <a:latin typeface="Arial" charset="0"/>
              </a:rPr>
              <a:t>weapons-grade plutonium </a:t>
            </a:r>
            <a:r>
              <a:rPr lang="en-US" dirty="0">
                <a:solidFill>
                  <a:srgbClr val="FFFF00"/>
                </a:solidFill>
                <a:latin typeface="Arial" charset="0"/>
              </a:rPr>
              <a:t>in a molten salt fuel to produce high-temperature heat to convert Natural Gas and </a:t>
            </a:r>
            <a:r>
              <a:rPr lang="en-US" dirty="0" smtClean="0">
                <a:solidFill>
                  <a:srgbClr val="FFFF00"/>
                </a:solidFill>
                <a:latin typeface="Arial" charset="0"/>
              </a:rPr>
              <a:t>renewable Carbon </a:t>
            </a:r>
            <a:r>
              <a:rPr lang="en-US" dirty="0">
                <a:solidFill>
                  <a:srgbClr val="FFFF00"/>
                </a:solidFill>
                <a:latin typeface="Arial" charset="0"/>
              </a:rPr>
              <a:t>into liquid fuel for vehicles. </a:t>
            </a:r>
            <a:endParaRPr lang="en-US" dirty="0" smtClean="0">
              <a:solidFill>
                <a:srgbClr val="FFFF00"/>
              </a:solidFill>
              <a:latin typeface="Arial" charset="0"/>
            </a:endParaRPr>
          </a:p>
          <a:p>
            <a:pPr eaLnBrk="0" fontAlgn="base" hangingPunct="0">
              <a:spcBef>
                <a:spcPct val="0"/>
              </a:spcBef>
              <a:spcAft>
                <a:spcPct val="0"/>
              </a:spcAft>
            </a:pPr>
            <a:endParaRPr lang="en-US" dirty="0" smtClean="0">
              <a:solidFill>
                <a:srgbClr val="FFFF00"/>
              </a:solidFill>
              <a:latin typeface="Arial" charset="0"/>
            </a:endParaRPr>
          </a:p>
          <a:p>
            <a:pPr eaLnBrk="0" fontAlgn="base" hangingPunct="0">
              <a:spcBef>
                <a:spcPct val="0"/>
              </a:spcBef>
              <a:spcAft>
                <a:spcPct val="0"/>
              </a:spcAft>
            </a:pPr>
            <a:r>
              <a:rPr lang="en-US" dirty="0" smtClean="0">
                <a:solidFill>
                  <a:srgbClr val="FFFF00"/>
                </a:solidFill>
                <a:latin typeface="Arial" charset="0"/>
              </a:rPr>
              <a:t>Requires </a:t>
            </a:r>
            <a:r>
              <a:rPr lang="en-US" u="sng" dirty="0" smtClean="0">
                <a:solidFill>
                  <a:srgbClr val="FFFF00"/>
                </a:solidFill>
                <a:latin typeface="Arial" charset="0"/>
              </a:rPr>
              <a:t>development </a:t>
            </a:r>
            <a:r>
              <a:rPr lang="en-US" u="sng" dirty="0">
                <a:solidFill>
                  <a:srgbClr val="FFFF00"/>
                </a:solidFill>
                <a:latin typeface="Arial" charset="0"/>
              </a:rPr>
              <a:t>and interfacing between known technologies </a:t>
            </a:r>
            <a:r>
              <a:rPr lang="en-US" dirty="0">
                <a:solidFill>
                  <a:srgbClr val="FFFF00"/>
                </a:solidFill>
                <a:latin typeface="Arial" charset="0"/>
              </a:rPr>
              <a:t>that </a:t>
            </a:r>
            <a:endParaRPr lang="en-US" dirty="0" smtClean="0">
              <a:solidFill>
                <a:srgbClr val="FFFF00"/>
              </a:solidFill>
              <a:latin typeface="Arial" charset="0"/>
            </a:endParaRPr>
          </a:p>
          <a:p>
            <a:pPr eaLnBrk="0" fontAlgn="base" hangingPunct="0">
              <a:spcBef>
                <a:spcPct val="0"/>
              </a:spcBef>
              <a:spcAft>
                <a:spcPct val="0"/>
              </a:spcAft>
            </a:pPr>
            <a:endParaRPr lang="en-US" dirty="0">
              <a:solidFill>
                <a:srgbClr val="FFFF00"/>
              </a:solidFill>
              <a:latin typeface="Arial" charset="0"/>
            </a:endParaRPr>
          </a:p>
          <a:p>
            <a:pPr eaLnBrk="0" fontAlgn="base" hangingPunct="0">
              <a:spcBef>
                <a:spcPct val="0"/>
              </a:spcBef>
              <a:spcAft>
                <a:spcPct val="0"/>
              </a:spcAft>
            </a:pPr>
            <a:r>
              <a:rPr lang="en-US" dirty="0" smtClean="0">
                <a:solidFill>
                  <a:srgbClr val="FFFF00"/>
                </a:solidFill>
                <a:latin typeface="Arial" charset="0"/>
              </a:rPr>
              <a:t>-use an SRF </a:t>
            </a:r>
            <a:r>
              <a:rPr lang="en-US" dirty="0">
                <a:solidFill>
                  <a:srgbClr val="FFFF00"/>
                </a:solidFill>
                <a:latin typeface="Arial" charset="0"/>
              </a:rPr>
              <a:t>accelerator to produce an intense source of neutrons to </a:t>
            </a:r>
            <a:endParaRPr lang="en-US" dirty="0" smtClean="0">
              <a:solidFill>
                <a:srgbClr val="FFFF00"/>
              </a:solidFill>
              <a:latin typeface="Arial" charset="0"/>
            </a:endParaRPr>
          </a:p>
          <a:p>
            <a:pPr marL="457200" indent="-457200" eaLnBrk="0" fontAlgn="base" hangingPunct="0">
              <a:spcBef>
                <a:spcPct val="0"/>
              </a:spcBef>
              <a:spcAft>
                <a:spcPct val="0"/>
              </a:spcAft>
              <a:buAutoNum type="arabicParenR"/>
            </a:pPr>
            <a:endParaRPr lang="en-US" dirty="0">
              <a:solidFill>
                <a:srgbClr val="FFFF00"/>
              </a:solidFill>
              <a:latin typeface="Arial" charset="0"/>
            </a:endParaRPr>
          </a:p>
          <a:p>
            <a:pPr eaLnBrk="0" fontAlgn="base" hangingPunct="0">
              <a:spcBef>
                <a:spcPct val="0"/>
              </a:spcBef>
              <a:spcAft>
                <a:spcPct val="0"/>
              </a:spcAft>
            </a:pPr>
            <a:r>
              <a:rPr lang="en-US" dirty="0" smtClean="0">
                <a:solidFill>
                  <a:srgbClr val="FFFF00"/>
                </a:solidFill>
                <a:latin typeface="Arial" charset="0"/>
              </a:rPr>
              <a:t>-generate </a:t>
            </a:r>
            <a:r>
              <a:rPr lang="en-US" dirty="0">
                <a:solidFill>
                  <a:srgbClr val="FFFF00"/>
                </a:solidFill>
                <a:latin typeface="Arial" charset="0"/>
              </a:rPr>
              <a:t>process heat in </a:t>
            </a:r>
            <a:r>
              <a:rPr lang="en-US" dirty="0" smtClean="0">
                <a:solidFill>
                  <a:srgbClr val="FFFF00"/>
                </a:solidFill>
                <a:latin typeface="Arial" charset="0"/>
              </a:rPr>
              <a:t>GEM*STAR, a </a:t>
            </a:r>
            <a:r>
              <a:rPr lang="en-US" dirty="0">
                <a:solidFill>
                  <a:srgbClr val="FFFF00"/>
                </a:solidFill>
                <a:latin typeface="Arial" charset="0"/>
              </a:rPr>
              <a:t>molten-salt-fueled subcritical </a:t>
            </a:r>
            <a:r>
              <a:rPr lang="en-US" dirty="0" smtClean="0">
                <a:solidFill>
                  <a:srgbClr val="FFFF00"/>
                </a:solidFill>
                <a:latin typeface="Arial" charset="0"/>
              </a:rPr>
              <a:t>reactor, </a:t>
            </a:r>
            <a:r>
              <a:rPr lang="en-US" dirty="0">
                <a:solidFill>
                  <a:srgbClr val="FFFF00"/>
                </a:solidFill>
                <a:latin typeface="Arial" charset="0"/>
              </a:rPr>
              <a:t>to </a:t>
            </a:r>
            <a:endParaRPr lang="en-US" dirty="0" smtClean="0">
              <a:solidFill>
                <a:srgbClr val="FFFF00"/>
              </a:solidFill>
              <a:latin typeface="Arial" charset="0"/>
            </a:endParaRPr>
          </a:p>
          <a:p>
            <a:pPr eaLnBrk="0" fontAlgn="base" hangingPunct="0">
              <a:spcBef>
                <a:spcPct val="0"/>
              </a:spcBef>
              <a:spcAft>
                <a:spcPct val="0"/>
              </a:spcAft>
            </a:pPr>
            <a:endParaRPr lang="en-US" dirty="0">
              <a:solidFill>
                <a:srgbClr val="FFFF00"/>
              </a:solidFill>
              <a:latin typeface="Arial" charset="0"/>
            </a:endParaRPr>
          </a:p>
          <a:p>
            <a:pPr eaLnBrk="0" fontAlgn="base" hangingPunct="0">
              <a:spcBef>
                <a:spcPct val="0"/>
              </a:spcBef>
              <a:spcAft>
                <a:spcPct val="0"/>
              </a:spcAft>
            </a:pPr>
            <a:r>
              <a:rPr lang="en-US" dirty="0" smtClean="0">
                <a:solidFill>
                  <a:srgbClr val="FFFF00"/>
                </a:solidFill>
                <a:latin typeface="Arial" charset="0"/>
              </a:rPr>
              <a:t>-prepare </a:t>
            </a:r>
            <a:r>
              <a:rPr lang="en-US" dirty="0">
                <a:solidFill>
                  <a:srgbClr val="FFFF00"/>
                </a:solidFill>
                <a:latin typeface="Arial" charset="0"/>
              </a:rPr>
              <a:t>methane and </a:t>
            </a:r>
            <a:r>
              <a:rPr lang="en-US" dirty="0" smtClean="0">
                <a:solidFill>
                  <a:srgbClr val="FFFF00"/>
                </a:solidFill>
                <a:latin typeface="Arial" charset="0"/>
              </a:rPr>
              <a:t>carbon </a:t>
            </a:r>
            <a:r>
              <a:rPr lang="en-US" dirty="0">
                <a:solidFill>
                  <a:srgbClr val="FFFF00"/>
                </a:solidFill>
                <a:latin typeface="Arial" charset="0"/>
              </a:rPr>
              <a:t>for the Fischer-</a:t>
            </a:r>
            <a:r>
              <a:rPr lang="en-US" dirty="0" err="1">
                <a:solidFill>
                  <a:srgbClr val="FFFF00"/>
                </a:solidFill>
                <a:latin typeface="Arial" charset="0"/>
              </a:rPr>
              <a:t>Tropsch</a:t>
            </a:r>
            <a:r>
              <a:rPr lang="en-US" dirty="0">
                <a:solidFill>
                  <a:srgbClr val="FFFF00"/>
                </a:solidFill>
                <a:latin typeface="Arial" charset="0"/>
              </a:rPr>
              <a:t> generation of diesel fuel. </a:t>
            </a:r>
          </a:p>
          <a:p>
            <a:pPr eaLnBrk="0" fontAlgn="base" hangingPunct="0">
              <a:spcBef>
                <a:spcPct val="0"/>
              </a:spcBef>
              <a:spcAft>
                <a:spcPct val="0"/>
              </a:spcAft>
            </a:pPr>
            <a:endParaRPr lang="en-US" sz="1600" dirty="0">
              <a:solidFill>
                <a:srgbClr val="FFFF00"/>
              </a:solidFill>
              <a:latin typeface="Arial" charset="0"/>
            </a:endParaRPr>
          </a:p>
          <a:p>
            <a:pPr algn="ctr" eaLnBrk="0" fontAlgn="base" hangingPunct="0">
              <a:spcBef>
                <a:spcPct val="0"/>
              </a:spcBef>
              <a:spcAft>
                <a:spcPct val="0"/>
              </a:spcAft>
            </a:pPr>
            <a:endParaRPr lang="en-US" dirty="0">
              <a:solidFill>
                <a:srgbClr val="FFFFFF"/>
              </a:solidFill>
              <a:latin typeface="Arial" charset="0"/>
            </a:endParaRPr>
          </a:p>
        </p:txBody>
      </p:sp>
      <p:grpSp>
        <p:nvGrpSpPr>
          <p:cNvPr id="15366" name="Group 3"/>
          <p:cNvGrpSpPr>
            <a:grpSpLocks/>
          </p:cNvGrpSpPr>
          <p:nvPr/>
        </p:nvGrpSpPr>
        <p:grpSpPr bwMode="auto">
          <a:xfrm>
            <a:off x="0" y="0"/>
            <a:ext cx="1905000" cy="838200"/>
            <a:chOff x="3840" y="3216"/>
            <a:chExt cx="1440" cy="624"/>
          </a:xfrm>
        </p:grpSpPr>
        <p:grpSp>
          <p:nvGrpSpPr>
            <p:cNvPr id="15369" name="Group 4"/>
            <p:cNvGrpSpPr>
              <a:grpSpLocks/>
            </p:cNvGrpSpPr>
            <p:nvPr/>
          </p:nvGrpSpPr>
          <p:grpSpPr bwMode="auto">
            <a:xfrm>
              <a:off x="3840" y="3216"/>
              <a:ext cx="336" cy="624"/>
              <a:chOff x="1152" y="288"/>
              <a:chExt cx="960" cy="1872"/>
            </a:xfrm>
          </p:grpSpPr>
          <p:sp>
            <p:nvSpPr>
              <p:cNvPr id="15371" name="Oval 5"/>
              <p:cNvSpPr>
                <a:spLocks noChangeArrowheads="1"/>
              </p:cNvSpPr>
              <p:nvPr/>
            </p:nvSpPr>
            <p:spPr bwMode="auto">
              <a:xfrm>
                <a:off x="1152" y="1488"/>
                <a:ext cx="960" cy="67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fontAlgn="base" hangingPunct="0">
                  <a:spcBef>
                    <a:spcPct val="0"/>
                  </a:spcBef>
                  <a:spcAft>
                    <a:spcPct val="0"/>
                  </a:spcAft>
                </a:pPr>
                <a:endParaRPr lang="en-US">
                  <a:solidFill>
                    <a:srgbClr val="FFFFFF"/>
                  </a:solidFill>
                  <a:latin typeface="Arial" charset="0"/>
                </a:endParaRPr>
              </a:p>
            </p:txBody>
          </p:sp>
          <p:sp>
            <p:nvSpPr>
              <p:cNvPr id="15372" name="Oval 6"/>
              <p:cNvSpPr>
                <a:spLocks noChangeArrowheads="1"/>
              </p:cNvSpPr>
              <p:nvPr/>
            </p:nvSpPr>
            <p:spPr bwMode="auto">
              <a:xfrm>
                <a:off x="1152" y="288"/>
                <a:ext cx="960" cy="67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fontAlgn="base" hangingPunct="0">
                  <a:spcBef>
                    <a:spcPct val="0"/>
                  </a:spcBef>
                  <a:spcAft>
                    <a:spcPct val="0"/>
                  </a:spcAft>
                </a:pPr>
                <a:endParaRPr lang="en-US">
                  <a:solidFill>
                    <a:srgbClr val="FFFFFF"/>
                  </a:solidFill>
                  <a:latin typeface="Arial" charset="0"/>
                </a:endParaRPr>
              </a:p>
            </p:txBody>
          </p:sp>
          <p:sp>
            <p:nvSpPr>
              <p:cNvPr id="15373" name="Rectangle 7"/>
              <p:cNvSpPr>
                <a:spLocks noChangeAspect="1" noChangeArrowheads="1"/>
              </p:cNvSpPr>
              <p:nvPr/>
            </p:nvSpPr>
            <p:spPr bwMode="auto">
              <a:xfrm>
                <a:off x="1152" y="624"/>
                <a:ext cx="960" cy="1200"/>
              </a:xfrm>
              <a:prstGeom prst="rect">
                <a:avLst/>
              </a:prstGeom>
              <a:solidFill>
                <a:schemeClr val="accent2"/>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p>
                <a:pPr algn="ctr" eaLnBrk="0" fontAlgn="base" hangingPunct="0">
                  <a:spcBef>
                    <a:spcPct val="0"/>
                  </a:spcBef>
                  <a:spcAft>
                    <a:spcPct val="0"/>
                  </a:spcAft>
                </a:pPr>
                <a:endParaRPr lang="en-US">
                  <a:solidFill>
                    <a:srgbClr val="FFFFFF"/>
                  </a:solidFill>
                  <a:latin typeface="Arial" charset="0"/>
                </a:endParaRPr>
              </a:p>
            </p:txBody>
          </p:sp>
          <p:sp>
            <p:nvSpPr>
              <p:cNvPr id="15374" name="WordArt 8"/>
              <p:cNvSpPr>
                <a:spLocks noChangeAspect="1" noChangeArrowheads="1" noChangeShapeType="1" noTextEdit="1"/>
              </p:cNvSpPr>
              <p:nvPr/>
            </p:nvSpPr>
            <p:spPr bwMode="auto">
              <a:xfrm>
                <a:off x="1392" y="768"/>
                <a:ext cx="494" cy="100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2833"/>
                  </a:avLst>
                </a:prstTxWarp>
              </a:bodyPr>
              <a:lstStyle/>
              <a:p>
                <a:pPr algn="ctr" eaLnBrk="0" fontAlgn="base" hangingPunct="0">
                  <a:spcBef>
                    <a:spcPct val="0"/>
                  </a:spcBef>
                  <a:spcAft>
                    <a:spcPct val="0"/>
                  </a:spcAft>
                </a:pPr>
                <a:r>
                  <a:rPr lang="en-US" sz="5400" b="1" i="1" kern="10">
                    <a:solidFill>
                      <a:srgbClr val="FFFFFF"/>
                    </a:solidFill>
                    <a:latin typeface="Symbol"/>
                  </a:rPr>
                  <a:t>m</a:t>
                </a:r>
              </a:p>
            </p:txBody>
          </p:sp>
        </p:grpSp>
        <p:sp>
          <p:nvSpPr>
            <p:cNvPr id="15370" name="Text Box 9"/>
            <p:cNvSpPr txBox="1">
              <a:spLocks noChangeArrowheads="1"/>
            </p:cNvSpPr>
            <p:nvPr/>
          </p:nvSpPr>
          <p:spPr bwMode="auto">
            <a:xfrm>
              <a:off x="4274" y="3360"/>
              <a:ext cx="1006"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0" fontAlgn="base" hangingPunct="0">
                <a:spcBef>
                  <a:spcPct val="50000"/>
                </a:spcBef>
                <a:spcAft>
                  <a:spcPct val="0"/>
                </a:spcAft>
              </a:pPr>
              <a:r>
                <a:rPr lang="en-US" sz="1600" b="1" i="1">
                  <a:solidFill>
                    <a:srgbClr val="66CCFF"/>
                  </a:solidFill>
                  <a:latin typeface="Times New Roman" pitchFamily="18" charset="0"/>
                </a:rPr>
                <a:t>Muons, Inc.</a:t>
              </a:r>
            </a:p>
          </p:txBody>
        </p:sp>
      </p:grpSp>
      <p:pic>
        <p:nvPicPr>
          <p:cNvPr id="1536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3575" y="4763"/>
            <a:ext cx="860425" cy="973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8" name="TextBox 1"/>
          <p:cNvSpPr txBox="1">
            <a:spLocks noChangeArrowheads="1"/>
          </p:cNvSpPr>
          <p:nvPr/>
        </p:nvSpPr>
        <p:spPr bwMode="auto">
          <a:xfrm>
            <a:off x="206375" y="490538"/>
            <a:ext cx="802322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0" fontAlgn="base" hangingPunct="0">
              <a:spcBef>
                <a:spcPct val="0"/>
              </a:spcBef>
              <a:spcAft>
                <a:spcPct val="0"/>
              </a:spcAft>
            </a:pPr>
            <a:r>
              <a:rPr lang="en-US" sz="2400" b="1" dirty="0" smtClean="0">
                <a:solidFill>
                  <a:srgbClr val="FFFF00"/>
                </a:solidFill>
              </a:rPr>
              <a:t>3 New </a:t>
            </a:r>
            <a:r>
              <a:rPr lang="en-US" sz="2400" b="1" dirty="0">
                <a:solidFill>
                  <a:srgbClr val="FFFF00"/>
                </a:solidFill>
              </a:rPr>
              <a:t>Nuclear Technology to Produce Inexpensive </a:t>
            </a:r>
          </a:p>
          <a:p>
            <a:pPr algn="ctr" eaLnBrk="0" fontAlgn="base" hangingPunct="0">
              <a:spcBef>
                <a:spcPct val="0"/>
              </a:spcBef>
              <a:spcAft>
                <a:spcPct val="0"/>
              </a:spcAft>
            </a:pPr>
            <a:r>
              <a:rPr lang="en-US" sz="2400" b="1" dirty="0">
                <a:solidFill>
                  <a:srgbClr val="FFFF00"/>
                </a:solidFill>
              </a:rPr>
              <a:t>Diesel Fuel from Natural Gas and Renewable Carbon</a:t>
            </a:r>
            <a:endParaRPr lang="en-US" sz="2400" dirty="0">
              <a:solidFill>
                <a:srgbClr val="FFFF00"/>
              </a:solidFill>
            </a:endParaRPr>
          </a:p>
          <a:p>
            <a:pPr algn="ctr" eaLnBrk="0" fontAlgn="base" hangingPunct="0">
              <a:spcBef>
                <a:spcPct val="0"/>
              </a:spcBef>
              <a:spcAft>
                <a:spcPct val="0"/>
              </a:spcAft>
            </a:pPr>
            <a:r>
              <a:rPr lang="en-US" sz="2000" b="1" dirty="0">
                <a:solidFill>
                  <a:srgbClr val="FFFF00"/>
                </a:solidFill>
              </a:rPr>
              <a:t> 	Charles Bowman                     </a:t>
            </a:r>
            <a:r>
              <a:rPr lang="fr-FR" sz="2000" b="1" dirty="0">
                <a:solidFill>
                  <a:srgbClr val="FFFF00"/>
                </a:solidFill>
              </a:rPr>
              <a:t>Rolland P. Johnson     	      </a:t>
            </a:r>
          </a:p>
          <a:p>
            <a:pPr algn="ctr" eaLnBrk="0" fontAlgn="base" hangingPunct="0">
              <a:spcBef>
                <a:spcPct val="0"/>
              </a:spcBef>
              <a:spcAft>
                <a:spcPct val="0"/>
              </a:spcAft>
            </a:pPr>
            <a:r>
              <a:rPr lang="fr-FR" sz="2000" b="1" i="1" dirty="0">
                <a:solidFill>
                  <a:srgbClr val="FFFF00"/>
                </a:solidFill>
              </a:rPr>
              <a:t>ADNA &amp; CLF Corps                        </a:t>
            </a:r>
            <a:r>
              <a:rPr lang="en-US" sz="2000" b="1" i="1" dirty="0">
                <a:solidFill>
                  <a:srgbClr val="FFFF00"/>
                </a:solidFill>
              </a:rPr>
              <a:t>Muons, Inc., </a:t>
            </a:r>
          </a:p>
        </p:txBody>
      </p:sp>
    </p:spTree>
    <p:extLst>
      <p:ext uri="{BB962C8B-B14F-4D97-AF65-F5344CB8AC3E}">
        <p14:creationId xmlns:p14="http://schemas.microsoft.com/office/powerpoint/2010/main" val="38141438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 Goals</a:t>
            </a:r>
            <a:endParaRPr lang="en-US" dirty="0"/>
          </a:p>
        </p:txBody>
      </p:sp>
      <p:sp>
        <p:nvSpPr>
          <p:cNvPr id="3" name="Content Placeholder 2"/>
          <p:cNvSpPr>
            <a:spLocks noGrp="1"/>
          </p:cNvSpPr>
          <p:nvPr>
            <p:ph idx="1"/>
          </p:nvPr>
        </p:nvSpPr>
        <p:spPr>
          <a:xfrm>
            <a:off x="457200" y="1524000"/>
            <a:ext cx="8229600" cy="4525963"/>
          </a:xfrm>
        </p:spPr>
        <p:txBody>
          <a:bodyPr>
            <a:normAutofit/>
          </a:bodyPr>
          <a:lstStyle/>
          <a:p>
            <a:r>
              <a:rPr lang="en-US" dirty="0" smtClean="0"/>
              <a:t>Make </a:t>
            </a:r>
            <a:r>
              <a:rPr lang="en-US" dirty="0" smtClean="0"/>
              <a:t>nuclear power desirable using</a:t>
            </a:r>
          </a:p>
          <a:p>
            <a:pPr marL="568325"/>
            <a:r>
              <a:rPr lang="en-US" sz="2400" dirty="0" smtClean="0"/>
              <a:t>molten salt fuel </a:t>
            </a:r>
            <a:r>
              <a:rPr lang="en-US" sz="1600" dirty="0" smtClean="0"/>
              <a:t>– to eliminate accidental volatile releases</a:t>
            </a:r>
          </a:p>
          <a:p>
            <a:pPr marL="568325"/>
            <a:r>
              <a:rPr lang="en-US" sz="2400" dirty="0" smtClean="0"/>
              <a:t>proton spallation </a:t>
            </a:r>
            <a:r>
              <a:rPr lang="en-US" sz="2000" dirty="0" smtClean="0"/>
              <a:t> </a:t>
            </a:r>
            <a:r>
              <a:rPr lang="en-US" sz="1600" dirty="0" smtClean="0"/>
              <a:t>– to allow subcritical operation</a:t>
            </a:r>
          </a:p>
          <a:p>
            <a:pPr marL="568325"/>
            <a:r>
              <a:rPr lang="en-US" sz="2400" dirty="0" smtClean="0"/>
              <a:t>continuous-feed reactor </a:t>
            </a:r>
            <a:r>
              <a:rPr lang="en-US" sz="1600" dirty="0" smtClean="0"/>
              <a:t>- </a:t>
            </a:r>
            <a:r>
              <a:rPr lang="en-US" sz="1600" dirty="0"/>
              <a:t>to divorce it from nuclear weapons </a:t>
            </a:r>
            <a:r>
              <a:rPr lang="en-US" sz="1600" dirty="0" smtClean="0"/>
              <a:t>proliferation</a:t>
            </a:r>
          </a:p>
          <a:p>
            <a:r>
              <a:rPr lang="en-US" dirty="0" smtClean="0"/>
              <a:t>NNSA* first example of GEM*STAR</a:t>
            </a:r>
          </a:p>
          <a:p>
            <a:pPr marL="568325" lvl="0"/>
            <a:r>
              <a:rPr lang="en-US" sz="2400" dirty="0" smtClean="0">
                <a:solidFill>
                  <a:prstClr val="black"/>
                </a:solidFill>
              </a:rPr>
              <a:t>eliminate W-</a:t>
            </a:r>
            <a:r>
              <a:rPr lang="en-US" sz="2400" dirty="0" err="1" smtClean="0">
                <a:solidFill>
                  <a:prstClr val="black"/>
                </a:solidFill>
              </a:rPr>
              <a:t>Pu</a:t>
            </a:r>
            <a:r>
              <a:rPr lang="en-US" sz="2400" dirty="0" smtClean="0">
                <a:solidFill>
                  <a:prstClr val="black"/>
                </a:solidFill>
              </a:rPr>
              <a:t> </a:t>
            </a:r>
            <a:r>
              <a:rPr lang="en-US" sz="1600" dirty="0" smtClean="0">
                <a:solidFill>
                  <a:prstClr val="black"/>
                </a:solidFill>
              </a:rPr>
              <a:t>–</a:t>
            </a:r>
            <a:r>
              <a:rPr lang="en-US" sz="1600" dirty="0" smtClean="0"/>
              <a:t>2000 </a:t>
            </a:r>
            <a:r>
              <a:rPr lang="en-US" sz="1600" dirty="0"/>
              <a:t>U.S.-</a:t>
            </a:r>
            <a:r>
              <a:rPr lang="en-US" sz="1600" dirty="0" smtClean="0"/>
              <a:t>Russian </a:t>
            </a:r>
            <a:r>
              <a:rPr lang="en-US" sz="1600" dirty="0" err="1" smtClean="0"/>
              <a:t>Pu</a:t>
            </a:r>
            <a:r>
              <a:rPr lang="en-US" sz="1600" dirty="0" smtClean="0"/>
              <a:t> </a:t>
            </a:r>
            <a:r>
              <a:rPr lang="en-US" sz="1600" dirty="0"/>
              <a:t>Management and Disposition </a:t>
            </a:r>
            <a:r>
              <a:rPr lang="en-US" sz="1600" dirty="0" smtClean="0"/>
              <a:t>Agreement</a:t>
            </a:r>
            <a:endParaRPr lang="en-US" sz="1600" dirty="0" smtClean="0">
              <a:solidFill>
                <a:prstClr val="black"/>
              </a:solidFill>
            </a:endParaRPr>
          </a:p>
          <a:p>
            <a:pPr marL="568325" lvl="0"/>
            <a:r>
              <a:rPr lang="en-US" sz="2400" dirty="0" smtClean="0">
                <a:solidFill>
                  <a:prstClr val="black"/>
                </a:solidFill>
              </a:rPr>
              <a:t>create clean diesel for the </a:t>
            </a:r>
            <a:r>
              <a:rPr lang="en-US" sz="2400" dirty="0" smtClean="0">
                <a:solidFill>
                  <a:prstClr val="black"/>
                </a:solidFill>
              </a:rPr>
              <a:t>DOD</a:t>
            </a:r>
            <a:r>
              <a:rPr lang="en-US" sz="1600" dirty="0" smtClean="0">
                <a:solidFill>
                  <a:prstClr val="black"/>
                </a:solidFill>
              </a:rPr>
              <a:t>–</a:t>
            </a:r>
            <a:r>
              <a:rPr lang="en-US" sz="1600" dirty="0" smtClean="0"/>
              <a:t>40 </a:t>
            </a:r>
            <a:r>
              <a:rPr lang="en-US" sz="1600" dirty="0" smtClean="0"/>
              <a:t>Billion gallons </a:t>
            </a:r>
            <a:r>
              <a:rPr lang="en-US" sz="1600" dirty="0" smtClean="0"/>
              <a:t>from 34 T W-Pu</a:t>
            </a:r>
            <a:endParaRPr lang="en-US" sz="1600" dirty="0" smtClean="0">
              <a:solidFill>
                <a:prstClr val="black"/>
              </a:solidFill>
            </a:endParaRPr>
          </a:p>
        </p:txBody>
      </p:sp>
      <p:sp>
        <p:nvSpPr>
          <p:cNvPr id="4" name="Date Placeholder 3"/>
          <p:cNvSpPr>
            <a:spLocks noGrp="1"/>
          </p:cNvSpPr>
          <p:nvPr>
            <p:ph type="dt" sz="half" idx="10"/>
          </p:nvPr>
        </p:nvSpPr>
        <p:spPr/>
        <p:txBody>
          <a:bodyPr/>
          <a:lstStyle/>
          <a:p>
            <a:r>
              <a:rPr lang="en-US" smtClean="0">
                <a:solidFill>
                  <a:prstClr val="black">
                    <a:tint val="75000"/>
                  </a:prstClr>
                </a:solidFill>
              </a:rPr>
              <a:t>Jan 28, 2014</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UChicago Energy Policy Institute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0B3F71-7FE0-44CE-9220-8FE300BBEB8E}" type="slidenum">
              <a:rPr lang="en-US" smtClean="0">
                <a:solidFill>
                  <a:prstClr val="black">
                    <a:tint val="75000"/>
                  </a:prstClr>
                </a:solidFill>
              </a:rPr>
              <a:pPr/>
              <a:t>31</a:t>
            </a:fld>
            <a:endParaRPr lang="en-US">
              <a:solidFill>
                <a:prstClr val="black">
                  <a:tint val="75000"/>
                </a:prstClr>
              </a:solidFill>
            </a:endParaRPr>
          </a:p>
        </p:txBody>
      </p:sp>
      <p:grpSp>
        <p:nvGrpSpPr>
          <p:cNvPr id="8" name="Group 3"/>
          <p:cNvGrpSpPr>
            <a:grpSpLocks/>
          </p:cNvGrpSpPr>
          <p:nvPr/>
        </p:nvGrpSpPr>
        <p:grpSpPr bwMode="auto">
          <a:xfrm>
            <a:off x="101730" y="71596"/>
            <a:ext cx="1905000" cy="838200"/>
            <a:chOff x="3840" y="3216"/>
            <a:chExt cx="1440" cy="624"/>
          </a:xfrm>
        </p:grpSpPr>
        <p:grpSp>
          <p:nvGrpSpPr>
            <p:cNvPr id="9" name="Group 4"/>
            <p:cNvGrpSpPr>
              <a:grpSpLocks/>
            </p:cNvGrpSpPr>
            <p:nvPr/>
          </p:nvGrpSpPr>
          <p:grpSpPr bwMode="auto">
            <a:xfrm>
              <a:off x="3840" y="3216"/>
              <a:ext cx="336" cy="624"/>
              <a:chOff x="1152" y="288"/>
              <a:chExt cx="960" cy="1872"/>
            </a:xfrm>
          </p:grpSpPr>
          <p:sp>
            <p:nvSpPr>
              <p:cNvPr id="11" name="Oval 5"/>
              <p:cNvSpPr>
                <a:spLocks noChangeArrowheads="1"/>
              </p:cNvSpPr>
              <p:nvPr/>
            </p:nvSpPr>
            <p:spPr bwMode="auto">
              <a:xfrm>
                <a:off x="1152" y="1488"/>
                <a:ext cx="960" cy="672"/>
              </a:xfrm>
              <a:prstGeom prst="ellipse">
                <a:avLst/>
              </a:prstGeom>
              <a:solidFill>
                <a:srgbClr val="297FD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kern="0" smtClean="0">
                  <a:solidFill>
                    <a:prstClr val="black"/>
                  </a:solidFill>
                </a:endParaRPr>
              </a:p>
            </p:txBody>
          </p:sp>
          <p:sp>
            <p:nvSpPr>
              <p:cNvPr id="12" name="Oval 6"/>
              <p:cNvSpPr>
                <a:spLocks noChangeArrowheads="1"/>
              </p:cNvSpPr>
              <p:nvPr/>
            </p:nvSpPr>
            <p:spPr bwMode="auto">
              <a:xfrm>
                <a:off x="1152" y="288"/>
                <a:ext cx="960" cy="672"/>
              </a:xfrm>
              <a:prstGeom prst="ellipse">
                <a:avLst/>
              </a:prstGeom>
              <a:solidFill>
                <a:srgbClr val="297FD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kern="0" smtClean="0">
                  <a:solidFill>
                    <a:prstClr val="black"/>
                  </a:solidFill>
                </a:endParaRPr>
              </a:p>
            </p:txBody>
          </p:sp>
          <p:sp>
            <p:nvSpPr>
              <p:cNvPr id="13" name="Rectangle 7"/>
              <p:cNvSpPr>
                <a:spLocks noChangeAspect="1" noChangeArrowheads="1"/>
              </p:cNvSpPr>
              <p:nvPr/>
            </p:nvSpPr>
            <p:spPr bwMode="auto">
              <a:xfrm>
                <a:off x="1152" y="624"/>
                <a:ext cx="960" cy="1200"/>
              </a:xfrm>
              <a:prstGeom prst="rect">
                <a:avLst/>
              </a:prstGeom>
              <a:solidFill>
                <a:srgbClr val="297FD5"/>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p>
                <a:pPr>
                  <a:defRPr/>
                </a:pPr>
                <a:endParaRPr lang="en-US" kern="0" smtClean="0">
                  <a:solidFill>
                    <a:prstClr val="black"/>
                  </a:solidFill>
                </a:endParaRPr>
              </a:p>
            </p:txBody>
          </p:sp>
          <p:sp>
            <p:nvSpPr>
              <p:cNvPr id="14" name="WordArt 8"/>
              <p:cNvSpPr>
                <a:spLocks noChangeAspect="1" noChangeArrowheads="1" noChangeShapeType="1" noTextEdit="1"/>
              </p:cNvSpPr>
              <p:nvPr/>
            </p:nvSpPr>
            <p:spPr bwMode="auto">
              <a:xfrm>
                <a:off x="1392" y="768"/>
                <a:ext cx="494" cy="100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2833"/>
                  </a:avLst>
                </a:prstTxWarp>
              </a:bodyPr>
              <a:lstStyle/>
              <a:p>
                <a:pPr>
                  <a:defRPr/>
                </a:pPr>
                <a:r>
                  <a:rPr lang="en-US" sz="5400" b="1" i="1" kern="10" dirty="0" smtClean="0">
                    <a:solidFill>
                      <a:srgbClr val="FFFFFF"/>
                    </a:solidFill>
                    <a:latin typeface="Symbol"/>
                  </a:rPr>
                  <a:t>m</a:t>
                </a:r>
              </a:p>
            </p:txBody>
          </p:sp>
        </p:grpSp>
        <p:sp>
          <p:nvSpPr>
            <p:cNvPr id="10" name="Text Box 9"/>
            <p:cNvSpPr txBox="1">
              <a:spLocks noChangeArrowheads="1"/>
            </p:cNvSpPr>
            <p:nvPr/>
          </p:nvSpPr>
          <p:spPr bwMode="auto">
            <a:xfrm>
              <a:off x="4274" y="3360"/>
              <a:ext cx="1006"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spcBef>
                  <a:spcPct val="50000"/>
                </a:spcBef>
                <a:defRPr/>
              </a:pPr>
              <a:r>
                <a:rPr lang="en-US" sz="1600" b="1" i="1" kern="0">
                  <a:solidFill>
                    <a:srgbClr val="297FD5"/>
                  </a:solidFill>
                  <a:latin typeface="Times New Roman" pitchFamily="18" charset="0"/>
                </a:rPr>
                <a:t>Muons, Inc.</a:t>
              </a:r>
            </a:p>
          </p:txBody>
        </p:sp>
      </p:grpSp>
      <p:pic>
        <p:nvPicPr>
          <p:cNvPr id="15" name="Picture 27" descr="bowman.jpg"/>
          <p:cNvPicPr>
            <a:picLocks noChangeAspect="1"/>
          </p:cNvPicPr>
          <p:nvPr/>
        </p:nvPicPr>
        <p:blipFill>
          <a:blip r:embed="rId2">
            <a:extLst>
              <a:ext uri="{28A0092B-C50C-407E-A947-70E740481C1C}">
                <a14:useLocalDpi xmlns:a14="http://schemas.microsoft.com/office/drawing/2010/main" val="0"/>
              </a:ext>
            </a:extLst>
          </a:blip>
          <a:srcRect l="80533" t="65477" r="6442" b="23158"/>
          <a:stretch>
            <a:fillRect/>
          </a:stretch>
        </p:blipFill>
        <p:spPr bwMode="auto">
          <a:xfrm>
            <a:off x="7906344" y="0"/>
            <a:ext cx="114776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914399" y="5943600"/>
            <a:ext cx="7565825" cy="369332"/>
          </a:xfrm>
          <a:prstGeom prst="rect">
            <a:avLst/>
          </a:prstGeom>
          <a:noFill/>
        </p:spPr>
        <p:txBody>
          <a:bodyPr wrap="square" rtlCol="0">
            <a:spAutoFit/>
          </a:bodyPr>
          <a:lstStyle/>
          <a:p>
            <a:r>
              <a:rPr lang="en-US" dirty="0" smtClean="0"/>
              <a:t>*DOE National Nuclear Security Agency – responsible for nuclear weapons</a:t>
            </a:r>
            <a:endParaRPr lang="en-US" dirty="0"/>
          </a:p>
        </p:txBody>
      </p:sp>
    </p:spTree>
    <p:extLst>
      <p:ext uri="{BB962C8B-B14F-4D97-AF65-F5344CB8AC3E}">
        <p14:creationId xmlns:p14="http://schemas.microsoft.com/office/powerpoint/2010/main" val="20526429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Jan 28, 2014</a:t>
            </a:r>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UChicago Energy Policy Institute</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80B3F71-7FE0-44CE-9220-8FE300BBEB8E}" type="slidenum">
              <a:rPr lang="en-US" smtClean="0">
                <a:solidFill>
                  <a:prstClr val="black">
                    <a:tint val="75000"/>
                  </a:prstClr>
                </a:solidFill>
              </a:rPr>
              <a:pPr/>
              <a:t>32</a:t>
            </a:fld>
            <a:endParaRPr lang="en-US">
              <a:solidFill>
                <a:prstClr val="black">
                  <a:tint val="75000"/>
                </a:prstClr>
              </a:solidFill>
            </a:endParaRPr>
          </a:p>
        </p:txBody>
      </p:sp>
      <p:sp>
        <p:nvSpPr>
          <p:cNvPr id="5" name="Rectangle 4"/>
          <p:cNvSpPr/>
          <p:nvPr/>
        </p:nvSpPr>
        <p:spPr>
          <a:xfrm>
            <a:off x="525448" y="1066800"/>
            <a:ext cx="8528658" cy="3693319"/>
          </a:xfrm>
          <a:prstGeom prst="rect">
            <a:avLst/>
          </a:prstGeom>
        </p:spPr>
        <p:txBody>
          <a:bodyPr wrap="square">
            <a:spAutoFit/>
          </a:bodyPr>
          <a:lstStyle/>
          <a:p>
            <a:endParaRPr lang="en-US" dirty="0">
              <a:solidFill>
                <a:srgbClr val="500050"/>
              </a:solidFill>
            </a:endParaRPr>
          </a:p>
          <a:p>
            <a:r>
              <a:rPr lang="en-US" dirty="0" smtClean="0">
                <a:solidFill>
                  <a:prstClr val="black"/>
                </a:solidFill>
              </a:rPr>
              <a:t>GEM*STAR </a:t>
            </a:r>
            <a:r>
              <a:rPr lang="en-US" dirty="0">
                <a:solidFill>
                  <a:prstClr val="black"/>
                </a:solidFill>
              </a:rPr>
              <a:t>burns the w-</a:t>
            </a:r>
            <a:r>
              <a:rPr lang="en-US" dirty="0" err="1">
                <a:solidFill>
                  <a:prstClr val="black"/>
                </a:solidFill>
              </a:rPr>
              <a:t>Pu</a:t>
            </a:r>
            <a:r>
              <a:rPr lang="en-US" dirty="0">
                <a:solidFill>
                  <a:prstClr val="black"/>
                </a:solidFill>
              </a:rPr>
              <a:t> and renders it </a:t>
            </a:r>
            <a:r>
              <a:rPr lang="en-US" b="1" i="1" dirty="0">
                <a:solidFill>
                  <a:prstClr val="black"/>
                </a:solidFill>
              </a:rPr>
              <a:t>permanently</a:t>
            </a:r>
            <a:r>
              <a:rPr lang="en-US" dirty="0">
                <a:solidFill>
                  <a:prstClr val="black"/>
                </a:solidFill>
              </a:rPr>
              <a:t> unusable for nuclear </a:t>
            </a:r>
            <a:r>
              <a:rPr lang="en-US" dirty="0" smtClean="0">
                <a:solidFill>
                  <a:prstClr val="black"/>
                </a:solidFill>
              </a:rPr>
              <a:t>weapons</a:t>
            </a:r>
            <a:endParaRPr lang="en-US" dirty="0">
              <a:solidFill>
                <a:prstClr val="black"/>
              </a:solidFill>
            </a:endParaRPr>
          </a:p>
          <a:p>
            <a:endParaRPr lang="en-US" dirty="0" smtClean="0">
              <a:solidFill>
                <a:prstClr val="black"/>
              </a:solidFill>
            </a:endParaRPr>
          </a:p>
          <a:p>
            <a:r>
              <a:rPr lang="en-US" dirty="0" smtClean="0">
                <a:solidFill>
                  <a:prstClr val="black"/>
                </a:solidFill>
              </a:rPr>
              <a:t>one </a:t>
            </a:r>
            <a:r>
              <a:rPr lang="en-US" dirty="0">
                <a:solidFill>
                  <a:prstClr val="black"/>
                </a:solidFill>
              </a:rPr>
              <a:t>10 MW, 1 GeV proton accelerator feeding four GEM*STAR units </a:t>
            </a:r>
            <a:r>
              <a:rPr lang="en-US" dirty="0" smtClean="0">
                <a:solidFill>
                  <a:prstClr val="black"/>
                </a:solidFill>
              </a:rPr>
              <a:t>burns 34T </a:t>
            </a:r>
            <a:r>
              <a:rPr lang="en-US" dirty="0">
                <a:solidFill>
                  <a:prstClr val="black"/>
                </a:solidFill>
              </a:rPr>
              <a:t>w-Pu to provide the US DOD with </a:t>
            </a:r>
            <a:r>
              <a:rPr lang="en-US" dirty="0" smtClean="0">
                <a:solidFill>
                  <a:prstClr val="black"/>
                </a:solidFill>
              </a:rPr>
              <a:t>40Bg green </a:t>
            </a:r>
            <a:r>
              <a:rPr lang="en-US" dirty="0">
                <a:solidFill>
                  <a:prstClr val="black"/>
                </a:solidFill>
              </a:rPr>
              <a:t>diesel </a:t>
            </a:r>
            <a:r>
              <a:rPr lang="en-US" dirty="0" smtClean="0">
                <a:solidFill>
                  <a:prstClr val="black"/>
                </a:solidFill>
              </a:rPr>
              <a:t>fuel, half of that needed for next 30 years</a:t>
            </a:r>
            <a:r>
              <a:rPr lang="en-US" dirty="0">
                <a:solidFill>
                  <a:prstClr val="black"/>
                </a:solidFill>
              </a:rPr>
              <a:t> </a:t>
            </a:r>
            <a:endParaRPr lang="en-US" dirty="0" smtClean="0">
              <a:solidFill>
                <a:prstClr val="black"/>
              </a:solidFill>
            </a:endParaRPr>
          </a:p>
          <a:p>
            <a:endParaRPr lang="en-US" dirty="0">
              <a:solidFill>
                <a:prstClr val="black"/>
              </a:solidFill>
            </a:endParaRPr>
          </a:p>
          <a:p>
            <a:r>
              <a:rPr lang="en-US" dirty="0" smtClean="0">
                <a:solidFill>
                  <a:prstClr val="black"/>
                </a:solidFill>
              </a:rPr>
              <a:t>Profits </a:t>
            </a:r>
            <a:r>
              <a:rPr lang="en-US" dirty="0">
                <a:solidFill>
                  <a:prstClr val="black"/>
                </a:solidFill>
              </a:rPr>
              <a:t>from producing (renewable) diesel fuel at &lt;$2.00/gallon </a:t>
            </a:r>
            <a:r>
              <a:rPr lang="en-US" dirty="0" smtClean="0">
                <a:solidFill>
                  <a:prstClr val="black"/>
                </a:solidFill>
              </a:rPr>
              <a:t>will inspire </a:t>
            </a:r>
            <a:r>
              <a:rPr lang="en-US" dirty="0">
                <a:solidFill>
                  <a:prstClr val="black"/>
                </a:solidFill>
              </a:rPr>
              <a:t>funding for a Conceptual Design Report prior to a 3-year demo construction </a:t>
            </a:r>
            <a:r>
              <a:rPr lang="en-US" dirty="0" smtClean="0">
                <a:solidFill>
                  <a:prstClr val="black"/>
                </a:solidFill>
              </a:rPr>
              <a:t>project </a:t>
            </a:r>
          </a:p>
          <a:p>
            <a:endParaRPr lang="en-US" dirty="0" smtClean="0">
              <a:solidFill>
                <a:prstClr val="black"/>
              </a:solidFill>
            </a:endParaRPr>
          </a:p>
          <a:p>
            <a:r>
              <a:rPr lang="en-US" dirty="0" smtClean="0">
                <a:solidFill>
                  <a:prstClr val="black"/>
                </a:solidFill>
              </a:rPr>
              <a:t>DOD (US Navy) interest </a:t>
            </a:r>
            <a:r>
              <a:rPr lang="en-US" dirty="0">
                <a:solidFill>
                  <a:prstClr val="black"/>
                </a:solidFill>
              </a:rPr>
              <a:t>in </a:t>
            </a:r>
            <a:r>
              <a:rPr lang="en-US" dirty="0" smtClean="0">
                <a:solidFill>
                  <a:prstClr val="black"/>
                </a:solidFill>
              </a:rPr>
              <a:t>40 </a:t>
            </a:r>
            <a:r>
              <a:rPr lang="en-US" dirty="0">
                <a:solidFill>
                  <a:prstClr val="black"/>
                </a:solidFill>
              </a:rPr>
              <a:t>billion gallons of green diesel from burning 34 tons of w-Pu on a DOE site could expedite the </a:t>
            </a:r>
            <a:r>
              <a:rPr lang="en-US" dirty="0" smtClean="0">
                <a:solidFill>
                  <a:prstClr val="black"/>
                </a:solidFill>
              </a:rPr>
              <a:t>project </a:t>
            </a:r>
          </a:p>
          <a:p>
            <a:r>
              <a:rPr lang="en-US" dirty="0">
                <a:solidFill>
                  <a:prstClr val="black"/>
                </a:solidFill>
              </a:rPr>
              <a:t/>
            </a:r>
            <a:br>
              <a:rPr lang="en-US" dirty="0">
                <a:solidFill>
                  <a:prstClr val="black"/>
                </a:solidFill>
              </a:rPr>
            </a:br>
            <a:endParaRPr lang="en-US" dirty="0">
              <a:solidFill>
                <a:srgbClr val="500050"/>
              </a:solidFill>
            </a:endParaRPr>
          </a:p>
        </p:txBody>
      </p:sp>
      <p:pic>
        <p:nvPicPr>
          <p:cNvPr id="14" name="Picture 27" descr="bowman.jpg"/>
          <p:cNvPicPr>
            <a:picLocks noChangeAspect="1"/>
          </p:cNvPicPr>
          <p:nvPr/>
        </p:nvPicPr>
        <p:blipFill>
          <a:blip r:embed="rId2">
            <a:extLst>
              <a:ext uri="{28A0092B-C50C-407E-A947-70E740481C1C}">
                <a14:useLocalDpi xmlns:a14="http://schemas.microsoft.com/office/drawing/2010/main" val="0"/>
              </a:ext>
            </a:extLst>
          </a:blip>
          <a:srcRect l="80533" t="65477" r="6442" b="23158"/>
          <a:stretch>
            <a:fillRect/>
          </a:stretch>
        </p:blipFill>
        <p:spPr bwMode="auto">
          <a:xfrm>
            <a:off x="8001000" y="0"/>
            <a:ext cx="1053106" cy="1188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73596"/>
            <a:ext cx="5218113"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3"/>
          <p:cNvGrpSpPr>
            <a:grpSpLocks/>
          </p:cNvGrpSpPr>
          <p:nvPr/>
        </p:nvGrpSpPr>
        <p:grpSpPr bwMode="auto">
          <a:xfrm>
            <a:off x="101730" y="71596"/>
            <a:ext cx="1905000" cy="838200"/>
            <a:chOff x="3840" y="3216"/>
            <a:chExt cx="1440" cy="624"/>
          </a:xfrm>
        </p:grpSpPr>
        <p:grpSp>
          <p:nvGrpSpPr>
            <p:cNvPr id="8" name="Group 4"/>
            <p:cNvGrpSpPr>
              <a:grpSpLocks/>
            </p:cNvGrpSpPr>
            <p:nvPr/>
          </p:nvGrpSpPr>
          <p:grpSpPr bwMode="auto">
            <a:xfrm>
              <a:off x="3840" y="3216"/>
              <a:ext cx="336" cy="624"/>
              <a:chOff x="1152" y="288"/>
              <a:chExt cx="960" cy="1872"/>
            </a:xfrm>
          </p:grpSpPr>
          <p:sp>
            <p:nvSpPr>
              <p:cNvPr id="10" name="Oval 5"/>
              <p:cNvSpPr>
                <a:spLocks noChangeArrowheads="1"/>
              </p:cNvSpPr>
              <p:nvPr/>
            </p:nvSpPr>
            <p:spPr bwMode="auto">
              <a:xfrm>
                <a:off x="1152" y="1488"/>
                <a:ext cx="960" cy="67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prstClr val="black"/>
                  </a:solidFill>
                </a:endParaRPr>
              </a:p>
            </p:txBody>
          </p:sp>
          <p:sp>
            <p:nvSpPr>
              <p:cNvPr id="11" name="Oval 6"/>
              <p:cNvSpPr>
                <a:spLocks noChangeArrowheads="1"/>
              </p:cNvSpPr>
              <p:nvPr/>
            </p:nvSpPr>
            <p:spPr bwMode="auto">
              <a:xfrm>
                <a:off x="1152" y="288"/>
                <a:ext cx="960" cy="67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prstClr val="black"/>
                  </a:solidFill>
                </a:endParaRPr>
              </a:p>
            </p:txBody>
          </p:sp>
          <p:sp>
            <p:nvSpPr>
              <p:cNvPr id="12" name="Rectangle 7"/>
              <p:cNvSpPr>
                <a:spLocks noChangeAspect="1" noChangeArrowheads="1"/>
              </p:cNvSpPr>
              <p:nvPr/>
            </p:nvSpPr>
            <p:spPr bwMode="auto">
              <a:xfrm>
                <a:off x="1152" y="624"/>
                <a:ext cx="960" cy="1200"/>
              </a:xfrm>
              <a:prstGeom prst="rect">
                <a:avLst/>
              </a:prstGeom>
              <a:solidFill>
                <a:schemeClr val="accent2"/>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p>
                <a:endParaRPr lang="en-US">
                  <a:solidFill>
                    <a:prstClr val="black"/>
                  </a:solidFill>
                </a:endParaRPr>
              </a:p>
            </p:txBody>
          </p:sp>
          <p:sp>
            <p:nvSpPr>
              <p:cNvPr id="13" name="WordArt 8"/>
              <p:cNvSpPr>
                <a:spLocks noChangeAspect="1" noChangeArrowheads="1" noChangeShapeType="1" noTextEdit="1"/>
              </p:cNvSpPr>
              <p:nvPr/>
            </p:nvSpPr>
            <p:spPr bwMode="auto">
              <a:xfrm>
                <a:off x="1392" y="768"/>
                <a:ext cx="494" cy="100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2833"/>
                  </a:avLst>
                </a:prstTxWarp>
              </a:bodyPr>
              <a:lstStyle/>
              <a:p>
                <a:r>
                  <a:rPr lang="en-US" sz="5400" b="1" i="1" kern="10" dirty="0">
                    <a:solidFill>
                      <a:srgbClr val="FFFFFF"/>
                    </a:solidFill>
                    <a:latin typeface="Symbol"/>
                  </a:rPr>
                  <a:t>m</a:t>
                </a:r>
              </a:p>
            </p:txBody>
          </p:sp>
        </p:grpSp>
        <p:sp>
          <p:nvSpPr>
            <p:cNvPr id="9" name="Text Box 9"/>
            <p:cNvSpPr txBox="1">
              <a:spLocks noChangeArrowheads="1"/>
            </p:cNvSpPr>
            <p:nvPr/>
          </p:nvSpPr>
          <p:spPr bwMode="auto">
            <a:xfrm>
              <a:off x="4274" y="3360"/>
              <a:ext cx="1006"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spcBef>
                  <a:spcPct val="50000"/>
                </a:spcBef>
              </a:pPr>
              <a:r>
                <a:rPr lang="en-US" sz="1600" b="1" i="1">
                  <a:solidFill>
                    <a:srgbClr val="297FD5"/>
                  </a:solidFill>
                  <a:latin typeface="Times New Roman" pitchFamily="18" charset="0"/>
                </a:rPr>
                <a:t>Muons, Inc.</a:t>
              </a:r>
            </a:p>
          </p:txBody>
        </p:sp>
      </p:grpSp>
    </p:spTree>
    <p:extLst>
      <p:ext uri="{BB962C8B-B14F-4D97-AF65-F5344CB8AC3E}">
        <p14:creationId xmlns:p14="http://schemas.microsoft.com/office/powerpoint/2010/main" val="144582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19100"/>
            <a:ext cx="8283575" cy="712788"/>
          </a:xfrm>
        </p:spPr>
        <p:txBody>
          <a:bodyPr/>
          <a:lstStyle/>
          <a:p>
            <a:pPr>
              <a:defRPr/>
            </a:pPr>
            <a:r>
              <a:rPr lang="en-US" sz="2800" dirty="0" smtClean="0">
                <a:solidFill>
                  <a:srgbClr val="FFFF00"/>
                </a:solidFill>
              </a:rPr>
              <a:t>                  </a:t>
            </a:r>
            <a:br>
              <a:rPr lang="en-US" sz="2800" dirty="0" smtClean="0">
                <a:solidFill>
                  <a:srgbClr val="FFFF00"/>
                </a:solidFill>
              </a:rPr>
            </a:br>
            <a:r>
              <a:rPr lang="en-US" sz="2800" dirty="0">
                <a:solidFill>
                  <a:srgbClr val="FFFF00"/>
                </a:solidFill>
              </a:rPr>
              <a:t/>
            </a:r>
            <a:br>
              <a:rPr lang="en-US" sz="2800" dirty="0">
                <a:solidFill>
                  <a:srgbClr val="FFFF00"/>
                </a:solidFill>
              </a:rPr>
            </a:br>
            <a:r>
              <a:rPr lang="en-US" sz="2800" dirty="0" smtClean="0">
                <a:solidFill>
                  <a:srgbClr val="FFFF00"/>
                </a:solidFill>
              </a:rPr>
              <a:t>US Industry can take nuclear </a:t>
            </a:r>
            <a:r>
              <a:rPr lang="en-US" sz="2800" dirty="0">
                <a:solidFill>
                  <a:srgbClr val="FFFF00"/>
                </a:solidFill>
              </a:rPr>
              <a:t>waste </a:t>
            </a:r>
            <a:r>
              <a:rPr lang="en-US" sz="2800" dirty="0" smtClean="0">
                <a:solidFill>
                  <a:srgbClr val="FFFF00"/>
                </a:solidFill>
              </a:rPr>
              <a:t>or </a:t>
            </a:r>
            <a:br>
              <a:rPr lang="en-US" sz="2800" dirty="0" smtClean="0">
                <a:solidFill>
                  <a:srgbClr val="FFFF00"/>
                </a:solidFill>
              </a:rPr>
            </a:br>
            <a:r>
              <a:rPr lang="en-US" sz="2800" dirty="0" smtClean="0">
                <a:solidFill>
                  <a:srgbClr val="FFFF00"/>
                </a:solidFill>
              </a:rPr>
              <a:t>excess plutonium and </a:t>
            </a:r>
            <a:r>
              <a:rPr lang="en-US" sz="2800" dirty="0">
                <a:solidFill>
                  <a:srgbClr val="FFFF00"/>
                </a:solidFill>
              </a:rPr>
              <a:t>produce energy from it</a:t>
            </a:r>
            <a:br>
              <a:rPr lang="en-US" sz="2800" dirty="0">
                <a:solidFill>
                  <a:srgbClr val="FFFF00"/>
                </a:solidFill>
              </a:rPr>
            </a:br>
            <a:endParaRPr lang="en-US" sz="2800" dirty="0">
              <a:solidFill>
                <a:srgbClr val="FFFF00"/>
              </a:solidFill>
            </a:endParaRPr>
          </a:p>
        </p:txBody>
      </p:sp>
      <p:sp>
        <p:nvSpPr>
          <p:cNvPr id="3" name="Content Placeholder 2"/>
          <p:cNvSpPr>
            <a:spLocks noGrp="1"/>
          </p:cNvSpPr>
          <p:nvPr>
            <p:ph idx="1"/>
          </p:nvPr>
        </p:nvSpPr>
        <p:spPr>
          <a:xfrm>
            <a:off x="0" y="1524000"/>
            <a:ext cx="9001125" cy="5105400"/>
          </a:xfrm>
        </p:spPr>
        <p:txBody>
          <a:bodyPr/>
          <a:lstStyle/>
          <a:p>
            <a:pPr>
              <a:defRPr/>
            </a:pPr>
            <a:r>
              <a:rPr lang="en-US" sz="2000" dirty="0" smtClean="0">
                <a:solidFill>
                  <a:srgbClr val="FFFF00"/>
                </a:solidFill>
              </a:rPr>
              <a:t>Molten-salt Reactor Experiment (MSRE) 1965-1969</a:t>
            </a:r>
          </a:p>
          <a:p>
            <a:pPr lvl="1">
              <a:defRPr/>
            </a:pPr>
            <a:r>
              <a:rPr lang="en-US" sz="1600" dirty="0" smtClean="0">
                <a:solidFill>
                  <a:srgbClr val="FFFF00"/>
                </a:solidFill>
              </a:rPr>
              <a:t>continuous purging of volatile radioactive elements – no </a:t>
            </a:r>
            <a:r>
              <a:rPr lang="en-US" sz="1600" dirty="0" err="1" smtClean="0">
                <a:solidFill>
                  <a:srgbClr val="FFFF00"/>
                </a:solidFill>
              </a:rPr>
              <a:t>zircaloy</a:t>
            </a:r>
            <a:r>
              <a:rPr lang="en-US" sz="1600" dirty="0" smtClean="0">
                <a:solidFill>
                  <a:srgbClr val="FFFF00"/>
                </a:solidFill>
              </a:rPr>
              <a:t> </a:t>
            </a:r>
          </a:p>
          <a:p>
            <a:pPr>
              <a:defRPr/>
            </a:pPr>
            <a:r>
              <a:rPr lang="en-US" sz="2000" dirty="0" smtClean="0">
                <a:solidFill>
                  <a:srgbClr val="FFFF00"/>
                </a:solidFill>
              </a:rPr>
              <a:t>Accelerator-Driven Subcritical Reactors (ADSR) </a:t>
            </a:r>
          </a:p>
          <a:p>
            <a:pPr lvl="1">
              <a:buClr>
                <a:srgbClr val="FFFFFF"/>
              </a:buClr>
              <a:defRPr/>
            </a:pPr>
            <a:r>
              <a:rPr lang="en-US" sz="1600" dirty="0">
                <a:solidFill>
                  <a:srgbClr val="FFFF00"/>
                </a:solidFill>
              </a:rPr>
              <a:t>reactor concept uses molten salt </a:t>
            </a:r>
            <a:r>
              <a:rPr lang="en-US" sz="1600" u="sng" dirty="0">
                <a:solidFill>
                  <a:srgbClr val="FFFF00"/>
                </a:solidFill>
              </a:rPr>
              <a:t>fuel </a:t>
            </a:r>
            <a:r>
              <a:rPr lang="en-US" sz="1600" dirty="0">
                <a:solidFill>
                  <a:srgbClr val="FFFF00"/>
                </a:solidFill>
              </a:rPr>
              <a:t>(e.g. </a:t>
            </a:r>
            <a:r>
              <a:rPr lang="en-US" sz="1600" dirty="0" smtClean="0">
                <a:solidFill>
                  <a:srgbClr val="FFFF00"/>
                </a:solidFill>
              </a:rPr>
              <a:t>UF</a:t>
            </a:r>
            <a:r>
              <a:rPr lang="en-US" sz="1600" baseline="-25000" dirty="0" smtClean="0">
                <a:solidFill>
                  <a:srgbClr val="FFFF00"/>
                </a:solidFill>
              </a:rPr>
              <a:t>4</a:t>
            </a:r>
            <a:r>
              <a:rPr lang="en-US" sz="1600" dirty="0" smtClean="0">
                <a:solidFill>
                  <a:srgbClr val="FFFF00"/>
                </a:solidFill>
              </a:rPr>
              <a:t> ,</a:t>
            </a:r>
            <a:r>
              <a:rPr lang="en-US" sz="1600" dirty="0" smtClean="0">
                <a:solidFill>
                  <a:srgbClr val="FFFF00"/>
                </a:solidFill>
                <a:ea typeface="+mn-ea"/>
                <a:cs typeface="+mn-cs"/>
              </a:rPr>
              <a:t>ThF</a:t>
            </a:r>
            <a:r>
              <a:rPr lang="en-US" sz="1600" baseline="-25000" dirty="0" smtClean="0">
                <a:solidFill>
                  <a:srgbClr val="FFFF00"/>
                </a:solidFill>
                <a:ea typeface="+mn-ea"/>
                <a:cs typeface="+mn-cs"/>
              </a:rPr>
              <a:t>4,</a:t>
            </a:r>
            <a:r>
              <a:rPr lang="en-US" sz="1600" dirty="0" smtClean="0">
                <a:solidFill>
                  <a:srgbClr val="FFFF00"/>
                </a:solidFill>
                <a:ea typeface="+mn-ea"/>
                <a:cs typeface="+mn-cs"/>
              </a:rPr>
              <a:t> or PuF</a:t>
            </a:r>
            <a:r>
              <a:rPr lang="en-US" sz="1600" baseline="-25000" dirty="0" smtClean="0">
                <a:solidFill>
                  <a:srgbClr val="FFFF00"/>
                </a:solidFill>
                <a:ea typeface="+mn-ea"/>
                <a:cs typeface="+mn-cs"/>
              </a:rPr>
              <a:t>3</a:t>
            </a:r>
            <a:r>
              <a:rPr lang="en-US" sz="1600" dirty="0" smtClean="0">
                <a:solidFill>
                  <a:srgbClr val="FFFF00"/>
                </a:solidFill>
                <a:ea typeface="+mn-ea"/>
                <a:cs typeface="+mn-cs"/>
              </a:rPr>
              <a:t>)</a:t>
            </a:r>
            <a:endParaRPr lang="en-US" sz="2000" dirty="0" smtClean="0">
              <a:solidFill>
                <a:srgbClr val="FFFF00"/>
              </a:solidFill>
            </a:endParaRPr>
          </a:p>
          <a:p>
            <a:pPr lvl="1">
              <a:defRPr/>
            </a:pPr>
            <a:r>
              <a:rPr lang="en-US" sz="1600" dirty="0" smtClean="0">
                <a:solidFill>
                  <a:srgbClr val="FFFF00"/>
                </a:solidFill>
              </a:rPr>
              <a:t>GEM*STAR</a:t>
            </a:r>
            <a:endParaRPr lang="en-US" sz="1600" dirty="0">
              <a:solidFill>
                <a:srgbClr val="FFFF00"/>
              </a:solidFill>
            </a:endParaRPr>
          </a:p>
          <a:p>
            <a:pPr lvl="2">
              <a:defRPr/>
            </a:pPr>
            <a:r>
              <a:rPr lang="en-US" sz="1600" dirty="0">
                <a:solidFill>
                  <a:srgbClr val="FFFF00"/>
                </a:solidFill>
              </a:rPr>
              <a:t>Avoids nuclear </a:t>
            </a:r>
            <a:r>
              <a:rPr lang="en-US" sz="1600" dirty="0" smtClean="0">
                <a:solidFill>
                  <a:srgbClr val="FFFF00"/>
                </a:solidFill>
              </a:rPr>
              <a:t>weapon proliferation </a:t>
            </a:r>
            <a:r>
              <a:rPr lang="en-US" sz="1600" dirty="0">
                <a:solidFill>
                  <a:srgbClr val="FFFF00"/>
                </a:solidFill>
              </a:rPr>
              <a:t>concern of reprocessing for 200 years</a:t>
            </a:r>
          </a:p>
          <a:p>
            <a:pPr>
              <a:defRPr/>
            </a:pPr>
            <a:r>
              <a:rPr lang="en-US" sz="2000" dirty="0" smtClean="0">
                <a:solidFill>
                  <a:srgbClr val="FFFF00"/>
                </a:solidFill>
              </a:rPr>
              <a:t>The next step is a prototype ADSR machine to inspire industry</a:t>
            </a:r>
          </a:p>
          <a:p>
            <a:pPr>
              <a:defRPr/>
            </a:pPr>
            <a:r>
              <a:rPr lang="en-US" sz="2000" dirty="0" smtClean="0">
                <a:solidFill>
                  <a:srgbClr val="FFFF00"/>
                </a:solidFill>
              </a:rPr>
              <a:t>Inexpensive natural gas changes things in the US</a:t>
            </a:r>
          </a:p>
          <a:p>
            <a:pPr lvl="1">
              <a:defRPr/>
            </a:pPr>
            <a:r>
              <a:rPr lang="en-US" sz="1600" dirty="0" smtClean="0">
                <a:solidFill>
                  <a:srgbClr val="FFFF00"/>
                </a:solidFill>
              </a:rPr>
              <a:t>New Nuclear </a:t>
            </a:r>
            <a:r>
              <a:rPr lang="en-US" sz="1600" dirty="0">
                <a:solidFill>
                  <a:srgbClr val="FFFF00"/>
                </a:solidFill>
              </a:rPr>
              <a:t>Power </a:t>
            </a:r>
            <a:r>
              <a:rPr lang="en-US" sz="1600" dirty="0" smtClean="0">
                <a:solidFill>
                  <a:srgbClr val="FFFF00"/>
                </a:solidFill>
              </a:rPr>
              <a:t>cannot </a:t>
            </a:r>
            <a:r>
              <a:rPr lang="en-US" sz="1600" dirty="0">
                <a:solidFill>
                  <a:srgbClr val="FFFF00"/>
                </a:solidFill>
              </a:rPr>
              <a:t>compete with 4.5 </a:t>
            </a:r>
            <a:r>
              <a:rPr lang="en-US" sz="1600" dirty="0" smtClean="0">
                <a:solidFill>
                  <a:srgbClr val="FFFF00"/>
                </a:solidFill>
              </a:rPr>
              <a:t>c/kW-h </a:t>
            </a:r>
            <a:r>
              <a:rPr lang="en-US" sz="1600" dirty="0">
                <a:solidFill>
                  <a:srgbClr val="FFFF00"/>
                </a:solidFill>
              </a:rPr>
              <a:t>from natural gas</a:t>
            </a:r>
          </a:p>
          <a:p>
            <a:pPr lvl="1">
              <a:defRPr/>
            </a:pPr>
            <a:r>
              <a:rPr lang="en-US" sz="1600" dirty="0" smtClean="0">
                <a:solidFill>
                  <a:srgbClr val="FFFF00"/>
                </a:solidFill>
              </a:rPr>
              <a:t>ADSR </a:t>
            </a:r>
            <a:r>
              <a:rPr lang="en-US" sz="1600" dirty="0">
                <a:solidFill>
                  <a:srgbClr val="FFFF00"/>
                </a:solidFill>
              </a:rPr>
              <a:t>process heat can </a:t>
            </a:r>
            <a:r>
              <a:rPr lang="en-US" sz="1600" dirty="0" smtClean="0">
                <a:solidFill>
                  <a:srgbClr val="FFFF00"/>
                </a:solidFill>
              </a:rPr>
              <a:t>make </a:t>
            </a:r>
            <a:r>
              <a:rPr lang="en-US" sz="1600" dirty="0">
                <a:solidFill>
                  <a:srgbClr val="FFFF00"/>
                </a:solidFill>
              </a:rPr>
              <a:t>synthetic diesel out of natural gas and </a:t>
            </a:r>
            <a:r>
              <a:rPr lang="en-US" sz="1600" dirty="0" smtClean="0">
                <a:solidFill>
                  <a:srgbClr val="FFFF00"/>
                </a:solidFill>
              </a:rPr>
              <a:t>carbon </a:t>
            </a:r>
            <a:endParaRPr lang="en-US" sz="1600" dirty="0">
              <a:solidFill>
                <a:srgbClr val="FFFF00"/>
              </a:solidFill>
            </a:endParaRPr>
          </a:p>
          <a:p>
            <a:pPr>
              <a:defRPr/>
            </a:pPr>
            <a:r>
              <a:rPr lang="en-US" sz="2000" dirty="0" smtClean="0">
                <a:solidFill>
                  <a:srgbClr val="FFFF00"/>
                </a:solidFill>
              </a:rPr>
              <a:t>GEM*STAR technology can</a:t>
            </a:r>
          </a:p>
          <a:p>
            <a:pPr lvl="1">
              <a:defRPr/>
            </a:pPr>
            <a:r>
              <a:rPr lang="en-US" sz="1600" dirty="0" smtClean="0">
                <a:solidFill>
                  <a:srgbClr val="FFFF00"/>
                </a:solidFill>
              </a:rPr>
              <a:t>Turn excess weapons-grade plutonium into process heat,</a:t>
            </a:r>
          </a:p>
          <a:p>
            <a:pPr lvl="1">
              <a:defRPr/>
            </a:pPr>
            <a:r>
              <a:rPr lang="en-US" sz="1600" dirty="0">
                <a:solidFill>
                  <a:srgbClr val="FFFF00"/>
                </a:solidFill>
              </a:rPr>
              <a:t>w</a:t>
            </a:r>
            <a:r>
              <a:rPr lang="en-US" sz="1600" dirty="0" smtClean="0">
                <a:solidFill>
                  <a:srgbClr val="FFFF00"/>
                </a:solidFill>
              </a:rPr>
              <a:t>ith remnants useless for weapons,</a:t>
            </a:r>
          </a:p>
          <a:p>
            <a:pPr lvl="1">
              <a:defRPr/>
            </a:pPr>
            <a:r>
              <a:rPr lang="en-US" sz="1600" dirty="0" smtClean="0">
                <a:solidFill>
                  <a:srgbClr val="FFFF00"/>
                </a:solidFill>
              </a:rPr>
              <a:t>to provide the DOD with inexpensive, green diesel fuel</a:t>
            </a:r>
          </a:p>
          <a:p>
            <a:pPr>
              <a:buFont typeface="Wingdings" pitchFamily="2" charset="2"/>
              <a:buNone/>
              <a:defRPr/>
            </a:pPr>
            <a:endParaRPr lang="en-US" sz="2000" dirty="0">
              <a:solidFill>
                <a:srgbClr val="FFFF00"/>
              </a:solidFill>
            </a:endParaRPr>
          </a:p>
        </p:txBody>
      </p:sp>
      <p:sp>
        <p:nvSpPr>
          <p:cNvPr id="4" name="Date Placeholder 3"/>
          <p:cNvSpPr>
            <a:spLocks noGrp="1"/>
          </p:cNvSpPr>
          <p:nvPr>
            <p:ph type="dt" sz="quarter" idx="10"/>
          </p:nvPr>
        </p:nvSpPr>
        <p:spPr/>
        <p:txBody>
          <a:bodyPr/>
          <a:lstStyle/>
          <a:p>
            <a:pPr>
              <a:defRPr/>
            </a:pPr>
            <a:r>
              <a:rPr lang="en-US" smtClean="0">
                <a:solidFill>
                  <a:srgbClr val="FFFFFF"/>
                </a:solidFill>
              </a:rPr>
              <a:t>Jan 28, 2014</a:t>
            </a:r>
            <a:endParaRPr lang="en-US" dirty="0">
              <a:solidFill>
                <a:srgbClr val="FFFFFF"/>
              </a:solidFill>
            </a:endParaRPr>
          </a:p>
        </p:txBody>
      </p:sp>
      <p:sp>
        <p:nvSpPr>
          <p:cNvPr id="5" name="Footer Placeholder 4"/>
          <p:cNvSpPr>
            <a:spLocks noGrp="1"/>
          </p:cNvSpPr>
          <p:nvPr>
            <p:ph type="ftr" sz="quarter" idx="11"/>
          </p:nvPr>
        </p:nvSpPr>
        <p:spPr/>
        <p:txBody>
          <a:bodyPr/>
          <a:lstStyle/>
          <a:p>
            <a:pPr>
              <a:defRPr/>
            </a:pPr>
            <a:r>
              <a:rPr lang="en-US" smtClean="0">
                <a:solidFill>
                  <a:srgbClr val="FFFFFF"/>
                </a:solidFill>
              </a:rPr>
              <a:t>UChicago Energy Policy Institute</a:t>
            </a:r>
            <a:endParaRPr lang="en-US" dirty="0">
              <a:solidFill>
                <a:srgbClr val="FFFFFF"/>
              </a:solidFill>
            </a:endParaRPr>
          </a:p>
        </p:txBody>
      </p:sp>
      <p:sp>
        <p:nvSpPr>
          <p:cNvPr id="6" name="Slide Number Placeholder 5"/>
          <p:cNvSpPr>
            <a:spLocks noGrp="1"/>
          </p:cNvSpPr>
          <p:nvPr>
            <p:ph type="sldNum" sz="quarter" idx="12"/>
          </p:nvPr>
        </p:nvSpPr>
        <p:spPr/>
        <p:txBody>
          <a:bodyPr/>
          <a:lstStyle/>
          <a:p>
            <a:pPr>
              <a:defRPr/>
            </a:pPr>
            <a:fld id="{15BC075A-B2B5-4E0E-8037-F0BEEF2EEB35}" type="slidenum">
              <a:rPr lang="en-US" smtClean="0">
                <a:solidFill>
                  <a:srgbClr val="FFFFFF"/>
                </a:solidFill>
              </a:rPr>
              <a:pPr>
                <a:defRPr/>
              </a:pPr>
              <a:t>33</a:t>
            </a:fld>
            <a:endParaRPr lang="en-US" dirty="0">
              <a:solidFill>
                <a:srgbClr val="FFFFFF"/>
              </a:solidFill>
            </a:endParaRPr>
          </a:p>
        </p:txBody>
      </p:sp>
      <p:grpSp>
        <p:nvGrpSpPr>
          <p:cNvPr id="17415" name="Group 5"/>
          <p:cNvGrpSpPr>
            <a:grpSpLocks/>
          </p:cNvGrpSpPr>
          <p:nvPr/>
        </p:nvGrpSpPr>
        <p:grpSpPr bwMode="auto">
          <a:xfrm>
            <a:off x="0" y="0"/>
            <a:ext cx="1905000" cy="838200"/>
            <a:chOff x="3840" y="3216"/>
            <a:chExt cx="1440" cy="624"/>
          </a:xfrm>
        </p:grpSpPr>
        <p:grpSp>
          <p:nvGrpSpPr>
            <p:cNvPr id="17417" name="Group 6"/>
            <p:cNvGrpSpPr>
              <a:grpSpLocks/>
            </p:cNvGrpSpPr>
            <p:nvPr/>
          </p:nvGrpSpPr>
          <p:grpSpPr bwMode="auto">
            <a:xfrm>
              <a:off x="3840" y="3216"/>
              <a:ext cx="336" cy="624"/>
              <a:chOff x="1152" y="288"/>
              <a:chExt cx="960" cy="1872"/>
            </a:xfrm>
          </p:grpSpPr>
          <p:sp>
            <p:nvSpPr>
              <p:cNvPr id="17419" name="Oval 7"/>
              <p:cNvSpPr>
                <a:spLocks noChangeArrowheads="1"/>
              </p:cNvSpPr>
              <p:nvPr/>
            </p:nvSpPr>
            <p:spPr bwMode="auto">
              <a:xfrm>
                <a:off x="1152" y="1488"/>
                <a:ext cx="960" cy="67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fontAlgn="base" hangingPunct="0">
                  <a:spcBef>
                    <a:spcPct val="0"/>
                  </a:spcBef>
                  <a:spcAft>
                    <a:spcPct val="0"/>
                  </a:spcAft>
                </a:pPr>
                <a:endParaRPr lang="en-US">
                  <a:solidFill>
                    <a:srgbClr val="FFFFFF"/>
                  </a:solidFill>
                  <a:latin typeface="Arial" charset="0"/>
                </a:endParaRPr>
              </a:p>
            </p:txBody>
          </p:sp>
          <p:sp>
            <p:nvSpPr>
              <p:cNvPr id="17420" name="Oval 8"/>
              <p:cNvSpPr>
                <a:spLocks noChangeArrowheads="1"/>
              </p:cNvSpPr>
              <p:nvPr/>
            </p:nvSpPr>
            <p:spPr bwMode="auto">
              <a:xfrm>
                <a:off x="1152" y="288"/>
                <a:ext cx="960" cy="67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fontAlgn="base" hangingPunct="0">
                  <a:spcBef>
                    <a:spcPct val="0"/>
                  </a:spcBef>
                  <a:spcAft>
                    <a:spcPct val="0"/>
                  </a:spcAft>
                </a:pPr>
                <a:endParaRPr lang="en-US">
                  <a:solidFill>
                    <a:srgbClr val="FFFFFF"/>
                  </a:solidFill>
                  <a:latin typeface="Arial" charset="0"/>
                </a:endParaRPr>
              </a:p>
            </p:txBody>
          </p:sp>
          <p:sp>
            <p:nvSpPr>
              <p:cNvPr id="17421" name="Rectangle 9"/>
              <p:cNvSpPr>
                <a:spLocks noChangeAspect="1" noChangeArrowheads="1"/>
              </p:cNvSpPr>
              <p:nvPr/>
            </p:nvSpPr>
            <p:spPr bwMode="auto">
              <a:xfrm>
                <a:off x="1152" y="624"/>
                <a:ext cx="960" cy="1200"/>
              </a:xfrm>
              <a:prstGeom prst="rect">
                <a:avLst/>
              </a:prstGeom>
              <a:solidFill>
                <a:schemeClr val="accent2"/>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p>
                <a:pPr algn="ctr" eaLnBrk="0" fontAlgn="base" hangingPunct="0">
                  <a:spcBef>
                    <a:spcPct val="0"/>
                  </a:spcBef>
                  <a:spcAft>
                    <a:spcPct val="0"/>
                  </a:spcAft>
                </a:pPr>
                <a:endParaRPr lang="en-US">
                  <a:solidFill>
                    <a:srgbClr val="FFFFFF"/>
                  </a:solidFill>
                  <a:latin typeface="Arial" charset="0"/>
                </a:endParaRPr>
              </a:p>
            </p:txBody>
          </p:sp>
          <p:sp>
            <p:nvSpPr>
              <p:cNvPr id="17422" name="WordArt 10"/>
              <p:cNvSpPr>
                <a:spLocks noChangeAspect="1" noChangeArrowheads="1" noChangeShapeType="1" noTextEdit="1"/>
              </p:cNvSpPr>
              <p:nvPr/>
            </p:nvSpPr>
            <p:spPr bwMode="auto">
              <a:xfrm>
                <a:off x="1392" y="768"/>
                <a:ext cx="494" cy="100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2833"/>
                  </a:avLst>
                </a:prstTxWarp>
              </a:bodyPr>
              <a:lstStyle/>
              <a:p>
                <a:pPr algn="ctr" eaLnBrk="0" fontAlgn="base" hangingPunct="0">
                  <a:spcBef>
                    <a:spcPct val="0"/>
                  </a:spcBef>
                  <a:spcAft>
                    <a:spcPct val="0"/>
                  </a:spcAft>
                </a:pPr>
                <a:r>
                  <a:rPr lang="en-US" sz="5400" b="1" i="1" kern="10">
                    <a:solidFill>
                      <a:srgbClr val="FFFFFF"/>
                    </a:solidFill>
                    <a:latin typeface="Symbol"/>
                  </a:rPr>
                  <a:t>m</a:t>
                </a:r>
              </a:p>
            </p:txBody>
          </p:sp>
        </p:grpSp>
        <p:sp>
          <p:nvSpPr>
            <p:cNvPr id="17418" name="Text Box 11"/>
            <p:cNvSpPr txBox="1">
              <a:spLocks noChangeArrowheads="1"/>
            </p:cNvSpPr>
            <p:nvPr/>
          </p:nvSpPr>
          <p:spPr bwMode="auto">
            <a:xfrm>
              <a:off x="4274" y="3360"/>
              <a:ext cx="1006"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0" fontAlgn="base" hangingPunct="0">
                <a:spcBef>
                  <a:spcPct val="50000"/>
                </a:spcBef>
                <a:spcAft>
                  <a:spcPct val="0"/>
                </a:spcAft>
              </a:pPr>
              <a:r>
                <a:rPr lang="en-US" sz="1600" b="1" i="1">
                  <a:solidFill>
                    <a:srgbClr val="66CCFF"/>
                  </a:solidFill>
                  <a:latin typeface="Times New Roman" pitchFamily="18" charset="0"/>
                </a:rPr>
                <a:t>Muons, Inc.</a:t>
              </a:r>
            </a:p>
          </p:txBody>
        </p:sp>
      </p:grpSp>
      <p:pic>
        <p:nvPicPr>
          <p:cNvPr id="17416"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3575" y="4763"/>
            <a:ext cx="860425" cy="973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63256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1"/>
          <p:cNvSpPr>
            <a:spLocks noGrp="1"/>
          </p:cNvSpPr>
          <p:nvPr>
            <p:ph type="dt" sz="quarter" idx="10"/>
          </p:nvPr>
        </p:nvSpPr>
        <p:spPr/>
        <p:txBody>
          <a:bodyPr/>
          <a:lstStyle/>
          <a:p>
            <a:pPr>
              <a:defRPr/>
            </a:pPr>
            <a:r>
              <a:rPr lang="en-US" smtClean="0">
                <a:solidFill>
                  <a:srgbClr val="FFFFFF"/>
                </a:solidFill>
              </a:rPr>
              <a:t>Jan 28, 2014</a:t>
            </a:r>
            <a:endParaRPr lang="en-US">
              <a:solidFill>
                <a:srgbClr val="FFFFFF"/>
              </a:solidFill>
            </a:endParaRPr>
          </a:p>
        </p:txBody>
      </p:sp>
      <p:sp>
        <p:nvSpPr>
          <p:cNvPr id="11" name="Footer Placeholder 2"/>
          <p:cNvSpPr>
            <a:spLocks noGrp="1"/>
          </p:cNvSpPr>
          <p:nvPr>
            <p:ph type="ftr" sz="quarter" idx="11"/>
          </p:nvPr>
        </p:nvSpPr>
        <p:spPr/>
        <p:txBody>
          <a:bodyPr/>
          <a:lstStyle/>
          <a:p>
            <a:pPr>
              <a:defRPr/>
            </a:pPr>
            <a:r>
              <a:rPr lang="en-US" smtClean="0">
                <a:solidFill>
                  <a:srgbClr val="FFFFFF"/>
                </a:solidFill>
              </a:rPr>
              <a:t>UChicago Energy Policy Institute</a:t>
            </a:r>
            <a:endParaRPr lang="en-US" dirty="0">
              <a:solidFill>
                <a:srgbClr val="FFFFFF"/>
              </a:solidFill>
            </a:endParaRPr>
          </a:p>
        </p:txBody>
      </p:sp>
      <p:sp>
        <p:nvSpPr>
          <p:cNvPr id="12" name="Slide Number Placeholder 3"/>
          <p:cNvSpPr>
            <a:spLocks noGrp="1"/>
          </p:cNvSpPr>
          <p:nvPr>
            <p:ph type="sldNum" sz="quarter" idx="12"/>
          </p:nvPr>
        </p:nvSpPr>
        <p:spPr/>
        <p:txBody>
          <a:bodyPr/>
          <a:lstStyle/>
          <a:p>
            <a:pPr>
              <a:defRPr/>
            </a:pPr>
            <a:fld id="{1C7E32DC-13BF-41CE-88DE-480BA5FFBDF9}" type="slidenum">
              <a:rPr lang="en-US">
                <a:solidFill>
                  <a:srgbClr val="FFFFFF"/>
                </a:solidFill>
              </a:rPr>
              <a:pPr>
                <a:defRPr/>
              </a:pPr>
              <a:t>34</a:t>
            </a:fld>
            <a:endParaRPr lang="en-US">
              <a:solidFill>
                <a:srgbClr val="FFFFFF"/>
              </a:solidFill>
            </a:endParaRPr>
          </a:p>
        </p:txBody>
      </p:sp>
      <p:grpSp>
        <p:nvGrpSpPr>
          <p:cNvPr id="19461" name="Group 3"/>
          <p:cNvGrpSpPr>
            <a:grpSpLocks/>
          </p:cNvGrpSpPr>
          <p:nvPr/>
        </p:nvGrpSpPr>
        <p:grpSpPr bwMode="auto">
          <a:xfrm>
            <a:off x="0" y="0"/>
            <a:ext cx="1905000" cy="838200"/>
            <a:chOff x="3840" y="3216"/>
            <a:chExt cx="1440" cy="624"/>
          </a:xfrm>
        </p:grpSpPr>
        <p:grpSp>
          <p:nvGrpSpPr>
            <p:cNvPr id="19467" name="Group 4"/>
            <p:cNvGrpSpPr>
              <a:grpSpLocks/>
            </p:cNvGrpSpPr>
            <p:nvPr/>
          </p:nvGrpSpPr>
          <p:grpSpPr bwMode="auto">
            <a:xfrm>
              <a:off x="3840" y="3216"/>
              <a:ext cx="336" cy="624"/>
              <a:chOff x="1152" y="288"/>
              <a:chExt cx="960" cy="1872"/>
            </a:xfrm>
          </p:grpSpPr>
          <p:sp>
            <p:nvSpPr>
              <p:cNvPr id="19469" name="Oval 5"/>
              <p:cNvSpPr>
                <a:spLocks noChangeArrowheads="1"/>
              </p:cNvSpPr>
              <p:nvPr/>
            </p:nvSpPr>
            <p:spPr bwMode="auto">
              <a:xfrm>
                <a:off x="1152" y="1488"/>
                <a:ext cx="960" cy="67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fontAlgn="base" hangingPunct="0">
                  <a:spcBef>
                    <a:spcPct val="0"/>
                  </a:spcBef>
                  <a:spcAft>
                    <a:spcPct val="0"/>
                  </a:spcAft>
                </a:pPr>
                <a:endParaRPr lang="en-US">
                  <a:solidFill>
                    <a:srgbClr val="FFFFFF"/>
                  </a:solidFill>
                  <a:latin typeface="Arial" charset="0"/>
                </a:endParaRPr>
              </a:p>
            </p:txBody>
          </p:sp>
          <p:sp>
            <p:nvSpPr>
              <p:cNvPr id="19470" name="Oval 6"/>
              <p:cNvSpPr>
                <a:spLocks noChangeArrowheads="1"/>
              </p:cNvSpPr>
              <p:nvPr/>
            </p:nvSpPr>
            <p:spPr bwMode="auto">
              <a:xfrm>
                <a:off x="1152" y="288"/>
                <a:ext cx="960" cy="67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fontAlgn="base" hangingPunct="0">
                  <a:spcBef>
                    <a:spcPct val="0"/>
                  </a:spcBef>
                  <a:spcAft>
                    <a:spcPct val="0"/>
                  </a:spcAft>
                </a:pPr>
                <a:endParaRPr lang="en-US">
                  <a:solidFill>
                    <a:srgbClr val="FFFFFF"/>
                  </a:solidFill>
                  <a:latin typeface="Arial" charset="0"/>
                </a:endParaRPr>
              </a:p>
            </p:txBody>
          </p:sp>
          <p:sp>
            <p:nvSpPr>
              <p:cNvPr id="19471" name="Rectangle 7"/>
              <p:cNvSpPr>
                <a:spLocks noChangeAspect="1" noChangeArrowheads="1"/>
              </p:cNvSpPr>
              <p:nvPr/>
            </p:nvSpPr>
            <p:spPr bwMode="auto">
              <a:xfrm>
                <a:off x="1152" y="624"/>
                <a:ext cx="960" cy="1200"/>
              </a:xfrm>
              <a:prstGeom prst="rect">
                <a:avLst/>
              </a:prstGeom>
              <a:solidFill>
                <a:schemeClr val="accent2"/>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p>
                <a:pPr algn="ctr" eaLnBrk="0" fontAlgn="base" hangingPunct="0">
                  <a:spcBef>
                    <a:spcPct val="0"/>
                  </a:spcBef>
                  <a:spcAft>
                    <a:spcPct val="0"/>
                  </a:spcAft>
                </a:pPr>
                <a:endParaRPr lang="en-US">
                  <a:solidFill>
                    <a:srgbClr val="FFFFFF"/>
                  </a:solidFill>
                  <a:latin typeface="Arial" charset="0"/>
                </a:endParaRPr>
              </a:p>
            </p:txBody>
          </p:sp>
          <p:sp>
            <p:nvSpPr>
              <p:cNvPr id="19472" name="WordArt 8"/>
              <p:cNvSpPr>
                <a:spLocks noChangeAspect="1" noChangeArrowheads="1" noChangeShapeType="1" noTextEdit="1"/>
              </p:cNvSpPr>
              <p:nvPr/>
            </p:nvSpPr>
            <p:spPr bwMode="auto">
              <a:xfrm>
                <a:off x="1392" y="768"/>
                <a:ext cx="494" cy="100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2833"/>
                  </a:avLst>
                </a:prstTxWarp>
              </a:bodyPr>
              <a:lstStyle/>
              <a:p>
                <a:pPr algn="ctr" eaLnBrk="0" fontAlgn="base" hangingPunct="0">
                  <a:spcBef>
                    <a:spcPct val="0"/>
                  </a:spcBef>
                  <a:spcAft>
                    <a:spcPct val="0"/>
                  </a:spcAft>
                </a:pPr>
                <a:r>
                  <a:rPr lang="en-US" sz="5400" b="1" i="1" kern="10">
                    <a:solidFill>
                      <a:srgbClr val="FFFFFF"/>
                    </a:solidFill>
                    <a:latin typeface="Symbol"/>
                  </a:rPr>
                  <a:t>m</a:t>
                </a:r>
              </a:p>
            </p:txBody>
          </p:sp>
        </p:grpSp>
        <p:sp>
          <p:nvSpPr>
            <p:cNvPr id="19468" name="Text Box 9"/>
            <p:cNvSpPr txBox="1">
              <a:spLocks noChangeArrowheads="1"/>
            </p:cNvSpPr>
            <p:nvPr/>
          </p:nvSpPr>
          <p:spPr bwMode="auto">
            <a:xfrm>
              <a:off x="4274" y="3360"/>
              <a:ext cx="1006"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0" fontAlgn="base" hangingPunct="0">
                <a:spcBef>
                  <a:spcPct val="50000"/>
                </a:spcBef>
                <a:spcAft>
                  <a:spcPct val="0"/>
                </a:spcAft>
              </a:pPr>
              <a:r>
                <a:rPr lang="en-US" sz="1600" b="1" i="1">
                  <a:solidFill>
                    <a:srgbClr val="66CCFF"/>
                  </a:solidFill>
                  <a:latin typeface="Times New Roman" pitchFamily="18" charset="0"/>
                </a:rPr>
                <a:t>Muons, Inc.</a:t>
              </a:r>
            </a:p>
          </p:txBody>
        </p:sp>
      </p:grpSp>
      <p:sp>
        <p:nvSpPr>
          <p:cNvPr id="45063" name="Rectangle 2"/>
          <p:cNvSpPr>
            <a:spLocks noChangeArrowheads="1"/>
          </p:cNvSpPr>
          <p:nvPr/>
        </p:nvSpPr>
        <p:spPr bwMode="auto">
          <a:xfrm>
            <a:off x="235016" y="926651"/>
            <a:ext cx="8824615"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eaLnBrk="0" fontAlgn="base" hangingPunct="0">
              <a:spcBef>
                <a:spcPct val="0"/>
              </a:spcBef>
              <a:spcAft>
                <a:spcPct val="0"/>
              </a:spcAft>
              <a:defRPr/>
            </a:pPr>
            <a:r>
              <a:rPr lang="en-US" sz="2000" dirty="0" smtClean="0">
                <a:solidFill>
                  <a:srgbClr val="FFFF00"/>
                </a:solidFill>
                <a:latin typeface="Arial" charset="0"/>
              </a:rPr>
              <a:t>We want to </a:t>
            </a:r>
            <a:r>
              <a:rPr lang="en-US" sz="2000" dirty="0">
                <a:solidFill>
                  <a:srgbClr val="FFFF00"/>
                </a:solidFill>
                <a:latin typeface="Arial" charset="0"/>
              </a:rPr>
              <a:t>use proton accelerators </a:t>
            </a:r>
            <a:r>
              <a:rPr lang="en-US" sz="2000" dirty="0" smtClean="0">
                <a:solidFill>
                  <a:srgbClr val="FFFF00"/>
                </a:solidFill>
                <a:latin typeface="Arial" charset="0"/>
              </a:rPr>
              <a:t>to make spallation neutrons to create fissile materials and/or effectively control the fission process:</a:t>
            </a:r>
          </a:p>
          <a:p>
            <a:pPr eaLnBrk="0" fontAlgn="base" hangingPunct="0">
              <a:spcBef>
                <a:spcPct val="0"/>
              </a:spcBef>
              <a:spcAft>
                <a:spcPct val="0"/>
              </a:spcAft>
              <a:defRPr/>
            </a:pPr>
            <a:endParaRPr lang="en-US" sz="2000" dirty="0">
              <a:solidFill>
                <a:srgbClr val="FFFF00"/>
              </a:solidFill>
              <a:latin typeface="Arial" charset="0"/>
            </a:endParaRPr>
          </a:p>
          <a:p>
            <a:pPr lvl="1" eaLnBrk="0" fontAlgn="base" hangingPunct="0">
              <a:spcBef>
                <a:spcPct val="0"/>
              </a:spcBef>
              <a:spcAft>
                <a:spcPct val="0"/>
              </a:spcAft>
              <a:defRPr/>
            </a:pPr>
            <a:r>
              <a:rPr lang="en-US" sz="2000" dirty="0">
                <a:solidFill>
                  <a:srgbClr val="FFFF00"/>
                </a:solidFill>
                <a:latin typeface="Arial" charset="0"/>
              </a:rPr>
              <a:t>            </a:t>
            </a:r>
            <a:r>
              <a:rPr lang="en-US" sz="2000" i="1" dirty="0">
                <a:solidFill>
                  <a:srgbClr val="FFFF00"/>
                </a:solidFill>
                <a:latin typeface="Arial" charset="0"/>
              </a:rPr>
              <a:t>fertile</a:t>
            </a:r>
            <a:r>
              <a:rPr lang="en-US" sz="2000" dirty="0">
                <a:solidFill>
                  <a:srgbClr val="FFFF00"/>
                </a:solidFill>
                <a:latin typeface="Arial" charset="0"/>
              </a:rPr>
              <a:t>		</a:t>
            </a:r>
            <a:r>
              <a:rPr lang="el-GR" sz="2000" i="1" dirty="0">
                <a:solidFill>
                  <a:srgbClr val="FFFF00"/>
                </a:solidFill>
                <a:latin typeface="Arial" charset="0"/>
              </a:rPr>
              <a:t>β</a:t>
            </a:r>
            <a:r>
              <a:rPr lang="en-US" sz="2000" i="1" baseline="30000" dirty="0">
                <a:solidFill>
                  <a:srgbClr val="FFFF00"/>
                </a:solidFill>
                <a:latin typeface="Arial" charset="0"/>
              </a:rPr>
              <a:t>-                 </a:t>
            </a:r>
            <a:r>
              <a:rPr lang="en-US" sz="2000" dirty="0">
                <a:solidFill>
                  <a:srgbClr val="FFFF00"/>
                </a:solidFill>
                <a:latin typeface="Arial" charset="0"/>
              </a:rPr>
              <a:t>   </a:t>
            </a:r>
            <a:r>
              <a:rPr lang="el-GR" sz="2000" i="1" dirty="0">
                <a:solidFill>
                  <a:srgbClr val="FFFF00"/>
                </a:solidFill>
                <a:latin typeface="Arial" charset="0"/>
              </a:rPr>
              <a:t>β</a:t>
            </a:r>
            <a:r>
              <a:rPr lang="en-US" sz="2000" i="1" baseline="30000" dirty="0">
                <a:solidFill>
                  <a:srgbClr val="FFFF00"/>
                </a:solidFill>
                <a:latin typeface="Arial" charset="0"/>
              </a:rPr>
              <a:t>-        </a:t>
            </a:r>
            <a:r>
              <a:rPr lang="en-US" sz="2000" i="1" dirty="0">
                <a:solidFill>
                  <a:srgbClr val="FFFF00"/>
                </a:solidFill>
                <a:latin typeface="Arial" charset="0"/>
              </a:rPr>
              <a:t>fissile</a:t>
            </a:r>
          </a:p>
          <a:p>
            <a:pPr marL="800100" lvl="1" indent="-342900" eaLnBrk="0" fontAlgn="base" hangingPunct="0">
              <a:spcBef>
                <a:spcPct val="0"/>
              </a:spcBef>
              <a:spcAft>
                <a:spcPct val="0"/>
              </a:spcAft>
              <a:buFont typeface="Arial" pitchFamily="34" charset="0"/>
              <a:buChar char="•"/>
              <a:defRPr/>
            </a:pPr>
            <a:r>
              <a:rPr lang="en-US" sz="2000" dirty="0">
                <a:solidFill>
                  <a:srgbClr val="FFFF00"/>
                </a:solidFill>
                <a:latin typeface="Arial" charset="0"/>
              </a:rPr>
              <a:t>n + </a:t>
            </a:r>
            <a:r>
              <a:rPr lang="en-US" sz="2000" baseline="30000" dirty="0">
                <a:solidFill>
                  <a:srgbClr val="FFFF00"/>
                </a:solidFill>
                <a:latin typeface="Arial" charset="0"/>
              </a:rPr>
              <a:t>238</a:t>
            </a:r>
            <a:r>
              <a:rPr lang="en-US" sz="2000" dirty="0">
                <a:solidFill>
                  <a:srgbClr val="FFFF00"/>
                </a:solidFill>
                <a:latin typeface="Arial" charset="0"/>
              </a:rPr>
              <a:t>U</a:t>
            </a:r>
            <a:r>
              <a:rPr lang="en-US" sz="2000" baseline="-25000" dirty="0">
                <a:solidFill>
                  <a:srgbClr val="FFFF00"/>
                </a:solidFill>
                <a:latin typeface="Arial" charset="0"/>
              </a:rPr>
              <a:t>92</a:t>
            </a:r>
            <a:r>
              <a:rPr lang="en-US" sz="2000" dirty="0">
                <a:solidFill>
                  <a:srgbClr val="FFFF00"/>
                </a:solidFill>
                <a:latin typeface="Arial" charset="0"/>
              </a:rPr>
              <a:t>   →   </a:t>
            </a:r>
            <a:r>
              <a:rPr lang="en-US" sz="2000" baseline="30000" dirty="0">
                <a:solidFill>
                  <a:srgbClr val="FFFF00"/>
                </a:solidFill>
                <a:latin typeface="Arial" charset="0"/>
              </a:rPr>
              <a:t>239</a:t>
            </a:r>
            <a:r>
              <a:rPr lang="en-US" sz="2000" dirty="0">
                <a:solidFill>
                  <a:srgbClr val="FFFF00"/>
                </a:solidFill>
                <a:latin typeface="Arial" charset="0"/>
              </a:rPr>
              <a:t>U</a:t>
            </a:r>
            <a:r>
              <a:rPr lang="en-US" sz="2000" baseline="-25000" dirty="0">
                <a:solidFill>
                  <a:srgbClr val="FFFF00"/>
                </a:solidFill>
                <a:latin typeface="Arial" charset="0"/>
              </a:rPr>
              <a:t>92</a:t>
            </a:r>
            <a:r>
              <a:rPr lang="en-US" sz="2000" dirty="0">
                <a:solidFill>
                  <a:srgbClr val="FFFF00"/>
                </a:solidFill>
                <a:latin typeface="Arial" charset="0"/>
              </a:rPr>
              <a:t>     →  </a:t>
            </a:r>
            <a:r>
              <a:rPr lang="en-US" sz="2000" baseline="30000" dirty="0">
                <a:solidFill>
                  <a:srgbClr val="FFFF00"/>
                </a:solidFill>
                <a:latin typeface="Arial" charset="0"/>
              </a:rPr>
              <a:t>239</a:t>
            </a:r>
            <a:r>
              <a:rPr lang="en-US" sz="2000" dirty="0">
                <a:solidFill>
                  <a:srgbClr val="FFFF00"/>
                </a:solidFill>
                <a:latin typeface="Arial" charset="0"/>
              </a:rPr>
              <a:t>Np</a:t>
            </a:r>
            <a:r>
              <a:rPr lang="en-US" sz="2000" baseline="-25000" dirty="0">
                <a:solidFill>
                  <a:srgbClr val="FFFF00"/>
                </a:solidFill>
                <a:latin typeface="Arial" charset="0"/>
              </a:rPr>
              <a:t>93</a:t>
            </a:r>
            <a:r>
              <a:rPr lang="en-US" sz="2000" dirty="0">
                <a:solidFill>
                  <a:srgbClr val="FFFF00"/>
                </a:solidFill>
                <a:latin typeface="Arial" charset="0"/>
              </a:rPr>
              <a:t>  →  </a:t>
            </a:r>
            <a:r>
              <a:rPr lang="en-US" sz="2000" baseline="30000" dirty="0">
                <a:solidFill>
                  <a:srgbClr val="FFFF00"/>
                </a:solidFill>
                <a:latin typeface="Arial" charset="0"/>
              </a:rPr>
              <a:t>239</a:t>
            </a:r>
            <a:r>
              <a:rPr lang="en-US" sz="2000" dirty="0">
                <a:solidFill>
                  <a:srgbClr val="FFFF00"/>
                </a:solidFill>
                <a:latin typeface="Arial" charset="0"/>
              </a:rPr>
              <a:t>Pu</a:t>
            </a:r>
            <a:r>
              <a:rPr lang="en-US" sz="2000" baseline="-25000" dirty="0">
                <a:solidFill>
                  <a:srgbClr val="FFFF00"/>
                </a:solidFill>
                <a:latin typeface="Arial" charset="0"/>
              </a:rPr>
              <a:t>94</a:t>
            </a:r>
            <a:r>
              <a:rPr lang="en-US" sz="2000" dirty="0">
                <a:solidFill>
                  <a:srgbClr val="FFFF00"/>
                </a:solidFill>
                <a:latin typeface="Arial" charset="0"/>
              </a:rPr>
              <a:t> </a:t>
            </a:r>
          </a:p>
          <a:p>
            <a:pPr lvl="7">
              <a:defRPr/>
            </a:pPr>
            <a:r>
              <a:rPr lang="en-US" sz="1600" dirty="0">
                <a:solidFill>
                  <a:srgbClr val="FFFF00"/>
                </a:solidFill>
                <a:latin typeface="Arial" charset="0"/>
              </a:rPr>
              <a:t>     24 m	    2.4 d</a:t>
            </a:r>
          </a:p>
          <a:p>
            <a:pPr marL="800100" lvl="1" indent="-342900" eaLnBrk="0" fontAlgn="base" hangingPunct="0">
              <a:spcBef>
                <a:spcPct val="0"/>
              </a:spcBef>
              <a:spcAft>
                <a:spcPct val="0"/>
              </a:spcAft>
              <a:buFont typeface="Arial" pitchFamily="34" charset="0"/>
              <a:buChar char="•"/>
              <a:defRPr/>
            </a:pPr>
            <a:endParaRPr lang="en-US" sz="800" dirty="0">
              <a:solidFill>
                <a:srgbClr val="FFFF00"/>
              </a:solidFill>
              <a:latin typeface="Arial" charset="0"/>
            </a:endParaRPr>
          </a:p>
          <a:p>
            <a:pPr marL="800100" lvl="1" indent="-342900" eaLnBrk="0" fontAlgn="base" hangingPunct="0">
              <a:spcBef>
                <a:spcPct val="0"/>
              </a:spcBef>
              <a:spcAft>
                <a:spcPct val="0"/>
              </a:spcAft>
              <a:buFont typeface="Arial" pitchFamily="34" charset="0"/>
              <a:buChar char="•"/>
              <a:defRPr/>
            </a:pPr>
            <a:r>
              <a:rPr lang="en-US" sz="2000" dirty="0">
                <a:solidFill>
                  <a:srgbClr val="FFFF00"/>
                </a:solidFill>
                <a:latin typeface="Arial" charset="0"/>
              </a:rPr>
              <a:t>n + </a:t>
            </a:r>
            <a:r>
              <a:rPr lang="en-US" sz="2000" baseline="30000" dirty="0">
                <a:solidFill>
                  <a:srgbClr val="FFFF00"/>
                </a:solidFill>
                <a:latin typeface="Arial" charset="0"/>
              </a:rPr>
              <a:t>232</a:t>
            </a:r>
            <a:r>
              <a:rPr lang="en-US" sz="2000" dirty="0">
                <a:solidFill>
                  <a:srgbClr val="FFFF00"/>
                </a:solidFill>
                <a:latin typeface="Arial" charset="0"/>
              </a:rPr>
              <a:t>T</a:t>
            </a:r>
            <a:r>
              <a:rPr lang="en-US" sz="2000" b="1" dirty="0">
                <a:solidFill>
                  <a:srgbClr val="FFFF00"/>
                </a:solidFill>
                <a:latin typeface="Arial" charset="0"/>
              </a:rPr>
              <a:t>h</a:t>
            </a:r>
            <a:r>
              <a:rPr lang="en-US" sz="2000" baseline="-25000" dirty="0">
                <a:solidFill>
                  <a:srgbClr val="FFFF00"/>
                </a:solidFill>
                <a:latin typeface="Arial" charset="0"/>
              </a:rPr>
              <a:t>90</a:t>
            </a:r>
            <a:r>
              <a:rPr lang="en-US" sz="2000" dirty="0">
                <a:solidFill>
                  <a:srgbClr val="FFFF00"/>
                </a:solidFill>
                <a:latin typeface="Arial" charset="0"/>
              </a:rPr>
              <a:t>  →  </a:t>
            </a:r>
            <a:r>
              <a:rPr lang="en-US" sz="2000" baseline="30000" dirty="0">
                <a:solidFill>
                  <a:srgbClr val="FFFF00"/>
                </a:solidFill>
                <a:latin typeface="Arial" charset="0"/>
              </a:rPr>
              <a:t>233</a:t>
            </a:r>
            <a:r>
              <a:rPr lang="en-US" sz="2000" dirty="0">
                <a:solidFill>
                  <a:srgbClr val="FFFF00"/>
                </a:solidFill>
                <a:latin typeface="Arial" charset="0"/>
              </a:rPr>
              <a:t>Th</a:t>
            </a:r>
            <a:r>
              <a:rPr lang="en-US" sz="2000" baseline="-25000" dirty="0">
                <a:solidFill>
                  <a:srgbClr val="FFFF00"/>
                </a:solidFill>
                <a:latin typeface="Arial" charset="0"/>
              </a:rPr>
              <a:t>90</a:t>
            </a:r>
            <a:r>
              <a:rPr lang="en-US" sz="2000" dirty="0">
                <a:solidFill>
                  <a:srgbClr val="FFFF00"/>
                </a:solidFill>
                <a:latin typeface="Arial" charset="0"/>
              </a:rPr>
              <a:t>    →  </a:t>
            </a:r>
            <a:r>
              <a:rPr lang="en-US" sz="2000" baseline="30000" dirty="0">
                <a:solidFill>
                  <a:srgbClr val="FFFF00"/>
                </a:solidFill>
                <a:latin typeface="Arial" charset="0"/>
              </a:rPr>
              <a:t>233</a:t>
            </a:r>
            <a:r>
              <a:rPr lang="en-US" sz="2000" dirty="0">
                <a:solidFill>
                  <a:srgbClr val="FFFF00"/>
                </a:solidFill>
                <a:latin typeface="Arial" charset="0"/>
              </a:rPr>
              <a:t>Pa</a:t>
            </a:r>
            <a:r>
              <a:rPr lang="en-US" sz="2000" baseline="-25000" dirty="0">
                <a:solidFill>
                  <a:srgbClr val="FFFF00"/>
                </a:solidFill>
                <a:latin typeface="Arial" charset="0"/>
              </a:rPr>
              <a:t>91</a:t>
            </a:r>
            <a:r>
              <a:rPr lang="en-US" sz="2000" dirty="0">
                <a:solidFill>
                  <a:srgbClr val="FFFF00"/>
                </a:solidFill>
                <a:latin typeface="Arial" charset="0"/>
              </a:rPr>
              <a:t>  →   </a:t>
            </a:r>
            <a:r>
              <a:rPr lang="en-US" sz="2000" baseline="30000" dirty="0">
                <a:solidFill>
                  <a:srgbClr val="FFFF00"/>
                </a:solidFill>
                <a:latin typeface="Arial" charset="0"/>
              </a:rPr>
              <a:t>233</a:t>
            </a:r>
            <a:r>
              <a:rPr lang="en-US" sz="2000" dirty="0">
                <a:solidFill>
                  <a:srgbClr val="FFFF00"/>
                </a:solidFill>
                <a:latin typeface="Arial" charset="0"/>
              </a:rPr>
              <a:t>U</a:t>
            </a:r>
            <a:r>
              <a:rPr lang="en-US" sz="2000" baseline="-25000" dirty="0">
                <a:solidFill>
                  <a:srgbClr val="FFFF00"/>
                </a:solidFill>
                <a:latin typeface="Arial" charset="0"/>
              </a:rPr>
              <a:t>92</a:t>
            </a:r>
            <a:r>
              <a:rPr lang="en-US" sz="2000" dirty="0">
                <a:solidFill>
                  <a:srgbClr val="FFFF00"/>
                </a:solidFill>
                <a:latin typeface="Arial" charset="0"/>
              </a:rPr>
              <a:t> </a:t>
            </a:r>
          </a:p>
          <a:p>
            <a:pPr lvl="7">
              <a:defRPr/>
            </a:pPr>
            <a:r>
              <a:rPr lang="en-US" sz="1600" dirty="0">
                <a:solidFill>
                  <a:srgbClr val="FFFF00"/>
                </a:solidFill>
                <a:latin typeface="Arial" charset="0"/>
              </a:rPr>
              <a:t>     22 m	    27 d	</a:t>
            </a:r>
            <a:r>
              <a:rPr lang="en-US" sz="2000" dirty="0">
                <a:solidFill>
                  <a:srgbClr val="FFFF00"/>
                </a:solidFill>
                <a:latin typeface="Arial" charset="0"/>
              </a:rPr>
              <a:t>	    </a:t>
            </a:r>
          </a:p>
          <a:p>
            <a:pPr algn="ctr" eaLnBrk="0" fontAlgn="base" hangingPunct="0">
              <a:spcBef>
                <a:spcPct val="0"/>
              </a:spcBef>
              <a:spcAft>
                <a:spcPct val="0"/>
              </a:spcAft>
              <a:defRPr/>
            </a:pPr>
            <a:endParaRPr lang="en-US" dirty="0">
              <a:solidFill>
                <a:srgbClr val="FFFF00"/>
              </a:solidFill>
              <a:latin typeface="Arial" charset="0"/>
            </a:endParaRPr>
          </a:p>
          <a:p>
            <a:pPr algn="ctr" eaLnBrk="0" fontAlgn="base" hangingPunct="0">
              <a:spcBef>
                <a:spcPct val="0"/>
              </a:spcBef>
              <a:spcAft>
                <a:spcPct val="0"/>
              </a:spcAft>
              <a:defRPr/>
            </a:pPr>
            <a:endParaRPr lang="en-US" dirty="0">
              <a:solidFill>
                <a:srgbClr val="FFFFFF"/>
              </a:solidFill>
              <a:latin typeface="Arial"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94" y="3739738"/>
            <a:ext cx="9077325" cy="1566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1430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1"/>
          <p:cNvSpPr>
            <a:spLocks noGrp="1"/>
          </p:cNvSpPr>
          <p:nvPr>
            <p:ph type="dt" sz="quarter" idx="10"/>
          </p:nvPr>
        </p:nvSpPr>
        <p:spPr/>
        <p:txBody>
          <a:bodyPr/>
          <a:lstStyle/>
          <a:p>
            <a:pPr>
              <a:defRPr/>
            </a:pPr>
            <a:r>
              <a:rPr lang="en-US" smtClean="0">
                <a:solidFill>
                  <a:srgbClr val="FFFFFF"/>
                </a:solidFill>
              </a:rPr>
              <a:t>Jan 28, 2014</a:t>
            </a:r>
            <a:endParaRPr lang="en-US">
              <a:solidFill>
                <a:srgbClr val="FFFFFF"/>
              </a:solidFill>
            </a:endParaRPr>
          </a:p>
        </p:txBody>
      </p:sp>
      <p:sp>
        <p:nvSpPr>
          <p:cNvPr id="11" name="Footer Placeholder 2"/>
          <p:cNvSpPr>
            <a:spLocks noGrp="1"/>
          </p:cNvSpPr>
          <p:nvPr>
            <p:ph type="ftr" sz="quarter" idx="11"/>
          </p:nvPr>
        </p:nvSpPr>
        <p:spPr/>
        <p:txBody>
          <a:bodyPr/>
          <a:lstStyle/>
          <a:p>
            <a:pPr>
              <a:defRPr/>
            </a:pPr>
            <a:r>
              <a:rPr lang="en-US" smtClean="0">
                <a:solidFill>
                  <a:srgbClr val="FFFFFF"/>
                </a:solidFill>
              </a:rPr>
              <a:t>UChicago Energy Policy Institute</a:t>
            </a:r>
            <a:endParaRPr lang="en-US" dirty="0">
              <a:solidFill>
                <a:srgbClr val="FFFFFF"/>
              </a:solidFill>
            </a:endParaRPr>
          </a:p>
        </p:txBody>
      </p:sp>
      <p:sp>
        <p:nvSpPr>
          <p:cNvPr id="12" name="Slide Number Placeholder 3"/>
          <p:cNvSpPr>
            <a:spLocks noGrp="1"/>
          </p:cNvSpPr>
          <p:nvPr>
            <p:ph type="sldNum" sz="quarter" idx="12"/>
          </p:nvPr>
        </p:nvSpPr>
        <p:spPr/>
        <p:txBody>
          <a:bodyPr/>
          <a:lstStyle/>
          <a:p>
            <a:pPr>
              <a:defRPr/>
            </a:pPr>
            <a:fld id="{E769645C-2EFC-4749-8CB4-EC8BFCF71E1C}" type="slidenum">
              <a:rPr lang="en-US">
                <a:solidFill>
                  <a:srgbClr val="FFFFFF"/>
                </a:solidFill>
              </a:rPr>
              <a:pPr>
                <a:defRPr/>
              </a:pPr>
              <a:t>35</a:t>
            </a:fld>
            <a:endParaRPr lang="en-US">
              <a:solidFill>
                <a:srgbClr val="FFFFFF"/>
              </a:solidFill>
            </a:endParaRPr>
          </a:p>
        </p:txBody>
      </p:sp>
      <p:grpSp>
        <p:nvGrpSpPr>
          <p:cNvPr id="20485" name="Group 3"/>
          <p:cNvGrpSpPr>
            <a:grpSpLocks/>
          </p:cNvGrpSpPr>
          <p:nvPr/>
        </p:nvGrpSpPr>
        <p:grpSpPr bwMode="auto">
          <a:xfrm>
            <a:off x="0" y="0"/>
            <a:ext cx="1905000" cy="838200"/>
            <a:chOff x="3840" y="3216"/>
            <a:chExt cx="1440" cy="624"/>
          </a:xfrm>
        </p:grpSpPr>
        <p:grpSp>
          <p:nvGrpSpPr>
            <p:cNvPr id="20487" name="Group 4"/>
            <p:cNvGrpSpPr>
              <a:grpSpLocks/>
            </p:cNvGrpSpPr>
            <p:nvPr/>
          </p:nvGrpSpPr>
          <p:grpSpPr bwMode="auto">
            <a:xfrm>
              <a:off x="3840" y="3216"/>
              <a:ext cx="336" cy="624"/>
              <a:chOff x="1152" y="288"/>
              <a:chExt cx="960" cy="1872"/>
            </a:xfrm>
          </p:grpSpPr>
          <p:sp>
            <p:nvSpPr>
              <p:cNvPr id="20489" name="Oval 5"/>
              <p:cNvSpPr>
                <a:spLocks noChangeArrowheads="1"/>
              </p:cNvSpPr>
              <p:nvPr/>
            </p:nvSpPr>
            <p:spPr bwMode="auto">
              <a:xfrm>
                <a:off x="1152" y="1488"/>
                <a:ext cx="960" cy="67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fontAlgn="base" hangingPunct="0">
                  <a:spcBef>
                    <a:spcPct val="0"/>
                  </a:spcBef>
                  <a:spcAft>
                    <a:spcPct val="0"/>
                  </a:spcAft>
                </a:pPr>
                <a:endParaRPr lang="en-US">
                  <a:solidFill>
                    <a:srgbClr val="FFFFFF"/>
                  </a:solidFill>
                  <a:latin typeface="Arial" charset="0"/>
                </a:endParaRPr>
              </a:p>
            </p:txBody>
          </p:sp>
          <p:sp>
            <p:nvSpPr>
              <p:cNvPr id="20490" name="Oval 6"/>
              <p:cNvSpPr>
                <a:spLocks noChangeArrowheads="1"/>
              </p:cNvSpPr>
              <p:nvPr/>
            </p:nvSpPr>
            <p:spPr bwMode="auto">
              <a:xfrm>
                <a:off x="1152" y="288"/>
                <a:ext cx="960" cy="67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fontAlgn="base" hangingPunct="0">
                  <a:spcBef>
                    <a:spcPct val="0"/>
                  </a:spcBef>
                  <a:spcAft>
                    <a:spcPct val="0"/>
                  </a:spcAft>
                </a:pPr>
                <a:endParaRPr lang="en-US">
                  <a:solidFill>
                    <a:srgbClr val="FFFFFF"/>
                  </a:solidFill>
                  <a:latin typeface="Arial" charset="0"/>
                </a:endParaRPr>
              </a:p>
            </p:txBody>
          </p:sp>
          <p:sp>
            <p:nvSpPr>
              <p:cNvPr id="20491" name="Rectangle 7"/>
              <p:cNvSpPr>
                <a:spLocks noChangeAspect="1" noChangeArrowheads="1"/>
              </p:cNvSpPr>
              <p:nvPr/>
            </p:nvSpPr>
            <p:spPr bwMode="auto">
              <a:xfrm>
                <a:off x="1152" y="624"/>
                <a:ext cx="960" cy="1200"/>
              </a:xfrm>
              <a:prstGeom prst="rect">
                <a:avLst/>
              </a:prstGeom>
              <a:solidFill>
                <a:schemeClr val="accent2"/>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p>
                <a:pPr algn="ctr" eaLnBrk="0" fontAlgn="base" hangingPunct="0">
                  <a:spcBef>
                    <a:spcPct val="0"/>
                  </a:spcBef>
                  <a:spcAft>
                    <a:spcPct val="0"/>
                  </a:spcAft>
                </a:pPr>
                <a:endParaRPr lang="en-US">
                  <a:solidFill>
                    <a:srgbClr val="FFFFFF"/>
                  </a:solidFill>
                  <a:latin typeface="Arial" charset="0"/>
                </a:endParaRPr>
              </a:p>
            </p:txBody>
          </p:sp>
          <p:sp>
            <p:nvSpPr>
              <p:cNvPr id="20492" name="WordArt 8"/>
              <p:cNvSpPr>
                <a:spLocks noChangeAspect="1" noChangeArrowheads="1" noChangeShapeType="1" noTextEdit="1"/>
              </p:cNvSpPr>
              <p:nvPr/>
            </p:nvSpPr>
            <p:spPr bwMode="auto">
              <a:xfrm>
                <a:off x="1392" y="768"/>
                <a:ext cx="494" cy="100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2833"/>
                  </a:avLst>
                </a:prstTxWarp>
              </a:bodyPr>
              <a:lstStyle/>
              <a:p>
                <a:pPr algn="ctr" eaLnBrk="0" fontAlgn="base" hangingPunct="0">
                  <a:spcBef>
                    <a:spcPct val="0"/>
                  </a:spcBef>
                  <a:spcAft>
                    <a:spcPct val="0"/>
                  </a:spcAft>
                </a:pPr>
                <a:r>
                  <a:rPr lang="en-US" sz="5400" b="1" i="1" kern="10">
                    <a:solidFill>
                      <a:srgbClr val="FFFFFF"/>
                    </a:solidFill>
                    <a:latin typeface="Symbol"/>
                  </a:rPr>
                  <a:t>m</a:t>
                </a:r>
              </a:p>
            </p:txBody>
          </p:sp>
        </p:grpSp>
        <p:sp>
          <p:nvSpPr>
            <p:cNvPr id="20488" name="Text Box 9"/>
            <p:cNvSpPr txBox="1">
              <a:spLocks noChangeArrowheads="1"/>
            </p:cNvSpPr>
            <p:nvPr/>
          </p:nvSpPr>
          <p:spPr bwMode="auto">
            <a:xfrm>
              <a:off x="4274" y="3360"/>
              <a:ext cx="1006"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0" fontAlgn="base" hangingPunct="0">
                <a:spcBef>
                  <a:spcPct val="50000"/>
                </a:spcBef>
                <a:spcAft>
                  <a:spcPct val="0"/>
                </a:spcAft>
              </a:pPr>
              <a:r>
                <a:rPr lang="en-US" sz="1600" b="1" i="1">
                  <a:solidFill>
                    <a:srgbClr val="66CCFF"/>
                  </a:solidFill>
                  <a:latin typeface="Times New Roman" pitchFamily="18" charset="0"/>
                </a:rPr>
                <a:t>Muons, Inc.</a:t>
              </a:r>
            </a:p>
          </p:txBody>
        </p:sp>
      </p:grpSp>
      <p:sp>
        <p:nvSpPr>
          <p:cNvPr id="45063" name="Rectangle 2"/>
          <p:cNvSpPr>
            <a:spLocks noChangeArrowheads="1"/>
          </p:cNvSpPr>
          <p:nvPr/>
        </p:nvSpPr>
        <p:spPr bwMode="auto">
          <a:xfrm>
            <a:off x="83416" y="458222"/>
            <a:ext cx="9166225"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fontAlgn="base" hangingPunct="0">
              <a:spcBef>
                <a:spcPct val="0"/>
              </a:spcBef>
              <a:spcAft>
                <a:spcPct val="0"/>
              </a:spcAft>
              <a:defRPr/>
            </a:pPr>
            <a:r>
              <a:rPr lang="en-US" sz="1000" dirty="0" smtClean="0">
                <a:solidFill>
                  <a:srgbClr val="FFFF00"/>
                </a:solidFill>
                <a:latin typeface="Arial" charset="0"/>
              </a:rPr>
              <a:t>                 </a:t>
            </a:r>
            <a:endParaRPr lang="en-US" sz="1000" dirty="0">
              <a:solidFill>
                <a:srgbClr val="FFFF00"/>
              </a:solidFill>
              <a:latin typeface="Arial" charset="0"/>
            </a:endParaRPr>
          </a:p>
          <a:p>
            <a:pPr marL="342900" indent="-342900" eaLnBrk="0" fontAlgn="base" hangingPunct="0">
              <a:spcBef>
                <a:spcPct val="0"/>
              </a:spcBef>
              <a:spcAft>
                <a:spcPct val="0"/>
              </a:spcAft>
              <a:buFont typeface="Arial" pitchFamily="34" charset="0"/>
              <a:buChar char="•"/>
              <a:defRPr/>
            </a:pPr>
            <a:r>
              <a:rPr lang="en-US" sz="2000" dirty="0" smtClean="0">
                <a:solidFill>
                  <a:srgbClr val="FFFF00"/>
                </a:solidFill>
                <a:latin typeface="Arial" charset="0"/>
              </a:rPr>
              <a:t>                      What </a:t>
            </a:r>
            <a:r>
              <a:rPr lang="en-US" sz="2000" dirty="0">
                <a:solidFill>
                  <a:srgbClr val="FFFF00"/>
                </a:solidFill>
                <a:latin typeface="Arial" charset="0"/>
              </a:rPr>
              <a:t>is new:</a:t>
            </a:r>
          </a:p>
          <a:p>
            <a:pPr marL="342900" indent="-342900" eaLnBrk="0" fontAlgn="base" hangingPunct="0">
              <a:spcBef>
                <a:spcPct val="0"/>
              </a:spcBef>
              <a:spcAft>
                <a:spcPct val="0"/>
              </a:spcAft>
              <a:buFont typeface="Arial" pitchFamily="34" charset="0"/>
              <a:buChar char="•"/>
              <a:defRPr/>
            </a:pPr>
            <a:endParaRPr lang="en-US" sz="800" dirty="0">
              <a:solidFill>
                <a:srgbClr val="FFFF00"/>
              </a:solidFill>
              <a:latin typeface="Arial" charset="0"/>
            </a:endParaRPr>
          </a:p>
          <a:p>
            <a:pPr marL="800100" lvl="1" indent="-342900" eaLnBrk="0" fontAlgn="base" hangingPunct="0">
              <a:spcBef>
                <a:spcPct val="0"/>
              </a:spcBef>
              <a:spcAft>
                <a:spcPct val="0"/>
              </a:spcAft>
              <a:buFont typeface="Arial" pitchFamily="34" charset="0"/>
              <a:buChar char="•"/>
              <a:defRPr/>
            </a:pPr>
            <a:r>
              <a:rPr lang="en-US" sz="2000" dirty="0">
                <a:solidFill>
                  <a:srgbClr val="FFFF00"/>
                </a:solidFill>
                <a:latin typeface="Arial" charset="0"/>
              </a:rPr>
              <a:t>SRF Proton Linacs can now provide extraordinary neutron flux </a:t>
            </a:r>
            <a:r>
              <a:rPr lang="en-US" sz="2000" dirty="0" smtClean="0">
                <a:solidFill>
                  <a:srgbClr val="FFFF00"/>
                </a:solidFill>
                <a:latin typeface="Arial" charset="0"/>
              </a:rPr>
              <a:t>and</a:t>
            </a:r>
            <a:endParaRPr lang="en-US" sz="2000" dirty="0">
              <a:solidFill>
                <a:srgbClr val="FFFF00"/>
              </a:solidFill>
              <a:latin typeface="Arial" charset="0"/>
            </a:endParaRPr>
          </a:p>
          <a:p>
            <a:pPr marL="1257300" lvl="2" indent="-342900" eaLnBrk="0" fontAlgn="base" hangingPunct="0">
              <a:spcBef>
                <a:spcPct val="0"/>
              </a:spcBef>
              <a:spcAft>
                <a:spcPct val="0"/>
              </a:spcAft>
              <a:buFont typeface="Arial" pitchFamily="34" charset="0"/>
              <a:buChar char="•"/>
              <a:defRPr/>
            </a:pPr>
            <a:r>
              <a:rPr lang="en-US" sz="2000" dirty="0" smtClean="0">
                <a:solidFill>
                  <a:srgbClr val="FFFF00"/>
                </a:solidFill>
                <a:latin typeface="Arial" charset="0"/>
              </a:rPr>
              <a:t>ADSR - safer than </a:t>
            </a:r>
            <a:r>
              <a:rPr lang="en-US" sz="2000" dirty="0">
                <a:solidFill>
                  <a:srgbClr val="FFFF00"/>
                </a:solidFill>
                <a:latin typeface="Arial" charset="0"/>
              </a:rPr>
              <a:t>BRs, </a:t>
            </a:r>
            <a:endParaRPr lang="en-US" sz="2000" dirty="0" smtClean="0">
              <a:solidFill>
                <a:srgbClr val="FFFF00"/>
              </a:solidFill>
              <a:latin typeface="Arial" charset="0"/>
            </a:endParaRPr>
          </a:p>
          <a:p>
            <a:pPr marL="1714500" lvl="3" indent="-342900" eaLnBrk="0" fontAlgn="base" hangingPunct="0">
              <a:spcBef>
                <a:spcPct val="0"/>
              </a:spcBef>
              <a:spcAft>
                <a:spcPct val="0"/>
              </a:spcAft>
              <a:buFont typeface="Arial" pitchFamily="34" charset="0"/>
              <a:buChar char="•"/>
              <a:defRPr/>
            </a:pPr>
            <a:r>
              <a:rPr lang="en-US" sz="2000" dirty="0" smtClean="0">
                <a:solidFill>
                  <a:srgbClr val="FFFF00"/>
                </a:solidFill>
                <a:latin typeface="Arial" charset="0"/>
              </a:rPr>
              <a:t>That operate at criticality, with many critical masses of fissile material, and fewer </a:t>
            </a:r>
            <a:r>
              <a:rPr lang="en-US" sz="2000" dirty="0">
                <a:solidFill>
                  <a:srgbClr val="FFFF00"/>
                </a:solidFill>
                <a:latin typeface="Arial" charset="0"/>
              </a:rPr>
              <a:t>delayed neutrons </a:t>
            </a:r>
          </a:p>
          <a:p>
            <a:pPr marL="1257300" lvl="2" indent="-342900" eaLnBrk="0" fontAlgn="base" hangingPunct="0">
              <a:spcBef>
                <a:spcPct val="0"/>
              </a:spcBef>
              <a:spcAft>
                <a:spcPct val="0"/>
              </a:spcAft>
              <a:buFont typeface="Arial" pitchFamily="34" charset="0"/>
              <a:buChar char="•"/>
              <a:defRPr/>
            </a:pPr>
            <a:r>
              <a:rPr lang="en-US" sz="2000" dirty="0" smtClean="0">
                <a:solidFill>
                  <a:srgbClr val="FFFF00"/>
                </a:solidFill>
                <a:latin typeface="Arial" charset="0"/>
              </a:rPr>
              <a:t>ADSR - more weapons </a:t>
            </a:r>
            <a:r>
              <a:rPr lang="en-US" sz="2000" dirty="0">
                <a:solidFill>
                  <a:srgbClr val="FFFF00"/>
                </a:solidFill>
                <a:latin typeface="Arial" charset="0"/>
              </a:rPr>
              <a:t>proliferation </a:t>
            </a:r>
            <a:r>
              <a:rPr lang="en-US" sz="2000" dirty="0" smtClean="0">
                <a:solidFill>
                  <a:srgbClr val="FFFF00"/>
                </a:solidFill>
                <a:latin typeface="Arial" charset="0"/>
              </a:rPr>
              <a:t>resistant than BRs</a:t>
            </a:r>
          </a:p>
          <a:p>
            <a:pPr marL="1714500" lvl="3" indent="-342900" eaLnBrk="0" fontAlgn="base" hangingPunct="0">
              <a:spcBef>
                <a:spcPct val="0"/>
              </a:spcBef>
              <a:spcAft>
                <a:spcPct val="0"/>
              </a:spcAft>
              <a:buFont typeface="Arial" pitchFamily="34" charset="0"/>
              <a:buChar char="•"/>
              <a:defRPr/>
            </a:pPr>
            <a:r>
              <a:rPr lang="en-US" sz="2000" dirty="0" smtClean="0">
                <a:solidFill>
                  <a:srgbClr val="FFFF00"/>
                </a:solidFill>
                <a:latin typeface="Arial" charset="0"/>
              </a:rPr>
              <a:t>which require </a:t>
            </a:r>
            <a:r>
              <a:rPr lang="en-US" sz="2000" dirty="0">
                <a:solidFill>
                  <a:srgbClr val="FFFF00"/>
                </a:solidFill>
                <a:latin typeface="Arial" charset="0"/>
              </a:rPr>
              <a:t>enrichment and </a:t>
            </a:r>
            <a:r>
              <a:rPr lang="en-US" sz="2000" dirty="0" smtClean="0">
                <a:solidFill>
                  <a:srgbClr val="FFFF00"/>
                </a:solidFill>
                <a:latin typeface="Arial" charset="0"/>
              </a:rPr>
              <a:t>reprocessing</a:t>
            </a:r>
          </a:p>
          <a:p>
            <a:pPr marL="1257300" lvl="2" indent="-342900" eaLnBrk="0" fontAlgn="base" hangingPunct="0">
              <a:spcBef>
                <a:spcPct val="0"/>
              </a:spcBef>
              <a:spcAft>
                <a:spcPct val="0"/>
              </a:spcAft>
              <a:buFont typeface="Arial" pitchFamily="34" charset="0"/>
              <a:buChar char="•"/>
              <a:defRPr/>
            </a:pPr>
            <a:r>
              <a:rPr lang="en-US" sz="2000" dirty="0" smtClean="0">
                <a:solidFill>
                  <a:srgbClr val="FFFF00"/>
                </a:solidFill>
                <a:latin typeface="Arial" charset="0"/>
              </a:rPr>
              <a:t>ADSR - probably less expensive than BRs</a:t>
            </a:r>
            <a:endParaRPr lang="en-US" sz="2000" dirty="0">
              <a:solidFill>
                <a:srgbClr val="FFFF00"/>
              </a:solidFill>
              <a:latin typeface="Arial" charset="0"/>
            </a:endParaRPr>
          </a:p>
          <a:p>
            <a:pPr marL="1257300" lvl="2" indent="-342900" eaLnBrk="0" fontAlgn="base" hangingPunct="0">
              <a:spcBef>
                <a:spcPct val="0"/>
              </a:spcBef>
              <a:spcAft>
                <a:spcPct val="0"/>
              </a:spcAft>
              <a:buFont typeface="Arial" pitchFamily="34" charset="0"/>
              <a:buChar char="•"/>
              <a:defRPr/>
            </a:pPr>
            <a:endParaRPr lang="en-US" sz="800" dirty="0">
              <a:solidFill>
                <a:srgbClr val="FFFF00"/>
              </a:solidFill>
              <a:latin typeface="Arial" charset="0"/>
            </a:endParaRPr>
          </a:p>
          <a:p>
            <a:pPr marL="800100" lvl="1" indent="-342900" eaLnBrk="0" fontAlgn="base" hangingPunct="0">
              <a:spcBef>
                <a:spcPct val="0"/>
              </a:spcBef>
              <a:spcAft>
                <a:spcPct val="0"/>
              </a:spcAft>
              <a:buFont typeface="Arial" pitchFamily="34" charset="0"/>
              <a:buChar char="•"/>
              <a:defRPr/>
            </a:pPr>
            <a:r>
              <a:rPr lang="en-US" sz="2000" dirty="0" smtClean="0">
                <a:solidFill>
                  <a:srgbClr val="FFFF00"/>
                </a:solidFill>
                <a:latin typeface="Arial" charset="0"/>
              </a:rPr>
              <a:t>Molten salt fuel is an advantage over solid fuel pins</a:t>
            </a:r>
          </a:p>
          <a:p>
            <a:pPr marL="1257300" lvl="2" indent="-342900" eaLnBrk="0" fontAlgn="base" hangingPunct="0">
              <a:spcBef>
                <a:spcPct val="0"/>
              </a:spcBef>
              <a:spcAft>
                <a:spcPct val="0"/>
              </a:spcAft>
              <a:buFont typeface="Arial" pitchFamily="34" charset="0"/>
              <a:buChar char="•"/>
              <a:defRPr/>
            </a:pPr>
            <a:r>
              <a:rPr lang="en-US" sz="2000" dirty="0" smtClean="0">
                <a:solidFill>
                  <a:srgbClr val="FFFF00"/>
                </a:solidFill>
                <a:latin typeface="Arial" charset="0"/>
              </a:rPr>
              <a:t>allows continuous </a:t>
            </a:r>
            <a:r>
              <a:rPr lang="en-US" sz="2000" dirty="0">
                <a:solidFill>
                  <a:srgbClr val="FFFF00"/>
                </a:solidFill>
                <a:latin typeface="Arial" charset="0"/>
              </a:rPr>
              <a:t>purging of </a:t>
            </a:r>
            <a:r>
              <a:rPr lang="en-US" sz="2000" dirty="0" smtClean="0">
                <a:solidFill>
                  <a:srgbClr val="FFFF00"/>
                </a:solidFill>
                <a:latin typeface="Arial" charset="0"/>
              </a:rPr>
              <a:t>volatile radioactive </a:t>
            </a:r>
            <a:r>
              <a:rPr lang="en-US" sz="2000" dirty="0">
                <a:solidFill>
                  <a:srgbClr val="FFFF00"/>
                </a:solidFill>
                <a:latin typeface="Arial" charset="0"/>
              </a:rPr>
              <a:t>elements </a:t>
            </a:r>
            <a:endParaRPr lang="en-US" sz="2000" dirty="0" smtClean="0">
              <a:solidFill>
                <a:srgbClr val="FFFF00"/>
              </a:solidFill>
              <a:latin typeface="Arial" charset="0"/>
            </a:endParaRPr>
          </a:p>
          <a:p>
            <a:pPr marL="1257300" lvl="2" indent="-342900" eaLnBrk="0" fontAlgn="base" hangingPunct="0">
              <a:spcBef>
                <a:spcPct val="0"/>
              </a:spcBef>
              <a:spcAft>
                <a:spcPct val="0"/>
              </a:spcAft>
              <a:buFont typeface="Arial" pitchFamily="34" charset="0"/>
              <a:buChar char="•"/>
              <a:defRPr/>
            </a:pPr>
            <a:r>
              <a:rPr lang="en-US" sz="2000" dirty="0" smtClean="0">
                <a:solidFill>
                  <a:srgbClr val="FFFF00"/>
                </a:solidFill>
                <a:latin typeface="Arial" charset="0"/>
              </a:rPr>
              <a:t>without </a:t>
            </a:r>
            <a:r>
              <a:rPr lang="en-US" sz="2000" dirty="0" err="1">
                <a:solidFill>
                  <a:srgbClr val="FFFF00"/>
                </a:solidFill>
                <a:latin typeface="Arial" charset="0"/>
              </a:rPr>
              <a:t>zircaloy</a:t>
            </a:r>
            <a:r>
              <a:rPr lang="en-US" sz="2000" dirty="0">
                <a:solidFill>
                  <a:srgbClr val="FFFF00"/>
                </a:solidFill>
                <a:latin typeface="Arial" charset="0"/>
              </a:rPr>
              <a:t>, that can lead to hydrogen </a:t>
            </a:r>
            <a:r>
              <a:rPr lang="en-US" sz="2000" dirty="0" smtClean="0">
                <a:solidFill>
                  <a:srgbClr val="FFFF00"/>
                </a:solidFill>
                <a:latin typeface="Arial" charset="0"/>
              </a:rPr>
              <a:t>explosions     	</a:t>
            </a:r>
          </a:p>
          <a:p>
            <a:pPr marL="800100" lvl="1" indent="-342900" eaLnBrk="0" fontAlgn="base" hangingPunct="0">
              <a:spcBef>
                <a:spcPct val="0"/>
              </a:spcBef>
              <a:spcAft>
                <a:spcPct val="0"/>
              </a:spcAft>
              <a:buFont typeface="Arial" pitchFamily="34" charset="0"/>
              <a:buChar char="•"/>
              <a:defRPr/>
            </a:pPr>
            <a:endParaRPr lang="en-US" sz="800" dirty="0">
              <a:solidFill>
                <a:srgbClr val="FFFF00"/>
              </a:solidFill>
              <a:latin typeface="Arial" charset="0"/>
            </a:endParaRPr>
          </a:p>
          <a:p>
            <a:pPr marL="800100" lvl="1" indent="-342900" eaLnBrk="0" fontAlgn="base" hangingPunct="0">
              <a:spcBef>
                <a:spcPct val="0"/>
              </a:spcBef>
              <a:spcAft>
                <a:spcPct val="0"/>
              </a:spcAft>
              <a:buFont typeface="Arial" pitchFamily="34" charset="0"/>
              <a:buChar char="•"/>
              <a:defRPr/>
            </a:pPr>
            <a:r>
              <a:rPr lang="en-US" sz="2000" dirty="0">
                <a:solidFill>
                  <a:srgbClr val="FFFF00"/>
                </a:solidFill>
                <a:latin typeface="Arial" charset="0"/>
              </a:rPr>
              <a:t>Molten salt fuel eases accelerator </a:t>
            </a:r>
            <a:r>
              <a:rPr lang="en-US" sz="2000" dirty="0" smtClean="0">
                <a:solidFill>
                  <a:srgbClr val="FFFF00"/>
                </a:solidFill>
                <a:latin typeface="Arial" charset="0"/>
              </a:rPr>
              <a:t>requirements – no solid fuel fatigue</a:t>
            </a:r>
          </a:p>
          <a:p>
            <a:pPr marL="800100" lvl="1" indent="-342900" eaLnBrk="0" fontAlgn="base" hangingPunct="0">
              <a:spcBef>
                <a:spcPct val="0"/>
              </a:spcBef>
              <a:spcAft>
                <a:spcPct val="0"/>
              </a:spcAft>
              <a:buFont typeface="Arial" pitchFamily="34" charset="0"/>
              <a:buChar char="•"/>
              <a:defRPr/>
            </a:pPr>
            <a:endParaRPr lang="en-US" sz="800" dirty="0">
              <a:solidFill>
                <a:srgbClr val="FFFF00"/>
              </a:solidFill>
              <a:latin typeface="Arial" charset="0"/>
            </a:endParaRPr>
          </a:p>
          <a:p>
            <a:pPr marL="800100" lvl="1" indent="-342900" eaLnBrk="0" fontAlgn="base" hangingPunct="0">
              <a:spcBef>
                <a:spcPct val="0"/>
              </a:spcBef>
              <a:spcAft>
                <a:spcPct val="0"/>
              </a:spcAft>
              <a:buFont typeface="Arial" pitchFamily="34" charset="0"/>
              <a:buChar char="•"/>
              <a:defRPr/>
            </a:pPr>
            <a:r>
              <a:rPr lang="en-US" sz="2000" dirty="0">
                <a:solidFill>
                  <a:srgbClr val="FFFF00"/>
                </a:solidFill>
                <a:latin typeface="Arial" charset="0"/>
              </a:rPr>
              <a:t>Subcritical ADSR operation has always been appreciated </a:t>
            </a:r>
          </a:p>
          <a:p>
            <a:pPr marL="1257300" lvl="2" indent="-342900" eaLnBrk="0" fontAlgn="base" hangingPunct="0">
              <a:spcBef>
                <a:spcPct val="0"/>
              </a:spcBef>
              <a:spcAft>
                <a:spcPct val="0"/>
              </a:spcAft>
              <a:buFont typeface="Arial" pitchFamily="34" charset="0"/>
              <a:buChar char="•"/>
              <a:defRPr/>
            </a:pPr>
            <a:r>
              <a:rPr lang="en-US" sz="2000" dirty="0">
                <a:solidFill>
                  <a:srgbClr val="FFFF00"/>
                </a:solidFill>
                <a:latin typeface="Arial" charset="0"/>
              </a:rPr>
              <a:t>fission stops when the accelerator is switched off</a:t>
            </a:r>
          </a:p>
          <a:p>
            <a:pPr marL="800100" lvl="1" indent="-342900" eaLnBrk="0" fontAlgn="base" hangingPunct="0">
              <a:spcBef>
                <a:spcPct val="0"/>
              </a:spcBef>
              <a:spcAft>
                <a:spcPct val="0"/>
              </a:spcAft>
              <a:buFont typeface="Arial" pitchFamily="34" charset="0"/>
              <a:buChar char="•"/>
              <a:defRPr/>
            </a:pPr>
            <a:endParaRPr lang="en-US" sz="2000" dirty="0">
              <a:solidFill>
                <a:srgbClr val="FFFF00"/>
              </a:solidFill>
              <a:latin typeface="Arial" charset="0"/>
            </a:endParaRPr>
          </a:p>
          <a:p>
            <a:pPr algn="ctr" eaLnBrk="0" fontAlgn="base" hangingPunct="0">
              <a:spcBef>
                <a:spcPct val="0"/>
              </a:spcBef>
              <a:spcAft>
                <a:spcPct val="0"/>
              </a:spcAft>
              <a:defRPr/>
            </a:pPr>
            <a:r>
              <a:rPr lang="en-US" dirty="0">
                <a:solidFill>
                  <a:srgbClr val="FFFF00"/>
                </a:solidFill>
                <a:latin typeface="Arial" charset="0"/>
              </a:rPr>
              <a:t> </a:t>
            </a:r>
          </a:p>
          <a:p>
            <a:pPr algn="ctr" eaLnBrk="0" fontAlgn="base" hangingPunct="0">
              <a:spcBef>
                <a:spcPct val="0"/>
              </a:spcBef>
              <a:spcAft>
                <a:spcPct val="0"/>
              </a:spcAft>
              <a:defRPr/>
            </a:pPr>
            <a:endParaRPr lang="en-US" dirty="0">
              <a:solidFill>
                <a:srgbClr val="FFFF00"/>
              </a:solidFill>
              <a:latin typeface="Arial" charset="0"/>
            </a:endParaRPr>
          </a:p>
          <a:p>
            <a:pPr algn="ctr" eaLnBrk="0" fontAlgn="base" hangingPunct="0">
              <a:spcBef>
                <a:spcPct val="0"/>
              </a:spcBef>
              <a:spcAft>
                <a:spcPct val="0"/>
              </a:spcAft>
              <a:defRPr/>
            </a:pPr>
            <a:endParaRPr lang="en-US" dirty="0">
              <a:solidFill>
                <a:srgbClr val="FFFFFF"/>
              </a:solidFill>
              <a:latin typeface="Arial" charset="0"/>
            </a:endParaRPr>
          </a:p>
        </p:txBody>
      </p:sp>
    </p:spTree>
    <p:extLst>
      <p:ext uri="{BB962C8B-B14F-4D97-AF65-F5344CB8AC3E}">
        <p14:creationId xmlns:p14="http://schemas.microsoft.com/office/powerpoint/2010/main" val="23570176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r>
              <a:rPr lang="en-US" smtClean="0">
                <a:solidFill>
                  <a:srgbClr val="FFFFFF"/>
                </a:solidFill>
              </a:rPr>
              <a:t>Jan 28, 2014</a:t>
            </a:r>
            <a:endParaRPr lang="en-US">
              <a:solidFill>
                <a:srgbClr val="FFFFFF"/>
              </a:solidFill>
            </a:endParaRPr>
          </a:p>
        </p:txBody>
      </p:sp>
      <p:sp>
        <p:nvSpPr>
          <p:cNvPr id="3" name="Footer Placeholder 2"/>
          <p:cNvSpPr>
            <a:spLocks noGrp="1"/>
          </p:cNvSpPr>
          <p:nvPr>
            <p:ph type="ftr" sz="quarter" idx="11"/>
          </p:nvPr>
        </p:nvSpPr>
        <p:spPr/>
        <p:txBody>
          <a:bodyPr/>
          <a:lstStyle/>
          <a:p>
            <a:pPr>
              <a:defRPr/>
            </a:pPr>
            <a:r>
              <a:rPr lang="en-US" smtClean="0">
                <a:solidFill>
                  <a:srgbClr val="FFFFFF"/>
                </a:solidFill>
              </a:rPr>
              <a:t>UChicago Energy Policy Institute</a:t>
            </a:r>
            <a:endParaRPr lang="en-US">
              <a:solidFill>
                <a:srgbClr val="FFFFFF"/>
              </a:solidFill>
            </a:endParaRPr>
          </a:p>
        </p:txBody>
      </p:sp>
      <p:sp>
        <p:nvSpPr>
          <p:cNvPr id="4" name="Slide Number Placeholder 3"/>
          <p:cNvSpPr>
            <a:spLocks noGrp="1"/>
          </p:cNvSpPr>
          <p:nvPr>
            <p:ph type="sldNum" sz="quarter" idx="12"/>
          </p:nvPr>
        </p:nvSpPr>
        <p:spPr/>
        <p:txBody>
          <a:bodyPr/>
          <a:lstStyle/>
          <a:p>
            <a:pPr>
              <a:defRPr/>
            </a:pPr>
            <a:fld id="{11AF65D4-5D66-456B-B226-0B8565BB1E1A}" type="slidenum">
              <a:rPr lang="en-US" smtClean="0">
                <a:solidFill>
                  <a:srgbClr val="FFFFFF"/>
                </a:solidFill>
              </a:rPr>
              <a:pPr>
                <a:defRPr/>
              </a:pPr>
              <a:t>36</a:t>
            </a:fld>
            <a:endParaRPr lang="en-US">
              <a:solidFill>
                <a:srgbClr val="FFFFFF"/>
              </a:solidFill>
            </a:endParaRPr>
          </a:p>
        </p:txBody>
      </p:sp>
      <p:sp>
        <p:nvSpPr>
          <p:cNvPr id="18437" name="Rectangle 4"/>
          <p:cNvSpPr>
            <a:spLocks noChangeArrowheads="1"/>
          </p:cNvSpPr>
          <p:nvPr/>
        </p:nvSpPr>
        <p:spPr bwMode="auto">
          <a:xfrm>
            <a:off x="703263" y="508000"/>
            <a:ext cx="7543800" cy="575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eaLnBrk="0" fontAlgn="base" hangingPunct="0">
              <a:spcBef>
                <a:spcPct val="0"/>
              </a:spcBef>
              <a:spcAft>
                <a:spcPct val="0"/>
              </a:spcAft>
              <a:buFont typeface="Arial" charset="0"/>
              <a:buChar char="•"/>
              <a:defRPr/>
            </a:pPr>
            <a:r>
              <a:rPr lang="en-US" sz="2800" dirty="0">
                <a:solidFill>
                  <a:srgbClr val="FFFF00"/>
                </a:solidFill>
                <a:latin typeface="Arial" charset="0"/>
              </a:rPr>
              <a:t>An intrinsic safety problem for conventional reactors is enclosed solid fuel.  </a:t>
            </a:r>
          </a:p>
          <a:p>
            <a:pPr marL="342900" indent="-342900" eaLnBrk="0" fontAlgn="base" hangingPunct="0">
              <a:spcBef>
                <a:spcPct val="0"/>
              </a:spcBef>
              <a:spcAft>
                <a:spcPct val="0"/>
              </a:spcAft>
              <a:buFont typeface="Arial" charset="0"/>
              <a:buChar char="•"/>
              <a:defRPr/>
            </a:pPr>
            <a:endParaRPr lang="en-US" sz="800" dirty="0">
              <a:solidFill>
                <a:srgbClr val="FFFF00"/>
              </a:solidFill>
              <a:latin typeface="Arial" charset="0"/>
            </a:endParaRPr>
          </a:p>
          <a:p>
            <a:pPr marL="342900" indent="-342900" eaLnBrk="0" fontAlgn="base" hangingPunct="0">
              <a:spcBef>
                <a:spcPct val="0"/>
              </a:spcBef>
              <a:spcAft>
                <a:spcPct val="0"/>
              </a:spcAft>
              <a:buFont typeface="Arial" charset="0"/>
              <a:buChar char="•"/>
              <a:defRPr/>
            </a:pPr>
            <a:r>
              <a:rPr lang="en-US" sz="2800" dirty="0">
                <a:solidFill>
                  <a:srgbClr val="FFFF00"/>
                </a:solidFill>
                <a:latin typeface="Arial" charset="0"/>
              </a:rPr>
              <a:t>a natural solution is to use </a:t>
            </a:r>
            <a:r>
              <a:rPr lang="en-US" sz="2800" u="sng" dirty="0">
                <a:solidFill>
                  <a:srgbClr val="FFFF00"/>
                </a:solidFill>
                <a:latin typeface="Arial" charset="0"/>
              </a:rPr>
              <a:t>molten-salt fuel</a:t>
            </a:r>
            <a:r>
              <a:rPr lang="en-US" sz="2800" dirty="0">
                <a:solidFill>
                  <a:srgbClr val="FFFF00"/>
                </a:solidFill>
                <a:latin typeface="Arial" charset="0"/>
              </a:rPr>
              <a:t> </a:t>
            </a:r>
          </a:p>
          <a:p>
            <a:pPr marL="342900" indent="-342900" eaLnBrk="0" fontAlgn="base" hangingPunct="0">
              <a:spcBef>
                <a:spcPct val="0"/>
              </a:spcBef>
              <a:spcAft>
                <a:spcPct val="0"/>
              </a:spcAft>
              <a:buFont typeface="Arial" charset="0"/>
              <a:buChar char="•"/>
              <a:defRPr/>
            </a:pPr>
            <a:endParaRPr lang="en-US" sz="800" dirty="0">
              <a:solidFill>
                <a:srgbClr val="FFFF00"/>
              </a:solidFill>
              <a:latin typeface="Arial" charset="0"/>
            </a:endParaRPr>
          </a:p>
          <a:p>
            <a:pPr marL="342900" indent="-342900" eaLnBrk="0" fontAlgn="base" hangingPunct="0">
              <a:spcBef>
                <a:spcPct val="0"/>
              </a:spcBef>
              <a:spcAft>
                <a:spcPct val="0"/>
              </a:spcAft>
              <a:buFont typeface="Arial" charset="0"/>
              <a:buChar char="•"/>
              <a:defRPr/>
            </a:pPr>
            <a:r>
              <a:rPr lang="en-US" sz="2800" dirty="0">
                <a:solidFill>
                  <a:srgbClr val="FFFF00"/>
                </a:solidFill>
                <a:latin typeface="Arial" charset="0"/>
              </a:rPr>
              <a:t>that is also well suited to </a:t>
            </a:r>
            <a:r>
              <a:rPr lang="en-US" sz="2800" dirty="0" smtClean="0">
                <a:solidFill>
                  <a:srgbClr val="FFFF00"/>
                </a:solidFill>
                <a:latin typeface="Arial" charset="0"/>
              </a:rPr>
              <a:t>accelerator-driven </a:t>
            </a:r>
            <a:r>
              <a:rPr lang="en-US" sz="2800" dirty="0">
                <a:solidFill>
                  <a:srgbClr val="FFFF00"/>
                </a:solidFill>
                <a:latin typeface="Arial" charset="0"/>
              </a:rPr>
              <a:t>subcritical reactors.</a:t>
            </a:r>
          </a:p>
          <a:p>
            <a:pPr marL="800100" lvl="1" indent="-342900" eaLnBrk="0" fontAlgn="base" hangingPunct="0">
              <a:spcBef>
                <a:spcPct val="0"/>
              </a:spcBef>
              <a:spcAft>
                <a:spcPct val="0"/>
              </a:spcAft>
              <a:buFont typeface="Arial" charset="0"/>
              <a:buChar char="•"/>
              <a:defRPr/>
            </a:pPr>
            <a:r>
              <a:rPr lang="en-US" sz="2000" dirty="0">
                <a:solidFill>
                  <a:srgbClr val="FFFF00"/>
                </a:solidFill>
                <a:latin typeface="Arial" charset="0"/>
              </a:rPr>
              <a:t>A major difficulty is fatigue of UO</a:t>
            </a:r>
            <a:r>
              <a:rPr lang="en-US" sz="2000" baseline="-25000" dirty="0">
                <a:solidFill>
                  <a:srgbClr val="FFFF00"/>
                </a:solidFill>
                <a:latin typeface="Arial" charset="0"/>
              </a:rPr>
              <a:t>2</a:t>
            </a:r>
            <a:r>
              <a:rPr lang="en-US" sz="2000" dirty="0">
                <a:solidFill>
                  <a:srgbClr val="FFFF00"/>
                </a:solidFill>
                <a:latin typeface="Arial" charset="0"/>
              </a:rPr>
              <a:t> fuel in rods caused by accelerator trips – no such problem for molten salt fuel</a:t>
            </a:r>
          </a:p>
          <a:p>
            <a:pPr marL="342900" indent="-342900" eaLnBrk="0" fontAlgn="base" hangingPunct="0">
              <a:spcBef>
                <a:spcPct val="0"/>
              </a:spcBef>
              <a:spcAft>
                <a:spcPct val="0"/>
              </a:spcAft>
              <a:buFont typeface="Arial" charset="0"/>
              <a:buChar char="•"/>
              <a:defRPr/>
            </a:pPr>
            <a:endParaRPr lang="en-US" sz="800" dirty="0">
              <a:solidFill>
                <a:srgbClr val="FFFF00"/>
              </a:solidFill>
              <a:latin typeface="Arial" charset="0"/>
            </a:endParaRPr>
          </a:p>
          <a:p>
            <a:pPr marL="342900" indent="-342900" eaLnBrk="0" fontAlgn="base" hangingPunct="0">
              <a:spcBef>
                <a:spcPct val="0"/>
              </a:spcBef>
              <a:spcAft>
                <a:spcPct val="0"/>
              </a:spcAft>
              <a:buFont typeface="Arial" charset="0"/>
              <a:buChar char="•"/>
              <a:defRPr/>
            </a:pPr>
            <a:r>
              <a:rPr lang="en-US" sz="2800" dirty="0">
                <a:solidFill>
                  <a:srgbClr val="FFFF00"/>
                </a:solidFill>
                <a:latin typeface="Arial" charset="0"/>
              </a:rPr>
              <a:t>The technology of molten-salt fuel was developed in the 1960s in the Molten-Salt Reactor Experiment (MSRE) at ORNL.</a:t>
            </a:r>
          </a:p>
          <a:p>
            <a:pPr marL="800100" lvl="1" indent="-342900" eaLnBrk="0" fontAlgn="base" hangingPunct="0">
              <a:spcBef>
                <a:spcPct val="0"/>
              </a:spcBef>
              <a:spcAft>
                <a:spcPct val="0"/>
              </a:spcAft>
              <a:buFont typeface="Arial" charset="0"/>
              <a:buChar char="•"/>
              <a:defRPr/>
            </a:pPr>
            <a:r>
              <a:rPr lang="en-US" sz="2000" dirty="0">
                <a:solidFill>
                  <a:srgbClr val="FFFF00"/>
                </a:solidFill>
                <a:latin typeface="Arial" charset="0"/>
              </a:rPr>
              <a:t>Use of molten salt fuel was later abandoned </a:t>
            </a:r>
          </a:p>
          <a:p>
            <a:pPr marL="1257300" lvl="2" indent="-342900" eaLnBrk="0" fontAlgn="base" hangingPunct="0">
              <a:spcBef>
                <a:spcPct val="0"/>
              </a:spcBef>
              <a:spcAft>
                <a:spcPct val="0"/>
              </a:spcAft>
              <a:buFont typeface="Arial" charset="0"/>
              <a:buChar char="•"/>
              <a:defRPr/>
            </a:pPr>
            <a:r>
              <a:rPr lang="en-US" sz="2000" dirty="0">
                <a:solidFill>
                  <a:srgbClr val="FFFF00"/>
                </a:solidFill>
                <a:latin typeface="Arial" charset="0"/>
              </a:rPr>
              <a:t>not enough Pu-239 for bombs?</a:t>
            </a:r>
          </a:p>
          <a:p>
            <a:pPr marL="1257300" lvl="2" indent="-342900" eaLnBrk="0" fontAlgn="base" hangingPunct="0">
              <a:spcBef>
                <a:spcPct val="0"/>
              </a:spcBef>
              <a:spcAft>
                <a:spcPct val="0"/>
              </a:spcAft>
              <a:buFont typeface="Arial" charset="0"/>
              <a:buChar char="•"/>
              <a:defRPr/>
            </a:pPr>
            <a:r>
              <a:rPr lang="en-US" sz="2000" dirty="0">
                <a:solidFill>
                  <a:srgbClr val="FFFF00"/>
                </a:solidFill>
                <a:latin typeface="Arial" charset="0"/>
              </a:rPr>
              <a:t>President Nixon?</a:t>
            </a:r>
          </a:p>
          <a:p>
            <a:pPr lvl="1" eaLnBrk="0" fontAlgn="base" hangingPunct="0">
              <a:spcBef>
                <a:spcPct val="0"/>
              </a:spcBef>
              <a:spcAft>
                <a:spcPct val="0"/>
              </a:spcAft>
              <a:defRPr/>
            </a:pPr>
            <a:r>
              <a:rPr lang="en-US" sz="2000" dirty="0">
                <a:solidFill>
                  <a:srgbClr val="FFFF00"/>
                </a:solidFill>
                <a:latin typeface="Arial" charset="0"/>
              </a:rPr>
              <a:t>	     (See MSRE on </a:t>
            </a:r>
            <a:r>
              <a:rPr lang="en-US" sz="2000" dirty="0" err="1">
                <a:solidFill>
                  <a:srgbClr val="FFFF00"/>
                </a:solidFill>
                <a:latin typeface="Arial" charset="0"/>
              </a:rPr>
              <a:t>wikipedia</a:t>
            </a:r>
            <a:r>
              <a:rPr lang="en-US" sz="2000" dirty="0">
                <a:solidFill>
                  <a:srgbClr val="FFFF00"/>
                </a:solidFill>
                <a:latin typeface="Arial" charset="0"/>
              </a:rPr>
              <a:t> for nice summary)</a:t>
            </a:r>
          </a:p>
        </p:txBody>
      </p:sp>
      <p:grpSp>
        <p:nvGrpSpPr>
          <p:cNvPr id="27654" name="Group 3"/>
          <p:cNvGrpSpPr>
            <a:grpSpLocks/>
          </p:cNvGrpSpPr>
          <p:nvPr/>
        </p:nvGrpSpPr>
        <p:grpSpPr bwMode="auto">
          <a:xfrm>
            <a:off x="0" y="0"/>
            <a:ext cx="1905000" cy="838200"/>
            <a:chOff x="3840" y="3216"/>
            <a:chExt cx="1440" cy="624"/>
          </a:xfrm>
        </p:grpSpPr>
        <p:grpSp>
          <p:nvGrpSpPr>
            <p:cNvPr id="27655" name="Group 4"/>
            <p:cNvGrpSpPr>
              <a:grpSpLocks/>
            </p:cNvGrpSpPr>
            <p:nvPr/>
          </p:nvGrpSpPr>
          <p:grpSpPr bwMode="auto">
            <a:xfrm>
              <a:off x="3840" y="3216"/>
              <a:ext cx="336" cy="624"/>
              <a:chOff x="1152" y="288"/>
              <a:chExt cx="960" cy="1872"/>
            </a:xfrm>
          </p:grpSpPr>
          <p:sp>
            <p:nvSpPr>
              <p:cNvPr id="27657" name="Oval 5"/>
              <p:cNvSpPr>
                <a:spLocks noChangeArrowheads="1"/>
              </p:cNvSpPr>
              <p:nvPr/>
            </p:nvSpPr>
            <p:spPr bwMode="auto">
              <a:xfrm>
                <a:off x="1152" y="1488"/>
                <a:ext cx="960" cy="67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fontAlgn="base" hangingPunct="0">
                  <a:spcBef>
                    <a:spcPct val="0"/>
                  </a:spcBef>
                  <a:spcAft>
                    <a:spcPct val="0"/>
                  </a:spcAft>
                </a:pPr>
                <a:endParaRPr lang="en-US">
                  <a:solidFill>
                    <a:srgbClr val="FFFFFF"/>
                  </a:solidFill>
                  <a:latin typeface="Arial" charset="0"/>
                </a:endParaRPr>
              </a:p>
            </p:txBody>
          </p:sp>
          <p:sp>
            <p:nvSpPr>
              <p:cNvPr id="27658" name="Oval 6"/>
              <p:cNvSpPr>
                <a:spLocks noChangeArrowheads="1"/>
              </p:cNvSpPr>
              <p:nvPr/>
            </p:nvSpPr>
            <p:spPr bwMode="auto">
              <a:xfrm>
                <a:off x="1152" y="288"/>
                <a:ext cx="960" cy="67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fontAlgn="base" hangingPunct="0">
                  <a:spcBef>
                    <a:spcPct val="0"/>
                  </a:spcBef>
                  <a:spcAft>
                    <a:spcPct val="0"/>
                  </a:spcAft>
                </a:pPr>
                <a:endParaRPr lang="en-US">
                  <a:solidFill>
                    <a:srgbClr val="FFFFFF"/>
                  </a:solidFill>
                  <a:latin typeface="Arial" charset="0"/>
                </a:endParaRPr>
              </a:p>
            </p:txBody>
          </p:sp>
          <p:sp>
            <p:nvSpPr>
              <p:cNvPr id="27659" name="Rectangle 7"/>
              <p:cNvSpPr>
                <a:spLocks noChangeAspect="1" noChangeArrowheads="1"/>
              </p:cNvSpPr>
              <p:nvPr/>
            </p:nvSpPr>
            <p:spPr bwMode="auto">
              <a:xfrm>
                <a:off x="1152" y="624"/>
                <a:ext cx="960" cy="1200"/>
              </a:xfrm>
              <a:prstGeom prst="rect">
                <a:avLst/>
              </a:prstGeom>
              <a:solidFill>
                <a:schemeClr val="accent2"/>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p>
                <a:pPr algn="ctr" eaLnBrk="0" fontAlgn="base" hangingPunct="0">
                  <a:spcBef>
                    <a:spcPct val="0"/>
                  </a:spcBef>
                  <a:spcAft>
                    <a:spcPct val="0"/>
                  </a:spcAft>
                </a:pPr>
                <a:endParaRPr lang="en-US">
                  <a:solidFill>
                    <a:srgbClr val="FFFFFF"/>
                  </a:solidFill>
                  <a:latin typeface="Arial" charset="0"/>
                </a:endParaRPr>
              </a:p>
            </p:txBody>
          </p:sp>
          <p:sp>
            <p:nvSpPr>
              <p:cNvPr id="27660" name="WordArt 8"/>
              <p:cNvSpPr>
                <a:spLocks noChangeAspect="1" noChangeArrowheads="1" noChangeShapeType="1" noTextEdit="1"/>
              </p:cNvSpPr>
              <p:nvPr/>
            </p:nvSpPr>
            <p:spPr bwMode="auto">
              <a:xfrm>
                <a:off x="1392" y="768"/>
                <a:ext cx="494" cy="100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2833"/>
                  </a:avLst>
                </a:prstTxWarp>
              </a:bodyPr>
              <a:lstStyle/>
              <a:p>
                <a:pPr algn="ctr" eaLnBrk="0" fontAlgn="base" hangingPunct="0">
                  <a:spcBef>
                    <a:spcPct val="0"/>
                  </a:spcBef>
                  <a:spcAft>
                    <a:spcPct val="0"/>
                  </a:spcAft>
                </a:pPr>
                <a:r>
                  <a:rPr lang="en-US" sz="5400" b="1" i="1" kern="10">
                    <a:solidFill>
                      <a:srgbClr val="FFFFFF"/>
                    </a:solidFill>
                    <a:latin typeface="Symbol"/>
                  </a:rPr>
                  <a:t>m</a:t>
                </a:r>
              </a:p>
            </p:txBody>
          </p:sp>
        </p:grpSp>
        <p:sp>
          <p:nvSpPr>
            <p:cNvPr id="27656" name="Text Box 9"/>
            <p:cNvSpPr txBox="1">
              <a:spLocks noChangeArrowheads="1"/>
            </p:cNvSpPr>
            <p:nvPr/>
          </p:nvSpPr>
          <p:spPr bwMode="auto">
            <a:xfrm>
              <a:off x="4274" y="3360"/>
              <a:ext cx="1006"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0" fontAlgn="base" hangingPunct="0">
                <a:spcBef>
                  <a:spcPct val="50000"/>
                </a:spcBef>
                <a:spcAft>
                  <a:spcPct val="0"/>
                </a:spcAft>
              </a:pPr>
              <a:r>
                <a:rPr lang="en-US" sz="1600" b="1" i="1">
                  <a:solidFill>
                    <a:srgbClr val="66CCFF"/>
                  </a:solidFill>
                  <a:latin typeface="Times New Roman" pitchFamily="18" charset="0"/>
                </a:rPr>
                <a:t>Muons, Inc.</a:t>
              </a:r>
            </a:p>
          </p:txBody>
        </p:sp>
      </p:grpSp>
    </p:spTree>
    <p:extLst>
      <p:ext uri="{BB962C8B-B14F-4D97-AF65-F5344CB8AC3E}">
        <p14:creationId xmlns:p14="http://schemas.microsoft.com/office/powerpoint/2010/main" val="22970741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1"/>
          <p:cNvSpPr>
            <a:spLocks noGrp="1"/>
          </p:cNvSpPr>
          <p:nvPr>
            <p:ph type="dt" sz="quarter" idx="10"/>
          </p:nvPr>
        </p:nvSpPr>
        <p:spPr/>
        <p:txBody>
          <a:bodyPr/>
          <a:lstStyle/>
          <a:p>
            <a:pPr>
              <a:defRPr/>
            </a:pPr>
            <a:r>
              <a:rPr lang="en-US" smtClean="0">
                <a:solidFill>
                  <a:srgbClr val="FFFFFF"/>
                </a:solidFill>
              </a:rPr>
              <a:t>Jan 28, 2014</a:t>
            </a:r>
            <a:endParaRPr lang="en-US">
              <a:solidFill>
                <a:srgbClr val="FFFFFF"/>
              </a:solidFill>
            </a:endParaRPr>
          </a:p>
        </p:txBody>
      </p:sp>
      <p:sp>
        <p:nvSpPr>
          <p:cNvPr id="11" name="Footer Placeholder 2"/>
          <p:cNvSpPr>
            <a:spLocks noGrp="1"/>
          </p:cNvSpPr>
          <p:nvPr>
            <p:ph type="ftr" sz="quarter" idx="11"/>
          </p:nvPr>
        </p:nvSpPr>
        <p:spPr/>
        <p:txBody>
          <a:bodyPr/>
          <a:lstStyle/>
          <a:p>
            <a:pPr>
              <a:defRPr/>
            </a:pPr>
            <a:r>
              <a:rPr lang="en-US" smtClean="0">
                <a:solidFill>
                  <a:srgbClr val="FFFFFF"/>
                </a:solidFill>
              </a:rPr>
              <a:t>UChicago Energy Policy Institute</a:t>
            </a:r>
            <a:endParaRPr lang="en-US" dirty="0">
              <a:solidFill>
                <a:srgbClr val="FFFFFF"/>
              </a:solidFill>
            </a:endParaRPr>
          </a:p>
        </p:txBody>
      </p:sp>
      <p:sp>
        <p:nvSpPr>
          <p:cNvPr id="12" name="Slide Number Placeholder 3"/>
          <p:cNvSpPr>
            <a:spLocks noGrp="1"/>
          </p:cNvSpPr>
          <p:nvPr>
            <p:ph type="sldNum" sz="quarter" idx="12"/>
          </p:nvPr>
        </p:nvSpPr>
        <p:spPr/>
        <p:txBody>
          <a:bodyPr/>
          <a:lstStyle/>
          <a:p>
            <a:pPr>
              <a:defRPr/>
            </a:pPr>
            <a:fld id="{89EC1DD8-4C52-485A-B351-5ED6936A5B5E}" type="slidenum">
              <a:rPr lang="en-US">
                <a:solidFill>
                  <a:srgbClr val="FFFFFF"/>
                </a:solidFill>
              </a:rPr>
              <a:pPr>
                <a:defRPr/>
              </a:pPr>
              <a:t>37</a:t>
            </a:fld>
            <a:endParaRPr lang="en-US">
              <a:solidFill>
                <a:srgbClr val="FFFFFF"/>
              </a:solidFill>
            </a:endParaRPr>
          </a:p>
        </p:txBody>
      </p:sp>
      <p:sp>
        <p:nvSpPr>
          <p:cNvPr id="28677" name="Rectangle 2"/>
          <p:cNvSpPr>
            <a:spLocks noChangeArrowheads="1"/>
          </p:cNvSpPr>
          <p:nvPr/>
        </p:nvSpPr>
        <p:spPr bwMode="auto">
          <a:xfrm>
            <a:off x="838200" y="495300"/>
            <a:ext cx="83820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eaLnBrk="0" fontAlgn="base" hangingPunct="0">
              <a:spcBef>
                <a:spcPct val="0"/>
              </a:spcBef>
              <a:spcAft>
                <a:spcPct val="0"/>
              </a:spcAft>
            </a:pPr>
            <a:r>
              <a:rPr lang="en-US" sz="2800">
                <a:solidFill>
                  <a:srgbClr val="FFFF00"/>
                </a:solidFill>
                <a:latin typeface="Arial" charset="0"/>
              </a:rPr>
              <a:t>Molten-Salt Reactor Experiment</a:t>
            </a:r>
            <a:r>
              <a:rPr lang="en-US">
                <a:solidFill>
                  <a:srgbClr val="FFFF00"/>
                </a:solidFill>
                <a:latin typeface="Arial" charset="0"/>
              </a:rPr>
              <a:t> </a:t>
            </a:r>
          </a:p>
          <a:p>
            <a:pPr algn="ctr" eaLnBrk="0" fontAlgn="base" hangingPunct="0">
              <a:spcBef>
                <a:spcPct val="0"/>
              </a:spcBef>
              <a:spcAft>
                <a:spcPct val="0"/>
              </a:spcAft>
            </a:pPr>
            <a:endParaRPr lang="en-US">
              <a:solidFill>
                <a:srgbClr val="FFFF00"/>
              </a:solidFill>
              <a:latin typeface="Arial" charset="0"/>
            </a:endParaRPr>
          </a:p>
          <a:p>
            <a:pPr algn="ctr" eaLnBrk="0" fontAlgn="base" hangingPunct="0">
              <a:spcBef>
                <a:spcPct val="0"/>
              </a:spcBef>
              <a:spcAft>
                <a:spcPct val="0"/>
              </a:spcAft>
            </a:pPr>
            <a:endParaRPr lang="en-US">
              <a:solidFill>
                <a:srgbClr val="FFFFFF"/>
              </a:solidFill>
              <a:latin typeface="Arial" charset="0"/>
            </a:endParaRPr>
          </a:p>
        </p:txBody>
      </p:sp>
      <p:grpSp>
        <p:nvGrpSpPr>
          <p:cNvPr id="28678" name="Group 3"/>
          <p:cNvGrpSpPr>
            <a:grpSpLocks/>
          </p:cNvGrpSpPr>
          <p:nvPr/>
        </p:nvGrpSpPr>
        <p:grpSpPr bwMode="auto">
          <a:xfrm>
            <a:off x="0" y="0"/>
            <a:ext cx="1905000" cy="838200"/>
            <a:chOff x="3840" y="3216"/>
            <a:chExt cx="1440" cy="624"/>
          </a:xfrm>
        </p:grpSpPr>
        <p:grpSp>
          <p:nvGrpSpPr>
            <p:cNvPr id="28684" name="Group 4"/>
            <p:cNvGrpSpPr>
              <a:grpSpLocks/>
            </p:cNvGrpSpPr>
            <p:nvPr/>
          </p:nvGrpSpPr>
          <p:grpSpPr bwMode="auto">
            <a:xfrm>
              <a:off x="3840" y="3216"/>
              <a:ext cx="336" cy="624"/>
              <a:chOff x="1152" y="288"/>
              <a:chExt cx="960" cy="1872"/>
            </a:xfrm>
          </p:grpSpPr>
          <p:sp>
            <p:nvSpPr>
              <p:cNvPr id="28686" name="Oval 5"/>
              <p:cNvSpPr>
                <a:spLocks noChangeArrowheads="1"/>
              </p:cNvSpPr>
              <p:nvPr/>
            </p:nvSpPr>
            <p:spPr bwMode="auto">
              <a:xfrm>
                <a:off x="1152" y="1488"/>
                <a:ext cx="960" cy="67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fontAlgn="base" hangingPunct="0">
                  <a:spcBef>
                    <a:spcPct val="0"/>
                  </a:spcBef>
                  <a:spcAft>
                    <a:spcPct val="0"/>
                  </a:spcAft>
                </a:pPr>
                <a:endParaRPr lang="en-US">
                  <a:solidFill>
                    <a:srgbClr val="FFFFFF"/>
                  </a:solidFill>
                  <a:latin typeface="Arial" charset="0"/>
                </a:endParaRPr>
              </a:p>
            </p:txBody>
          </p:sp>
          <p:sp>
            <p:nvSpPr>
              <p:cNvPr id="28687" name="Oval 6"/>
              <p:cNvSpPr>
                <a:spLocks noChangeArrowheads="1"/>
              </p:cNvSpPr>
              <p:nvPr/>
            </p:nvSpPr>
            <p:spPr bwMode="auto">
              <a:xfrm>
                <a:off x="1152" y="288"/>
                <a:ext cx="960" cy="67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fontAlgn="base" hangingPunct="0">
                  <a:spcBef>
                    <a:spcPct val="0"/>
                  </a:spcBef>
                  <a:spcAft>
                    <a:spcPct val="0"/>
                  </a:spcAft>
                </a:pPr>
                <a:endParaRPr lang="en-US">
                  <a:solidFill>
                    <a:srgbClr val="FFFFFF"/>
                  </a:solidFill>
                  <a:latin typeface="Arial" charset="0"/>
                </a:endParaRPr>
              </a:p>
            </p:txBody>
          </p:sp>
          <p:sp>
            <p:nvSpPr>
              <p:cNvPr id="28688" name="Rectangle 7"/>
              <p:cNvSpPr>
                <a:spLocks noChangeAspect="1" noChangeArrowheads="1"/>
              </p:cNvSpPr>
              <p:nvPr/>
            </p:nvSpPr>
            <p:spPr bwMode="auto">
              <a:xfrm>
                <a:off x="1152" y="624"/>
                <a:ext cx="960" cy="1200"/>
              </a:xfrm>
              <a:prstGeom prst="rect">
                <a:avLst/>
              </a:prstGeom>
              <a:solidFill>
                <a:schemeClr val="accent2"/>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p>
                <a:pPr algn="ctr" eaLnBrk="0" fontAlgn="base" hangingPunct="0">
                  <a:spcBef>
                    <a:spcPct val="0"/>
                  </a:spcBef>
                  <a:spcAft>
                    <a:spcPct val="0"/>
                  </a:spcAft>
                </a:pPr>
                <a:endParaRPr lang="en-US">
                  <a:solidFill>
                    <a:srgbClr val="FFFFFF"/>
                  </a:solidFill>
                  <a:latin typeface="Arial" charset="0"/>
                </a:endParaRPr>
              </a:p>
            </p:txBody>
          </p:sp>
          <p:sp>
            <p:nvSpPr>
              <p:cNvPr id="28689" name="WordArt 8"/>
              <p:cNvSpPr>
                <a:spLocks noChangeAspect="1" noChangeArrowheads="1" noChangeShapeType="1" noTextEdit="1"/>
              </p:cNvSpPr>
              <p:nvPr/>
            </p:nvSpPr>
            <p:spPr bwMode="auto">
              <a:xfrm>
                <a:off x="1392" y="768"/>
                <a:ext cx="494" cy="100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2833"/>
                  </a:avLst>
                </a:prstTxWarp>
              </a:bodyPr>
              <a:lstStyle/>
              <a:p>
                <a:pPr algn="ctr" eaLnBrk="0" fontAlgn="base" hangingPunct="0">
                  <a:spcBef>
                    <a:spcPct val="0"/>
                  </a:spcBef>
                  <a:spcAft>
                    <a:spcPct val="0"/>
                  </a:spcAft>
                </a:pPr>
                <a:r>
                  <a:rPr lang="en-US" sz="5400" b="1" i="1" kern="10">
                    <a:solidFill>
                      <a:srgbClr val="FFFFFF"/>
                    </a:solidFill>
                    <a:latin typeface="Symbol"/>
                  </a:rPr>
                  <a:t>m</a:t>
                </a:r>
              </a:p>
            </p:txBody>
          </p:sp>
        </p:grpSp>
        <p:sp>
          <p:nvSpPr>
            <p:cNvPr id="28685" name="Text Box 9"/>
            <p:cNvSpPr txBox="1">
              <a:spLocks noChangeArrowheads="1"/>
            </p:cNvSpPr>
            <p:nvPr/>
          </p:nvSpPr>
          <p:spPr bwMode="auto">
            <a:xfrm>
              <a:off x="4274" y="3360"/>
              <a:ext cx="1006"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0" fontAlgn="base" hangingPunct="0">
                <a:spcBef>
                  <a:spcPct val="50000"/>
                </a:spcBef>
                <a:spcAft>
                  <a:spcPct val="0"/>
                </a:spcAft>
              </a:pPr>
              <a:r>
                <a:rPr lang="en-US" sz="1600" b="1" i="1">
                  <a:solidFill>
                    <a:srgbClr val="66CCFF"/>
                  </a:solidFill>
                  <a:latin typeface="Times New Roman" pitchFamily="18" charset="0"/>
                </a:rPr>
                <a:t>Muons, Inc.</a:t>
              </a:r>
            </a:p>
          </p:txBody>
        </p:sp>
      </p:grpSp>
      <p:sp>
        <p:nvSpPr>
          <p:cNvPr id="28679" name="Rectangle 2"/>
          <p:cNvSpPr>
            <a:spLocks noChangeArrowheads="1"/>
          </p:cNvSpPr>
          <p:nvPr/>
        </p:nvSpPr>
        <p:spPr bwMode="auto">
          <a:xfrm>
            <a:off x="222250" y="3421063"/>
            <a:ext cx="88042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fontAlgn="base" hangingPunct="0">
              <a:spcBef>
                <a:spcPct val="0"/>
              </a:spcBef>
              <a:spcAft>
                <a:spcPct val="0"/>
              </a:spcAft>
            </a:pPr>
            <a:endParaRPr lang="en-US" sz="2400">
              <a:solidFill>
                <a:srgbClr val="FFFF00"/>
              </a:solidFill>
              <a:latin typeface="Arial" charset="0"/>
            </a:endParaRPr>
          </a:p>
          <a:p>
            <a:pPr algn="ctr" eaLnBrk="0" fontAlgn="base" hangingPunct="0">
              <a:spcBef>
                <a:spcPct val="0"/>
              </a:spcBef>
              <a:spcAft>
                <a:spcPct val="0"/>
              </a:spcAft>
            </a:pPr>
            <a:endParaRPr lang="en-US">
              <a:solidFill>
                <a:srgbClr val="FFFFFF"/>
              </a:solidFill>
              <a:latin typeface="Arial" charset="0"/>
            </a:endParaRPr>
          </a:p>
        </p:txBody>
      </p:sp>
      <p:pic>
        <p:nvPicPr>
          <p:cNvPr id="28680"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055688"/>
            <a:ext cx="748982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9600" y="3919538"/>
            <a:ext cx="1905000"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2" name="TextBox 2"/>
          <p:cNvSpPr txBox="1">
            <a:spLocks noChangeArrowheads="1"/>
          </p:cNvSpPr>
          <p:nvPr/>
        </p:nvSpPr>
        <p:spPr bwMode="auto">
          <a:xfrm>
            <a:off x="6629400" y="4425950"/>
            <a:ext cx="152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0" fontAlgn="base" hangingPunct="0">
              <a:spcBef>
                <a:spcPct val="0"/>
              </a:spcBef>
              <a:spcAft>
                <a:spcPct val="0"/>
              </a:spcAft>
            </a:pPr>
            <a:r>
              <a:rPr lang="en-US" sz="1400">
                <a:solidFill>
                  <a:srgbClr val="000000"/>
                </a:solidFill>
              </a:rPr>
              <a:t>Glowing radiator</a:t>
            </a:r>
          </a:p>
        </p:txBody>
      </p:sp>
      <p:cxnSp>
        <p:nvCxnSpPr>
          <p:cNvPr id="28683" name="Straight Arrow Connector 4"/>
          <p:cNvCxnSpPr>
            <a:cxnSpLocks noChangeShapeType="1"/>
            <a:stCxn id="28682" idx="1"/>
          </p:cNvCxnSpPr>
          <p:nvPr/>
        </p:nvCxnSpPr>
        <p:spPr bwMode="auto">
          <a:xfrm flipH="1">
            <a:off x="6019800" y="4579938"/>
            <a:ext cx="609600" cy="9525"/>
          </a:xfrm>
          <a:prstGeom prst="straightConnector1">
            <a:avLst/>
          </a:prstGeom>
          <a:noFill/>
          <a:ln w="9525" algn="ctr">
            <a:solidFill>
              <a:srgbClr val="0000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3013399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1"/>
          <p:cNvSpPr>
            <a:spLocks noGrp="1"/>
          </p:cNvSpPr>
          <p:nvPr>
            <p:ph type="dt" sz="quarter" idx="10"/>
          </p:nvPr>
        </p:nvSpPr>
        <p:spPr/>
        <p:txBody>
          <a:bodyPr/>
          <a:lstStyle/>
          <a:p>
            <a:pPr>
              <a:defRPr/>
            </a:pPr>
            <a:r>
              <a:rPr lang="en-US" smtClean="0">
                <a:solidFill>
                  <a:srgbClr val="FFFFFF"/>
                </a:solidFill>
              </a:rPr>
              <a:t>Jan 28, 2014</a:t>
            </a:r>
            <a:endParaRPr lang="en-US">
              <a:solidFill>
                <a:srgbClr val="FFFFFF"/>
              </a:solidFill>
            </a:endParaRPr>
          </a:p>
        </p:txBody>
      </p:sp>
      <p:sp>
        <p:nvSpPr>
          <p:cNvPr id="11" name="Footer Placeholder 2"/>
          <p:cNvSpPr>
            <a:spLocks noGrp="1"/>
          </p:cNvSpPr>
          <p:nvPr>
            <p:ph type="ftr" sz="quarter" idx="11"/>
          </p:nvPr>
        </p:nvSpPr>
        <p:spPr/>
        <p:txBody>
          <a:bodyPr/>
          <a:lstStyle/>
          <a:p>
            <a:pPr>
              <a:defRPr/>
            </a:pPr>
            <a:r>
              <a:rPr lang="en-US" smtClean="0">
                <a:solidFill>
                  <a:srgbClr val="FFFFFF"/>
                </a:solidFill>
              </a:rPr>
              <a:t>UChicago Energy Policy Institute</a:t>
            </a:r>
            <a:endParaRPr lang="en-US" dirty="0">
              <a:solidFill>
                <a:srgbClr val="FFFFFF"/>
              </a:solidFill>
            </a:endParaRPr>
          </a:p>
        </p:txBody>
      </p:sp>
      <p:sp>
        <p:nvSpPr>
          <p:cNvPr id="12" name="Slide Number Placeholder 3"/>
          <p:cNvSpPr>
            <a:spLocks noGrp="1"/>
          </p:cNvSpPr>
          <p:nvPr>
            <p:ph type="sldNum" sz="quarter" idx="12"/>
          </p:nvPr>
        </p:nvSpPr>
        <p:spPr/>
        <p:txBody>
          <a:bodyPr/>
          <a:lstStyle/>
          <a:p>
            <a:pPr>
              <a:defRPr/>
            </a:pPr>
            <a:fld id="{F1E86C28-66D8-4A9C-ACE0-7A455C12CF97}" type="slidenum">
              <a:rPr lang="en-US">
                <a:solidFill>
                  <a:srgbClr val="FFFFFF"/>
                </a:solidFill>
              </a:rPr>
              <a:pPr>
                <a:defRPr/>
              </a:pPr>
              <a:t>38</a:t>
            </a:fld>
            <a:endParaRPr lang="en-US">
              <a:solidFill>
                <a:srgbClr val="FFFFFF"/>
              </a:solidFill>
            </a:endParaRPr>
          </a:p>
        </p:txBody>
      </p:sp>
      <p:sp>
        <p:nvSpPr>
          <p:cNvPr id="29701" name="Rectangle 2"/>
          <p:cNvSpPr>
            <a:spLocks noChangeArrowheads="1"/>
          </p:cNvSpPr>
          <p:nvPr/>
        </p:nvSpPr>
        <p:spPr bwMode="auto">
          <a:xfrm>
            <a:off x="838200" y="495300"/>
            <a:ext cx="83820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eaLnBrk="0" fontAlgn="base" hangingPunct="0">
              <a:spcBef>
                <a:spcPct val="0"/>
              </a:spcBef>
              <a:spcAft>
                <a:spcPct val="0"/>
              </a:spcAft>
            </a:pPr>
            <a:r>
              <a:rPr lang="en-US" sz="2800">
                <a:solidFill>
                  <a:srgbClr val="FFFF00"/>
                </a:solidFill>
                <a:latin typeface="Arial" charset="0"/>
              </a:rPr>
              <a:t>Molten-salt Reactor Experiment</a:t>
            </a:r>
            <a:r>
              <a:rPr lang="en-US">
                <a:solidFill>
                  <a:srgbClr val="FFFF00"/>
                </a:solidFill>
                <a:latin typeface="Arial" charset="0"/>
              </a:rPr>
              <a:t> </a:t>
            </a:r>
          </a:p>
          <a:p>
            <a:pPr algn="ctr" eaLnBrk="0" fontAlgn="base" hangingPunct="0">
              <a:spcBef>
                <a:spcPct val="0"/>
              </a:spcBef>
              <a:spcAft>
                <a:spcPct val="0"/>
              </a:spcAft>
            </a:pPr>
            <a:endParaRPr lang="en-US">
              <a:solidFill>
                <a:srgbClr val="FFFF00"/>
              </a:solidFill>
              <a:latin typeface="Arial" charset="0"/>
            </a:endParaRPr>
          </a:p>
          <a:p>
            <a:pPr algn="ctr" eaLnBrk="0" fontAlgn="base" hangingPunct="0">
              <a:spcBef>
                <a:spcPct val="0"/>
              </a:spcBef>
              <a:spcAft>
                <a:spcPct val="0"/>
              </a:spcAft>
            </a:pPr>
            <a:endParaRPr lang="en-US">
              <a:solidFill>
                <a:srgbClr val="FFFFFF"/>
              </a:solidFill>
              <a:latin typeface="Arial" charset="0"/>
            </a:endParaRPr>
          </a:p>
        </p:txBody>
      </p:sp>
      <p:grpSp>
        <p:nvGrpSpPr>
          <p:cNvPr id="29702" name="Group 3"/>
          <p:cNvGrpSpPr>
            <a:grpSpLocks/>
          </p:cNvGrpSpPr>
          <p:nvPr/>
        </p:nvGrpSpPr>
        <p:grpSpPr bwMode="auto">
          <a:xfrm>
            <a:off x="0" y="0"/>
            <a:ext cx="1905000" cy="838200"/>
            <a:chOff x="3840" y="3216"/>
            <a:chExt cx="1440" cy="624"/>
          </a:xfrm>
        </p:grpSpPr>
        <p:grpSp>
          <p:nvGrpSpPr>
            <p:cNvPr id="29706" name="Group 4"/>
            <p:cNvGrpSpPr>
              <a:grpSpLocks/>
            </p:cNvGrpSpPr>
            <p:nvPr/>
          </p:nvGrpSpPr>
          <p:grpSpPr bwMode="auto">
            <a:xfrm>
              <a:off x="3840" y="3216"/>
              <a:ext cx="336" cy="624"/>
              <a:chOff x="1152" y="288"/>
              <a:chExt cx="960" cy="1872"/>
            </a:xfrm>
          </p:grpSpPr>
          <p:sp>
            <p:nvSpPr>
              <p:cNvPr id="29708" name="Oval 5"/>
              <p:cNvSpPr>
                <a:spLocks noChangeArrowheads="1"/>
              </p:cNvSpPr>
              <p:nvPr/>
            </p:nvSpPr>
            <p:spPr bwMode="auto">
              <a:xfrm>
                <a:off x="1152" y="1488"/>
                <a:ext cx="960" cy="67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fontAlgn="base" hangingPunct="0">
                  <a:spcBef>
                    <a:spcPct val="0"/>
                  </a:spcBef>
                  <a:spcAft>
                    <a:spcPct val="0"/>
                  </a:spcAft>
                </a:pPr>
                <a:endParaRPr lang="en-US">
                  <a:solidFill>
                    <a:srgbClr val="FFFFFF"/>
                  </a:solidFill>
                  <a:latin typeface="Arial" charset="0"/>
                </a:endParaRPr>
              </a:p>
            </p:txBody>
          </p:sp>
          <p:sp>
            <p:nvSpPr>
              <p:cNvPr id="29709" name="Oval 6"/>
              <p:cNvSpPr>
                <a:spLocks noChangeArrowheads="1"/>
              </p:cNvSpPr>
              <p:nvPr/>
            </p:nvSpPr>
            <p:spPr bwMode="auto">
              <a:xfrm>
                <a:off x="1152" y="288"/>
                <a:ext cx="960" cy="67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fontAlgn="base" hangingPunct="0">
                  <a:spcBef>
                    <a:spcPct val="0"/>
                  </a:spcBef>
                  <a:spcAft>
                    <a:spcPct val="0"/>
                  </a:spcAft>
                </a:pPr>
                <a:endParaRPr lang="en-US">
                  <a:solidFill>
                    <a:srgbClr val="FFFFFF"/>
                  </a:solidFill>
                  <a:latin typeface="Arial" charset="0"/>
                </a:endParaRPr>
              </a:p>
            </p:txBody>
          </p:sp>
          <p:sp>
            <p:nvSpPr>
              <p:cNvPr id="29710" name="Rectangle 7"/>
              <p:cNvSpPr>
                <a:spLocks noChangeAspect="1" noChangeArrowheads="1"/>
              </p:cNvSpPr>
              <p:nvPr/>
            </p:nvSpPr>
            <p:spPr bwMode="auto">
              <a:xfrm>
                <a:off x="1152" y="624"/>
                <a:ext cx="960" cy="1200"/>
              </a:xfrm>
              <a:prstGeom prst="rect">
                <a:avLst/>
              </a:prstGeom>
              <a:solidFill>
                <a:schemeClr val="accent2"/>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p>
                <a:pPr algn="ctr" eaLnBrk="0" fontAlgn="base" hangingPunct="0">
                  <a:spcBef>
                    <a:spcPct val="0"/>
                  </a:spcBef>
                  <a:spcAft>
                    <a:spcPct val="0"/>
                  </a:spcAft>
                </a:pPr>
                <a:endParaRPr lang="en-US">
                  <a:solidFill>
                    <a:srgbClr val="FFFFFF"/>
                  </a:solidFill>
                  <a:latin typeface="Arial" charset="0"/>
                </a:endParaRPr>
              </a:p>
            </p:txBody>
          </p:sp>
          <p:sp>
            <p:nvSpPr>
              <p:cNvPr id="29711" name="WordArt 8"/>
              <p:cNvSpPr>
                <a:spLocks noChangeAspect="1" noChangeArrowheads="1" noChangeShapeType="1" noTextEdit="1"/>
              </p:cNvSpPr>
              <p:nvPr/>
            </p:nvSpPr>
            <p:spPr bwMode="auto">
              <a:xfrm>
                <a:off x="1392" y="768"/>
                <a:ext cx="494" cy="100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2833"/>
                  </a:avLst>
                </a:prstTxWarp>
              </a:bodyPr>
              <a:lstStyle/>
              <a:p>
                <a:pPr algn="ctr" eaLnBrk="0" fontAlgn="base" hangingPunct="0">
                  <a:spcBef>
                    <a:spcPct val="0"/>
                  </a:spcBef>
                  <a:spcAft>
                    <a:spcPct val="0"/>
                  </a:spcAft>
                </a:pPr>
                <a:r>
                  <a:rPr lang="en-US" sz="5400" b="1" i="1" kern="10">
                    <a:solidFill>
                      <a:srgbClr val="FFFFFF"/>
                    </a:solidFill>
                    <a:latin typeface="Symbol"/>
                  </a:rPr>
                  <a:t>m</a:t>
                </a:r>
              </a:p>
            </p:txBody>
          </p:sp>
        </p:grpSp>
        <p:sp>
          <p:nvSpPr>
            <p:cNvPr id="29707" name="Text Box 9"/>
            <p:cNvSpPr txBox="1">
              <a:spLocks noChangeArrowheads="1"/>
            </p:cNvSpPr>
            <p:nvPr/>
          </p:nvSpPr>
          <p:spPr bwMode="auto">
            <a:xfrm>
              <a:off x="4274" y="3360"/>
              <a:ext cx="1006"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0" fontAlgn="base" hangingPunct="0">
                <a:spcBef>
                  <a:spcPct val="50000"/>
                </a:spcBef>
                <a:spcAft>
                  <a:spcPct val="0"/>
                </a:spcAft>
              </a:pPr>
              <a:r>
                <a:rPr lang="en-US" sz="1600" b="1" i="1">
                  <a:solidFill>
                    <a:srgbClr val="66CCFF"/>
                  </a:solidFill>
                  <a:latin typeface="Times New Roman" pitchFamily="18" charset="0"/>
                </a:rPr>
                <a:t>Muons, Inc.</a:t>
              </a:r>
            </a:p>
          </p:txBody>
        </p:sp>
      </p:grpSp>
      <p:sp>
        <p:nvSpPr>
          <p:cNvPr id="29703" name="Rectangle 2"/>
          <p:cNvSpPr>
            <a:spLocks noChangeArrowheads="1"/>
          </p:cNvSpPr>
          <p:nvPr/>
        </p:nvSpPr>
        <p:spPr bwMode="auto">
          <a:xfrm>
            <a:off x="222250" y="3421063"/>
            <a:ext cx="88042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fontAlgn="base" hangingPunct="0">
              <a:spcBef>
                <a:spcPct val="0"/>
              </a:spcBef>
              <a:spcAft>
                <a:spcPct val="0"/>
              </a:spcAft>
            </a:pPr>
            <a:endParaRPr lang="en-US" sz="2400">
              <a:solidFill>
                <a:srgbClr val="FFFF00"/>
              </a:solidFill>
              <a:latin typeface="Arial" charset="0"/>
            </a:endParaRPr>
          </a:p>
          <a:p>
            <a:pPr algn="ctr" eaLnBrk="0" fontAlgn="base" hangingPunct="0">
              <a:spcBef>
                <a:spcPct val="0"/>
              </a:spcBef>
              <a:spcAft>
                <a:spcPct val="0"/>
              </a:spcAft>
            </a:pPr>
            <a:endParaRPr lang="en-US">
              <a:solidFill>
                <a:srgbClr val="FFFFFF"/>
              </a:solidFill>
              <a:latin typeface="Arial" charset="0"/>
            </a:endParaRPr>
          </a:p>
        </p:txBody>
      </p:sp>
      <p:pic>
        <p:nvPicPr>
          <p:cNvPr id="2970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9725" y="1223963"/>
            <a:ext cx="4225925" cy="475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042988"/>
            <a:ext cx="3917950"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74919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Jan 28, 2014</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UChicago Energy Policy Institute</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80B3F71-7FE0-44CE-9220-8FE300BBEB8E}" type="slidenum">
              <a:rPr lang="en-US" smtClean="0">
                <a:solidFill>
                  <a:prstClr val="black">
                    <a:tint val="75000"/>
                  </a:prstClr>
                </a:solidFill>
              </a:rPr>
              <a:pPr/>
              <a:t>39</a:t>
            </a:fld>
            <a:endParaRPr lang="en-US">
              <a:solidFill>
                <a:prstClr val="black">
                  <a:tint val="75000"/>
                </a:prst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Tree>
    <p:extLst>
      <p:ext uri="{BB962C8B-B14F-4D97-AF65-F5344CB8AC3E}">
        <p14:creationId xmlns:p14="http://schemas.microsoft.com/office/powerpoint/2010/main" val="28759185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98"/>
            <a:ext cx="8229600" cy="788987"/>
          </a:xfrm>
        </p:spPr>
        <p:txBody>
          <a:bodyPr/>
          <a:lstStyle/>
          <a:p>
            <a:r>
              <a:rPr lang="en-US" sz="2800" dirty="0" smtClean="0">
                <a:solidFill>
                  <a:srgbClr val="FFFF00"/>
                </a:solidFill>
              </a:rPr>
              <a:t>2 </a:t>
            </a:r>
            <a:r>
              <a:rPr lang="en-US" sz="2800" dirty="0">
                <a:solidFill>
                  <a:srgbClr val="FFFF00"/>
                </a:solidFill>
              </a:rPr>
              <a:t>Completed Muons, Inc. Projects</a:t>
            </a:r>
            <a:endParaRPr lang="en-US" sz="2800"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8328140"/>
              </p:ext>
            </p:extLst>
          </p:nvPr>
        </p:nvGraphicFramePr>
        <p:xfrm>
          <a:off x="111125" y="838200"/>
          <a:ext cx="8804276" cy="5486393"/>
        </p:xfrm>
        <a:graphic>
          <a:graphicData uri="http://schemas.openxmlformats.org/drawingml/2006/table">
            <a:tbl>
              <a:tblPr/>
              <a:tblGrid>
                <a:gridCol w="1005720"/>
                <a:gridCol w="2722553"/>
                <a:gridCol w="1489954"/>
                <a:gridCol w="711115"/>
                <a:gridCol w="1351118"/>
                <a:gridCol w="1523816"/>
              </a:tblGrid>
              <a:tr h="322729">
                <a:tc>
                  <a:txBody>
                    <a:bodyPr/>
                    <a:lstStyle/>
                    <a:p>
                      <a:pPr algn="ctr" fontAlgn="b"/>
                      <a:r>
                        <a:rPr lang="en-US" sz="1800" b="0" i="0" u="none" strike="noStrike" dirty="0">
                          <a:solidFill>
                            <a:srgbClr val="FFFF00"/>
                          </a:solidFill>
                          <a:effectLst/>
                          <a:latin typeface="Arial"/>
                        </a:rPr>
                        <a:t>Year</a:t>
                      </a:r>
                    </a:p>
                  </a:txBody>
                  <a:tcPr marL="8205" marR="8205" marT="8205" marB="0" anchor="b">
                    <a:lnL>
                      <a:noFill/>
                    </a:lnL>
                    <a:lnR>
                      <a:noFill/>
                    </a:lnR>
                    <a:lnT>
                      <a:noFill/>
                    </a:lnT>
                    <a:lnB>
                      <a:noFill/>
                    </a:lnB>
                  </a:tcPr>
                </a:tc>
                <a:tc>
                  <a:txBody>
                    <a:bodyPr/>
                    <a:lstStyle/>
                    <a:p>
                      <a:pPr algn="l" fontAlgn="b"/>
                      <a:r>
                        <a:rPr lang="en-US" sz="1800" b="0" i="0" u="none" strike="noStrike" dirty="0">
                          <a:solidFill>
                            <a:srgbClr val="FFFF00"/>
                          </a:solidFill>
                          <a:effectLst/>
                          <a:latin typeface="Arial"/>
                        </a:rPr>
                        <a:t>Projects In Progress                </a:t>
                      </a:r>
                    </a:p>
                  </a:txBody>
                  <a:tcPr marL="8205" marR="8205" marT="8205" marB="0" anchor="b">
                    <a:lnL>
                      <a:noFill/>
                    </a:lnL>
                    <a:lnR>
                      <a:noFill/>
                    </a:lnR>
                    <a:lnT>
                      <a:noFill/>
                    </a:lnT>
                    <a:lnB>
                      <a:noFill/>
                    </a:lnB>
                  </a:tcPr>
                </a:tc>
                <a:tc>
                  <a:txBody>
                    <a:bodyPr/>
                    <a:lstStyle/>
                    <a:p>
                      <a:pPr algn="ctr" fontAlgn="ctr"/>
                      <a:r>
                        <a:rPr lang="en-US" sz="1800" b="0" i="0" u="none" strike="noStrike" dirty="0">
                          <a:solidFill>
                            <a:srgbClr val="FFFF00"/>
                          </a:solidFill>
                          <a:effectLst/>
                          <a:latin typeface="Times New Roman"/>
                        </a:rPr>
                        <a:t>Funds</a:t>
                      </a:r>
                    </a:p>
                  </a:txBody>
                  <a:tcPr marL="8205" marR="8205" marT="8205" marB="0" anchor="ctr">
                    <a:lnL>
                      <a:noFill/>
                    </a:lnL>
                    <a:lnR>
                      <a:noFill/>
                    </a:lnR>
                    <a:lnT>
                      <a:noFill/>
                    </a:lnT>
                    <a:lnB>
                      <a:noFill/>
                    </a:lnB>
                  </a:tcPr>
                </a:tc>
                <a:tc gridSpan="3">
                  <a:txBody>
                    <a:bodyPr/>
                    <a:lstStyle/>
                    <a:p>
                      <a:pPr algn="l" fontAlgn="b"/>
                      <a:r>
                        <a:rPr lang="en-US" sz="1800" b="1" i="0" u="none" strike="noStrike" dirty="0">
                          <a:solidFill>
                            <a:srgbClr val="FFFF00"/>
                          </a:solidFill>
                          <a:effectLst/>
                          <a:latin typeface="Arial"/>
                        </a:rPr>
                        <a:t>Research Partner </a:t>
                      </a:r>
                      <a:r>
                        <a:rPr lang="en-US" sz="1800" b="1" i="0" u="none" strike="noStrike" dirty="0" smtClean="0">
                          <a:solidFill>
                            <a:srgbClr val="FFFF00"/>
                          </a:solidFill>
                          <a:effectLst/>
                          <a:latin typeface="Arial"/>
                        </a:rPr>
                        <a:t>          Phase III</a:t>
                      </a:r>
                      <a:endParaRPr lang="en-US" sz="1800" b="1" i="0" u="none" strike="noStrike" dirty="0">
                        <a:solidFill>
                          <a:srgbClr val="FFFF00"/>
                        </a:solidFill>
                        <a:effectLst/>
                        <a:latin typeface="Arial"/>
                      </a:endParaRPr>
                    </a:p>
                  </a:txBody>
                  <a:tcPr marL="8205" marR="8205" marT="8205" marB="0" anchor="b">
                    <a:lnL>
                      <a:noFill/>
                    </a:lnL>
                    <a:lnR>
                      <a:noFill/>
                    </a:lnR>
                    <a:lnT>
                      <a:noFill/>
                    </a:lnT>
                    <a:lnB>
                      <a:noFill/>
                    </a:lnB>
                  </a:tcPr>
                </a:tc>
                <a:tc hMerge="1">
                  <a:txBody>
                    <a:bodyPr/>
                    <a:lstStyle/>
                    <a:p>
                      <a:endParaRPr lang="en-US"/>
                    </a:p>
                  </a:txBody>
                  <a:tcPr/>
                </a:tc>
                <a:tc hMerge="1">
                  <a:txBody>
                    <a:bodyPr/>
                    <a:lstStyle/>
                    <a:p>
                      <a:endParaRPr lang="en-US"/>
                    </a:p>
                  </a:txBody>
                  <a:tcPr/>
                </a:tc>
              </a:tr>
              <a:tr h="322729">
                <a:tc>
                  <a:txBody>
                    <a:bodyPr/>
                    <a:lstStyle/>
                    <a:p>
                      <a:pPr algn="ctr"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2008-12</a:t>
                      </a:r>
                    </a:p>
                  </a:txBody>
                  <a:tcPr marL="8205" marR="8205" marT="8205" marB="0" anchor="ctr">
                    <a:lnL>
                      <a:noFill/>
                    </a:lnL>
                    <a:lnR>
                      <a:noFill/>
                    </a:lnR>
                    <a:lnT>
                      <a:noFill/>
                    </a:lnT>
                    <a:lnB>
                      <a:noFill/>
                    </a:lnB>
                  </a:tcPr>
                </a:tc>
                <a:tc>
                  <a:txBody>
                    <a:bodyPr/>
                    <a:lstStyle/>
                    <a:p>
                      <a:pPr algn="l"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Pulsed Quad RLAs (NFE</a:t>
                      </a:r>
                      <a:r>
                        <a:rPr lang="en-US" sz="1800" b="0" i="0" u="none" strike="noStrike" dirty="0" smtClean="0">
                          <a:solidFill>
                            <a:srgbClr val="FFFF00"/>
                          </a:solidFill>
                          <a:effectLst>
                            <a:outerShdw blurRad="50800" dist="38100" algn="tr" rotWithShape="0">
                              <a:prstClr val="black">
                                <a:alpha val="40000"/>
                              </a:prstClr>
                            </a:outerShdw>
                          </a:effectLst>
                          <a:latin typeface="Times New Roman"/>
                        </a:rPr>
                        <a:t>)</a:t>
                      </a: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8205" marR="8205" marT="8205" marB="0" anchor="ctr">
                    <a:lnL>
                      <a:noFill/>
                    </a:lnL>
                    <a:lnR>
                      <a:noFill/>
                    </a:lnR>
                    <a:lnT>
                      <a:noFill/>
                    </a:lnT>
                    <a:lnB>
                      <a:noFill/>
                    </a:lnB>
                  </a:tcPr>
                </a:tc>
                <a:tc>
                  <a:txBody>
                    <a:bodyPr/>
                    <a:lstStyle/>
                    <a:p>
                      <a:pPr algn="ctr" fontAlgn="ctr"/>
                      <a:r>
                        <a:rPr lang="en-US" sz="1800" b="0" i="0" u="none" strike="noStrike">
                          <a:solidFill>
                            <a:srgbClr val="FFFF00"/>
                          </a:solidFill>
                          <a:effectLst>
                            <a:outerShdw blurRad="50800" dist="38100" algn="tr" rotWithShape="0">
                              <a:prstClr val="black">
                                <a:alpha val="40000"/>
                              </a:prstClr>
                            </a:outerShdw>
                          </a:effectLst>
                          <a:latin typeface="Times New Roman"/>
                        </a:rPr>
                        <a:t>$850,000 </a:t>
                      </a:r>
                    </a:p>
                  </a:txBody>
                  <a:tcPr marL="8205" marR="8205" marT="8205" marB="0" anchor="ctr">
                    <a:lnL>
                      <a:noFill/>
                    </a:lnL>
                    <a:lnR>
                      <a:noFill/>
                    </a:lnR>
                    <a:lnT>
                      <a:noFill/>
                    </a:lnT>
                    <a:lnB>
                      <a:noFill/>
                    </a:lnB>
                  </a:tcPr>
                </a:tc>
                <a:tc gridSpan="2">
                  <a:txBody>
                    <a:bodyPr/>
                    <a:lstStyle/>
                    <a:p>
                      <a:pPr algn="l" fontAlgn="ctr"/>
                      <a:r>
                        <a:rPr lang="en-US" sz="1800" b="1" i="0" u="none" strike="noStrike" dirty="0" err="1">
                          <a:solidFill>
                            <a:srgbClr val="FFFF00"/>
                          </a:solidFill>
                          <a:effectLst>
                            <a:outerShdw blurRad="50800" dist="38100" algn="tr" rotWithShape="0">
                              <a:prstClr val="black">
                                <a:alpha val="40000"/>
                              </a:prstClr>
                            </a:outerShdw>
                          </a:effectLst>
                          <a:latin typeface="Times New Roman"/>
                        </a:rPr>
                        <a:t>JLab</a:t>
                      </a:r>
                      <a:r>
                        <a:rPr lang="en-US" sz="1800" b="1" i="0" u="none" strike="noStrike" dirty="0">
                          <a:solidFill>
                            <a:srgbClr val="FFFF00"/>
                          </a:solidFill>
                          <a:effectLst>
                            <a:outerShdw blurRad="50800" dist="38100" algn="tr" rotWithShape="0">
                              <a:prstClr val="black">
                                <a:alpha val="40000"/>
                              </a:prstClr>
                            </a:outerShdw>
                          </a:effectLst>
                          <a:latin typeface="Times New Roman"/>
                        </a:rPr>
                        <a:t>  (</a:t>
                      </a:r>
                      <a:r>
                        <a:rPr lang="en-US" sz="1800" b="1" i="0" u="none" strike="noStrike" dirty="0" err="1">
                          <a:solidFill>
                            <a:srgbClr val="FFFF00"/>
                          </a:solidFill>
                          <a:effectLst>
                            <a:outerShdw blurRad="50800" dist="38100" algn="tr" rotWithShape="0">
                              <a:prstClr val="black">
                                <a:alpha val="40000"/>
                              </a:prstClr>
                            </a:outerShdw>
                          </a:effectLst>
                          <a:latin typeface="Times New Roman"/>
                        </a:rPr>
                        <a:t>Bogacz</a:t>
                      </a:r>
                      <a:r>
                        <a:rPr lang="en-US" sz="1800" b="1" i="0" u="none" strike="noStrike" dirty="0">
                          <a:solidFill>
                            <a:srgbClr val="FFFF00"/>
                          </a:solidFill>
                          <a:effectLst>
                            <a:outerShdw blurRad="50800" dist="38100" algn="tr" rotWithShape="0">
                              <a:prstClr val="black">
                                <a:alpha val="40000"/>
                              </a:prstClr>
                            </a:outerShdw>
                          </a:effectLst>
                          <a:latin typeface="Times New Roman"/>
                        </a:rPr>
                        <a:t>)</a:t>
                      </a:r>
                    </a:p>
                  </a:txBody>
                  <a:tcPr marL="8205" marR="8205" marT="8205" marB="0" anchor="ctr">
                    <a:lnL>
                      <a:noFill/>
                    </a:lnL>
                    <a:lnR>
                      <a:noFill/>
                    </a:lnR>
                    <a:lnT>
                      <a:noFill/>
                    </a:lnT>
                    <a:lnB>
                      <a:noFill/>
                    </a:lnB>
                  </a:tcPr>
                </a:tc>
                <a:tc hMerge="1">
                  <a:txBody>
                    <a:bodyPr/>
                    <a:lstStyle/>
                    <a:p>
                      <a:endParaRPr lang="en-US"/>
                    </a:p>
                  </a:txBody>
                  <a:tcPr/>
                </a:tc>
                <a:tc>
                  <a:txBody>
                    <a:bodyPr/>
                    <a:lstStyle/>
                    <a:p>
                      <a:pPr algn="l" fontAlgn="b"/>
                      <a:endParaRPr lang="en-US" sz="1800" b="0" i="0" u="none" strike="noStrike">
                        <a:solidFill>
                          <a:srgbClr val="FFFF00"/>
                        </a:solidFill>
                        <a:effectLst/>
                        <a:latin typeface="Arial"/>
                      </a:endParaRPr>
                    </a:p>
                  </a:txBody>
                  <a:tcPr marL="8205" marR="8205" marT="8205" marB="0" anchor="b">
                    <a:lnL>
                      <a:noFill/>
                    </a:lnL>
                    <a:lnR>
                      <a:noFill/>
                    </a:lnR>
                    <a:lnT>
                      <a:noFill/>
                    </a:lnT>
                    <a:lnB>
                      <a:noFill/>
                    </a:lnB>
                  </a:tcPr>
                </a:tc>
              </a:tr>
              <a:tr h="322729">
                <a:tc>
                  <a:txBody>
                    <a:bodyPr/>
                    <a:lstStyle/>
                    <a:p>
                      <a:pPr algn="ctr" fontAlgn="ctr"/>
                      <a:r>
                        <a:rPr lang="en-US" sz="1800" b="0" i="0" u="none" strike="noStrike">
                          <a:solidFill>
                            <a:srgbClr val="FFFF00"/>
                          </a:solidFill>
                          <a:effectLst>
                            <a:outerShdw blurRad="50800" dist="38100" algn="tr" rotWithShape="0">
                              <a:prstClr val="black">
                                <a:alpha val="40000"/>
                              </a:prstClr>
                            </a:outerShdw>
                          </a:effectLst>
                          <a:latin typeface="Times New Roman"/>
                        </a:rPr>
                        <a:t>2008-12</a:t>
                      </a:r>
                    </a:p>
                  </a:txBody>
                  <a:tcPr marL="8205" marR="8205" marT="8205" marB="0" anchor="ctr">
                    <a:lnL>
                      <a:noFill/>
                    </a:lnL>
                    <a:lnR>
                      <a:noFill/>
                    </a:lnR>
                    <a:lnT>
                      <a:noFill/>
                    </a:lnT>
                    <a:lnB>
                      <a:noFill/>
                    </a:lnB>
                  </a:tcPr>
                </a:tc>
                <a:tc>
                  <a:txBody>
                    <a:bodyPr/>
                    <a:lstStyle/>
                    <a:p>
                      <a:pPr algn="l"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Fiber Optics for HTS (NFE)</a:t>
                      </a:r>
                    </a:p>
                  </a:txBody>
                  <a:tcPr marL="8205" marR="8205" marT="8205" marB="0" anchor="ctr">
                    <a:lnL>
                      <a:noFill/>
                    </a:lnL>
                    <a:lnR>
                      <a:noFill/>
                    </a:lnR>
                    <a:lnT>
                      <a:noFill/>
                    </a:lnT>
                    <a:lnB>
                      <a:noFill/>
                    </a:lnB>
                  </a:tcPr>
                </a:tc>
                <a:tc>
                  <a:txBody>
                    <a:bodyPr/>
                    <a:lstStyle/>
                    <a:p>
                      <a:pPr algn="ctr" fontAlgn="ctr"/>
                      <a:r>
                        <a:rPr lang="en-US" sz="1800" b="0" i="0" u="none" strike="noStrike">
                          <a:solidFill>
                            <a:srgbClr val="FFFF00"/>
                          </a:solidFill>
                          <a:effectLst>
                            <a:outerShdw blurRad="50800" dist="38100" algn="tr" rotWithShape="0">
                              <a:prstClr val="black">
                                <a:alpha val="40000"/>
                              </a:prstClr>
                            </a:outerShdw>
                          </a:effectLst>
                          <a:latin typeface="Times New Roman"/>
                        </a:rPr>
                        <a:t>$800,000 </a:t>
                      </a:r>
                    </a:p>
                  </a:txBody>
                  <a:tcPr marL="8205" marR="8205" marT="8205" marB="0" anchor="ctr">
                    <a:lnL>
                      <a:noFill/>
                    </a:lnL>
                    <a:lnR>
                      <a:noFill/>
                    </a:lnR>
                    <a:lnT>
                      <a:noFill/>
                    </a:lnT>
                    <a:lnB>
                      <a:noFill/>
                    </a:lnB>
                  </a:tcPr>
                </a:tc>
                <a:tc gridSpan="2">
                  <a:txBody>
                    <a:bodyPr/>
                    <a:lstStyle/>
                    <a:p>
                      <a:pPr algn="l" fontAlgn="ctr"/>
                      <a:r>
                        <a:rPr lang="en-US" sz="1800" b="1" i="0" u="none" strike="noStrike">
                          <a:solidFill>
                            <a:srgbClr val="FFFF00"/>
                          </a:solidFill>
                          <a:effectLst>
                            <a:outerShdw blurRad="50800" dist="38100" algn="tr" rotWithShape="0">
                              <a:prstClr val="black">
                                <a:alpha val="40000"/>
                              </a:prstClr>
                            </a:outerShdw>
                          </a:effectLst>
                          <a:latin typeface="Times New Roman"/>
                        </a:rPr>
                        <a:t>NCSU (Schwartz)</a:t>
                      </a:r>
                    </a:p>
                  </a:txBody>
                  <a:tcPr marL="8205" marR="8205" marT="8205" marB="0" anchor="ctr">
                    <a:lnL>
                      <a:noFill/>
                    </a:lnL>
                    <a:lnR>
                      <a:noFill/>
                    </a:lnR>
                    <a:lnT>
                      <a:noFill/>
                    </a:lnT>
                    <a:lnB>
                      <a:noFill/>
                    </a:lnB>
                  </a:tcPr>
                </a:tc>
                <a:tc hMerge="1">
                  <a:txBody>
                    <a:bodyPr/>
                    <a:lstStyle/>
                    <a:p>
                      <a:endParaRPr lang="en-US"/>
                    </a:p>
                  </a:txBody>
                  <a:tcPr/>
                </a:tc>
                <a:tc>
                  <a:txBody>
                    <a:bodyPr/>
                    <a:lstStyle/>
                    <a:p>
                      <a:pPr algn="l" fontAlgn="b"/>
                      <a:endParaRPr lang="en-US" sz="1800" b="0" i="0" u="none" strike="noStrike">
                        <a:solidFill>
                          <a:srgbClr val="FFFF00"/>
                        </a:solidFill>
                        <a:effectLst/>
                        <a:latin typeface="Arial"/>
                      </a:endParaRPr>
                    </a:p>
                  </a:txBody>
                  <a:tcPr marL="8205" marR="8205" marT="8205" marB="0" anchor="b">
                    <a:lnL>
                      <a:noFill/>
                    </a:lnL>
                    <a:lnR>
                      <a:noFill/>
                    </a:lnR>
                    <a:lnT>
                      <a:noFill/>
                    </a:lnT>
                    <a:lnB>
                      <a:noFill/>
                    </a:lnB>
                  </a:tcPr>
                </a:tc>
              </a:tr>
              <a:tr h="322729">
                <a:tc>
                  <a:txBody>
                    <a:bodyPr/>
                    <a:lstStyle/>
                    <a:p>
                      <a:pPr algn="ctr" fontAlgn="ctr"/>
                      <a:r>
                        <a:rPr lang="en-US" sz="1800" b="0" i="0" u="none" strike="noStrike" dirty="0" smtClean="0">
                          <a:solidFill>
                            <a:srgbClr val="FFFF00"/>
                          </a:solidFill>
                          <a:effectLst>
                            <a:outerShdw blurRad="50800" dist="38100" algn="tr" rotWithShape="0">
                              <a:prstClr val="black">
                                <a:alpha val="40000"/>
                              </a:prstClr>
                            </a:outerShdw>
                          </a:effectLst>
                          <a:latin typeface="Times New Roman"/>
                        </a:rPr>
                        <a:t>2008-13</a:t>
                      </a: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8205" marR="8205" marT="8205" marB="0" anchor="ctr">
                    <a:lnL>
                      <a:noFill/>
                    </a:lnL>
                    <a:lnR>
                      <a:noFill/>
                    </a:lnR>
                    <a:lnT>
                      <a:noFill/>
                    </a:lnT>
                    <a:lnB>
                      <a:noFill/>
                    </a:lnB>
                  </a:tcPr>
                </a:tc>
                <a:tc>
                  <a:txBody>
                    <a:bodyPr/>
                    <a:lstStyle/>
                    <a:p>
                      <a:pPr algn="l"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RF Breakdown Studies</a:t>
                      </a:r>
                    </a:p>
                  </a:txBody>
                  <a:tcPr marL="8205" marR="8205" marT="8205" marB="0" anchor="ctr">
                    <a:lnL>
                      <a:noFill/>
                    </a:lnL>
                    <a:lnR>
                      <a:noFill/>
                    </a:lnR>
                    <a:lnT>
                      <a:noFill/>
                    </a:lnT>
                    <a:lnB>
                      <a:noFill/>
                    </a:lnB>
                  </a:tcPr>
                </a:tc>
                <a:tc>
                  <a:txBody>
                    <a:bodyPr/>
                    <a:lstStyle/>
                    <a:p>
                      <a:pPr algn="ctr" fontAlgn="ctr"/>
                      <a:r>
                        <a:rPr lang="en-US" sz="1800" b="0" i="0" u="none" strike="noStrike">
                          <a:solidFill>
                            <a:srgbClr val="FFFF00"/>
                          </a:solidFill>
                          <a:effectLst>
                            <a:outerShdw blurRad="50800" dist="38100" algn="tr" rotWithShape="0">
                              <a:prstClr val="black">
                                <a:alpha val="40000"/>
                              </a:prstClr>
                            </a:outerShdw>
                          </a:effectLst>
                          <a:latin typeface="Times New Roman"/>
                        </a:rPr>
                        <a:t>$850,000 </a:t>
                      </a:r>
                    </a:p>
                  </a:txBody>
                  <a:tcPr marL="8205" marR="8205" marT="8205" marB="0" anchor="ctr">
                    <a:lnL>
                      <a:noFill/>
                    </a:lnL>
                    <a:lnR>
                      <a:noFill/>
                    </a:lnR>
                    <a:lnT>
                      <a:noFill/>
                    </a:lnT>
                    <a:lnB>
                      <a:noFill/>
                    </a:lnB>
                  </a:tcPr>
                </a:tc>
                <a:tc gridSpan="3">
                  <a:txBody>
                    <a:bodyPr/>
                    <a:lstStyle/>
                    <a:p>
                      <a:pPr algn="l" fontAlgn="ctr"/>
                      <a:r>
                        <a:rPr lang="en-US" sz="1800" b="1" i="0" u="none" strike="noStrike">
                          <a:solidFill>
                            <a:srgbClr val="FFFF00"/>
                          </a:solidFill>
                          <a:effectLst>
                            <a:outerShdw blurRad="50800" dist="38100" algn="tr" rotWithShape="0">
                              <a:prstClr val="black">
                                <a:alpha val="40000"/>
                              </a:prstClr>
                            </a:outerShdw>
                          </a:effectLst>
                          <a:latin typeface="Times New Roman"/>
                        </a:rPr>
                        <a:t>LBNL (Li) ANL (Gai)</a:t>
                      </a:r>
                    </a:p>
                  </a:txBody>
                  <a:tcPr marL="8205" marR="8205" marT="8205" marB="0" anchor="ctr">
                    <a:lnL>
                      <a:noFill/>
                    </a:lnL>
                    <a:lnR>
                      <a:noFill/>
                    </a:lnR>
                    <a:lnT>
                      <a:noFill/>
                    </a:lnT>
                    <a:lnB>
                      <a:noFill/>
                    </a:lnB>
                  </a:tcPr>
                </a:tc>
                <a:tc hMerge="1">
                  <a:txBody>
                    <a:bodyPr/>
                    <a:lstStyle/>
                    <a:p>
                      <a:endParaRPr lang="en-US"/>
                    </a:p>
                  </a:txBody>
                  <a:tcPr/>
                </a:tc>
                <a:tc hMerge="1">
                  <a:txBody>
                    <a:bodyPr/>
                    <a:lstStyle/>
                    <a:p>
                      <a:endParaRPr lang="en-US"/>
                    </a:p>
                  </a:txBody>
                  <a:tcPr/>
                </a:tc>
              </a:tr>
              <a:tr h="322729">
                <a:tc>
                  <a:txBody>
                    <a:bodyPr/>
                    <a:lstStyle/>
                    <a:p>
                      <a:pPr algn="ctr"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2009-12</a:t>
                      </a:r>
                    </a:p>
                  </a:txBody>
                  <a:tcPr marL="8205" marR="8205" marT="8205" marB="0" anchor="ctr">
                    <a:lnL>
                      <a:noFill/>
                    </a:lnL>
                    <a:lnR>
                      <a:noFill/>
                    </a:lnR>
                    <a:lnT>
                      <a:noFill/>
                    </a:lnT>
                    <a:lnB>
                      <a:noFill/>
                    </a:lnB>
                  </a:tcPr>
                </a:tc>
                <a:tc>
                  <a:txBody>
                    <a:bodyPr/>
                    <a:lstStyle/>
                    <a:p>
                      <a:pPr algn="l" fontAlgn="ctr"/>
                      <a:r>
                        <a:rPr lang="en-US" sz="1800" b="0" i="0" u="none" strike="noStrike">
                          <a:solidFill>
                            <a:srgbClr val="FFFF00"/>
                          </a:solidFill>
                          <a:effectLst>
                            <a:outerShdw blurRad="50800" dist="38100" algn="tr" rotWithShape="0">
                              <a:prstClr val="black">
                                <a:alpha val="40000"/>
                              </a:prstClr>
                            </a:outerShdw>
                          </a:effectLst>
                          <a:latin typeface="Times New Roman"/>
                        </a:rPr>
                        <a:t>HOM Absorbers</a:t>
                      </a:r>
                    </a:p>
                  </a:txBody>
                  <a:tcPr marL="8205" marR="8205" marT="8205" marB="0" anchor="ctr">
                    <a:lnL>
                      <a:noFill/>
                    </a:lnL>
                    <a:lnR>
                      <a:noFill/>
                    </a:lnR>
                    <a:lnT>
                      <a:noFill/>
                    </a:lnT>
                    <a:lnB>
                      <a:noFill/>
                    </a:lnB>
                  </a:tcPr>
                </a:tc>
                <a:tc>
                  <a:txBody>
                    <a:bodyPr/>
                    <a:lstStyle/>
                    <a:p>
                      <a:pPr algn="ctr" fontAlgn="ctr"/>
                      <a:r>
                        <a:rPr lang="en-US" sz="1800" b="0" i="0" u="none" strike="noStrike">
                          <a:solidFill>
                            <a:srgbClr val="FFFF00"/>
                          </a:solidFill>
                          <a:effectLst>
                            <a:outerShdw blurRad="50800" dist="38100" algn="tr" rotWithShape="0">
                              <a:prstClr val="black">
                                <a:alpha val="40000"/>
                              </a:prstClr>
                            </a:outerShdw>
                          </a:effectLst>
                          <a:latin typeface="Times New Roman"/>
                        </a:rPr>
                        <a:t>$850,000 </a:t>
                      </a:r>
                    </a:p>
                  </a:txBody>
                  <a:tcPr marL="8205" marR="8205" marT="8205" marB="0" anchor="ctr">
                    <a:lnL>
                      <a:noFill/>
                    </a:lnL>
                    <a:lnR>
                      <a:noFill/>
                    </a:lnR>
                    <a:lnT>
                      <a:noFill/>
                    </a:lnT>
                    <a:lnB>
                      <a:noFill/>
                    </a:lnB>
                  </a:tcPr>
                </a:tc>
                <a:tc gridSpan="3">
                  <a:txBody>
                    <a:bodyPr/>
                    <a:lstStyle/>
                    <a:p>
                      <a:pPr algn="l" fontAlgn="ctr"/>
                      <a:r>
                        <a:rPr lang="en-US" sz="1800" b="1" i="0" u="none" strike="noStrike">
                          <a:solidFill>
                            <a:srgbClr val="FFFF00"/>
                          </a:solidFill>
                          <a:effectLst>
                            <a:outerShdw blurRad="50800" dist="38100" algn="tr" rotWithShape="0">
                              <a:prstClr val="black">
                                <a:alpha val="40000"/>
                              </a:prstClr>
                            </a:outerShdw>
                          </a:effectLst>
                          <a:latin typeface="Times New Roman"/>
                        </a:rPr>
                        <a:t>Cornell (Hoffstaetter)</a:t>
                      </a:r>
                    </a:p>
                  </a:txBody>
                  <a:tcPr marL="8205" marR="8205" marT="8205" marB="0" anchor="ctr">
                    <a:lnL>
                      <a:noFill/>
                    </a:lnL>
                    <a:lnR>
                      <a:noFill/>
                    </a:lnR>
                    <a:lnT>
                      <a:noFill/>
                    </a:lnT>
                    <a:lnB>
                      <a:noFill/>
                    </a:lnB>
                  </a:tcPr>
                </a:tc>
                <a:tc hMerge="1">
                  <a:txBody>
                    <a:bodyPr/>
                    <a:lstStyle/>
                    <a:p>
                      <a:endParaRPr lang="en-US"/>
                    </a:p>
                  </a:txBody>
                  <a:tcPr/>
                </a:tc>
                <a:tc hMerge="1">
                  <a:txBody>
                    <a:bodyPr/>
                    <a:lstStyle/>
                    <a:p>
                      <a:endParaRPr lang="en-US"/>
                    </a:p>
                  </a:txBody>
                  <a:tcPr/>
                </a:tc>
              </a:tr>
              <a:tr h="322729">
                <a:tc>
                  <a:txBody>
                    <a:bodyPr/>
                    <a:lstStyle/>
                    <a:p>
                      <a:pPr algn="ctr" fontAlgn="ctr"/>
                      <a:r>
                        <a:rPr lang="en-US" sz="1800" b="0" i="0" u="none" strike="noStrike" dirty="0" smtClean="0">
                          <a:solidFill>
                            <a:srgbClr val="FFFF00"/>
                          </a:solidFill>
                          <a:effectLst>
                            <a:outerShdw blurRad="50800" dist="38100" algn="tr" rotWithShape="0">
                              <a:prstClr val="black">
                                <a:alpha val="40000"/>
                              </a:prstClr>
                            </a:outerShdw>
                          </a:effectLst>
                          <a:latin typeface="Times New Roman"/>
                        </a:rPr>
                        <a:t>2009-13</a:t>
                      </a: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8205" marR="8205" marT="8205" marB="0" anchor="ctr">
                    <a:lnL>
                      <a:noFill/>
                    </a:lnL>
                    <a:lnR>
                      <a:noFill/>
                    </a:lnR>
                    <a:lnT>
                      <a:noFill/>
                    </a:lnT>
                    <a:lnB>
                      <a:noFill/>
                    </a:lnB>
                  </a:tcPr>
                </a:tc>
                <a:tc>
                  <a:txBody>
                    <a:bodyPr/>
                    <a:lstStyle/>
                    <a:p>
                      <a:pPr algn="l"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Quasi Isochronous </a:t>
                      </a:r>
                      <a:r>
                        <a:rPr lang="en-US" sz="1800" b="0" i="0" u="none" strike="noStrike" dirty="0" smtClean="0">
                          <a:solidFill>
                            <a:srgbClr val="FFFF00"/>
                          </a:solidFill>
                          <a:effectLst>
                            <a:outerShdw blurRad="50800" dist="38100" algn="tr" rotWithShape="0">
                              <a:prstClr val="black">
                                <a:alpha val="40000"/>
                              </a:prstClr>
                            </a:outerShdw>
                          </a:effectLst>
                          <a:latin typeface="Times New Roman"/>
                        </a:rPr>
                        <a:t>HCC</a:t>
                      </a: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8205" marR="8205" marT="8205" marB="0" anchor="ctr">
                    <a:lnL>
                      <a:noFill/>
                    </a:lnL>
                    <a:lnR>
                      <a:noFill/>
                    </a:lnR>
                    <a:lnT>
                      <a:noFill/>
                    </a:lnT>
                    <a:lnB>
                      <a:noFill/>
                    </a:lnB>
                  </a:tcPr>
                </a:tc>
                <a:tc>
                  <a:txBody>
                    <a:bodyPr/>
                    <a:lstStyle/>
                    <a:p>
                      <a:pPr algn="ctr" fontAlgn="ctr"/>
                      <a:r>
                        <a:rPr lang="en-US" sz="1800" b="0" i="0" u="none" strike="noStrike">
                          <a:solidFill>
                            <a:srgbClr val="FFFF00"/>
                          </a:solidFill>
                          <a:effectLst>
                            <a:outerShdw blurRad="50800" dist="38100" algn="tr" rotWithShape="0">
                              <a:prstClr val="black">
                                <a:alpha val="40000"/>
                              </a:prstClr>
                            </a:outerShdw>
                          </a:effectLst>
                          <a:latin typeface="Times New Roman"/>
                        </a:rPr>
                        <a:t>$850,000 </a:t>
                      </a:r>
                    </a:p>
                  </a:txBody>
                  <a:tcPr marL="8205" marR="8205" marT="8205" marB="0" anchor="ctr">
                    <a:lnL>
                      <a:noFill/>
                    </a:lnL>
                    <a:lnR>
                      <a:noFill/>
                    </a:lnR>
                    <a:lnT>
                      <a:noFill/>
                    </a:lnT>
                    <a:lnB>
                      <a:noFill/>
                    </a:lnB>
                  </a:tcPr>
                </a:tc>
                <a:tc gridSpan="2">
                  <a:txBody>
                    <a:bodyPr/>
                    <a:lstStyle/>
                    <a:p>
                      <a:pPr algn="l" fontAlgn="ctr"/>
                      <a:r>
                        <a:rPr lang="en-US" sz="1800" b="1" i="0" u="none" strike="noStrike">
                          <a:solidFill>
                            <a:srgbClr val="FFFF00"/>
                          </a:solidFill>
                          <a:effectLst>
                            <a:outerShdw blurRad="50800" dist="38100" algn="tr" rotWithShape="0">
                              <a:prstClr val="black">
                                <a:alpha val="40000"/>
                              </a:prstClr>
                            </a:outerShdw>
                          </a:effectLst>
                          <a:latin typeface="Times New Roman"/>
                        </a:rPr>
                        <a:t>FNAL (Neuffer)</a:t>
                      </a:r>
                    </a:p>
                  </a:txBody>
                  <a:tcPr marL="8205" marR="8205" marT="8205" marB="0" anchor="ctr">
                    <a:lnL>
                      <a:noFill/>
                    </a:lnL>
                    <a:lnR>
                      <a:noFill/>
                    </a:lnR>
                    <a:lnT>
                      <a:noFill/>
                    </a:lnT>
                    <a:lnB>
                      <a:noFill/>
                    </a:lnB>
                  </a:tcPr>
                </a:tc>
                <a:tc hMerge="1">
                  <a:txBody>
                    <a:bodyPr/>
                    <a:lstStyle/>
                    <a:p>
                      <a:endParaRPr lang="en-US"/>
                    </a:p>
                  </a:txBody>
                  <a:tcPr/>
                </a:tc>
                <a:tc>
                  <a:txBody>
                    <a:bodyPr/>
                    <a:lstStyle/>
                    <a:p>
                      <a:pPr algn="ctr" fontAlgn="ctr"/>
                      <a:r>
                        <a:rPr lang="en-US" sz="1800" b="0" i="0" u="none" strike="noStrike">
                          <a:solidFill>
                            <a:srgbClr val="FFFF00"/>
                          </a:solidFill>
                          <a:effectLst>
                            <a:outerShdw blurRad="50800" dist="38100" algn="tr" rotWithShape="0">
                              <a:prstClr val="black">
                                <a:alpha val="40000"/>
                              </a:prstClr>
                            </a:outerShdw>
                          </a:effectLst>
                          <a:latin typeface="Times New Roman"/>
                        </a:rPr>
                        <a:t>$198,900 </a:t>
                      </a:r>
                    </a:p>
                  </a:txBody>
                  <a:tcPr marL="8205" marR="8205" marT="8205" marB="0" anchor="ctr">
                    <a:lnL>
                      <a:noFill/>
                    </a:lnL>
                    <a:lnR>
                      <a:noFill/>
                    </a:lnR>
                    <a:lnT>
                      <a:noFill/>
                    </a:lnT>
                    <a:lnB>
                      <a:noFill/>
                    </a:lnB>
                  </a:tcPr>
                </a:tc>
              </a:tr>
              <a:tr h="322729">
                <a:tc>
                  <a:txBody>
                    <a:bodyPr/>
                    <a:lstStyle/>
                    <a:p>
                      <a:pPr algn="ctr"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2009-10</a:t>
                      </a:r>
                    </a:p>
                  </a:txBody>
                  <a:tcPr marL="8205" marR="8205" marT="8205" marB="0" anchor="ctr">
                    <a:lnL>
                      <a:noFill/>
                    </a:lnL>
                    <a:lnR>
                      <a:noFill/>
                    </a:lnR>
                    <a:lnT>
                      <a:noFill/>
                    </a:lnT>
                    <a:lnB>
                      <a:noFill/>
                    </a:lnB>
                  </a:tcPr>
                </a:tc>
                <a:tc>
                  <a:txBody>
                    <a:bodyPr/>
                    <a:lstStyle/>
                    <a:p>
                      <a:pPr algn="l"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DC Gun </a:t>
                      </a:r>
                      <a:r>
                        <a:rPr lang="en-US" sz="1800" b="0" i="0" u="none" strike="noStrike" dirty="0" smtClean="0">
                          <a:solidFill>
                            <a:srgbClr val="FFFF00"/>
                          </a:solidFill>
                          <a:effectLst>
                            <a:outerShdw blurRad="50800" dist="38100" algn="tr" rotWithShape="0">
                              <a:prstClr val="black">
                                <a:alpha val="40000"/>
                              </a:prstClr>
                            </a:outerShdw>
                          </a:effectLst>
                          <a:latin typeface="Times New Roman"/>
                        </a:rPr>
                        <a:t>Insulator</a:t>
                      </a: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8205" marR="8205" marT="8205" marB="0" anchor="ctr">
                    <a:lnL>
                      <a:noFill/>
                    </a:lnL>
                    <a:lnR>
                      <a:noFill/>
                    </a:lnR>
                    <a:lnT>
                      <a:noFill/>
                    </a:lnT>
                    <a:lnB>
                      <a:noFill/>
                    </a:lnB>
                  </a:tcPr>
                </a:tc>
                <a:tc>
                  <a:txBody>
                    <a:bodyPr/>
                    <a:lstStyle/>
                    <a:p>
                      <a:pPr algn="ctr" fontAlgn="ctr"/>
                      <a:r>
                        <a:rPr lang="en-US" sz="1800" b="0" i="0" u="none" strike="noStrike">
                          <a:solidFill>
                            <a:srgbClr val="FFFF00"/>
                          </a:solidFill>
                          <a:effectLst>
                            <a:outerShdw blurRad="50800" dist="38100" algn="tr" rotWithShape="0">
                              <a:prstClr val="black">
                                <a:alpha val="40000"/>
                              </a:prstClr>
                            </a:outerShdw>
                          </a:effectLst>
                          <a:latin typeface="Times New Roman"/>
                        </a:rPr>
                        <a:t>$100,000 </a:t>
                      </a:r>
                    </a:p>
                  </a:txBody>
                  <a:tcPr marL="8205" marR="8205" marT="8205" marB="0" anchor="ctr">
                    <a:lnL>
                      <a:noFill/>
                    </a:lnL>
                    <a:lnR>
                      <a:noFill/>
                    </a:lnR>
                    <a:lnT>
                      <a:noFill/>
                    </a:lnT>
                    <a:lnB>
                      <a:noFill/>
                    </a:lnB>
                  </a:tcPr>
                </a:tc>
                <a:tc gridSpan="2">
                  <a:txBody>
                    <a:bodyPr/>
                    <a:lstStyle/>
                    <a:p>
                      <a:pPr algn="l" fontAlgn="ctr"/>
                      <a:r>
                        <a:rPr lang="en-US" sz="1800" b="1" i="0" u="none" strike="noStrike">
                          <a:solidFill>
                            <a:srgbClr val="FFFF00"/>
                          </a:solidFill>
                          <a:effectLst>
                            <a:outerShdw blurRad="50800" dist="38100" algn="tr" rotWithShape="0">
                              <a:prstClr val="black">
                                <a:alpha val="40000"/>
                              </a:prstClr>
                            </a:outerShdw>
                          </a:effectLst>
                          <a:latin typeface="Times New Roman"/>
                        </a:rPr>
                        <a:t>JLab  (Poelker)</a:t>
                      </a:r>
                    </a:p>
                  </a:txBody>
                  <a:tcPr marL="8205" marR="8205" marT="8205" marB="0" anchor="ctr">
                    <a:lnL>
                      <a:noFill/>
                    </a:lnL>
                    <a:lnR>
                      <a:noFill/>
                    </a:lnR>
                    <a:lnT>
                      <a:noFill/>
                    </a:lnT>
                    <a:lnB>
                      <a:noFill/>
                    </a:lnB>
                  </a:tcPr>
                </a:tc>
                <a:tc hMerge="1">
                  <a:txBody>
                    <a:bodyPr/>
                    <a:lstStyle/>
                    <a:p>
                      <a:endParaRPr lang="en-US"/>
                    </a:p>
                  </a:txBody>
                  <a:tcPr/>
                </a:tc>
                <a:tc>
                  <a:txBody>
                    <a:bodyPr/>
                    <a:lstStyle/>
                    <a:p>
                      <a:pPr algn="l" fontAlgn="b"/>
                      <a:endParaRPr lang="en-US" sz="1800" b="0" i="0" u="none" strike="noStrike">
                        <a:solidFill>
                          <a:srgbClr val="FFFF00"/>
                        </a:solidFill>
                        <a:effectLst/>
                        <a:latin typeface="Arial"/>
                      </a:endParaRPr>
                    </a:p>
                  </a:txBody>
                  <a:tcPr marL="8205" marR="8205" marT="8205" marB="0" anchor="b">
                    <a:lnL>
                      <a:noFill/>
                    </a:lnL>
                    <a:lnR>
                      <a:noFill/>
                    </a:lnR>
                    <a:lnT>
                      <a:noFill/>
                    </a:lnT>
                    <a:lnB>
                      <a:noFill/>
                    </a:lnB>
                  </a:tcPr>
                </a:tc>
              </a:tr>
              <a:tr h="322729">
                <a:tc>
                  <a:txBody>
                    <a:bodyPr/>
                    <a:lstStyle/>
                    <a:p>
                      <a:pPr algn="ctr" fontAlgn="ctr"/>
                      <a:r>
                        <a:rPr lang="en-US" sz="1800" b="0" i="0" u="none" strike="noStrike" dirty="0" smtClean="0">
                          <a:solidFill>
                            <a:srgbClr val="FFFF00"/>
                          </a:solidFill>
                          <a:effectLst>
                            <a:outerShdw blurRad="50800" dist="38100" algn="tr" rotWithShape="0">
                              <a:prstClr val="black">
                                <a:alpha val="40000"/>
                              </a:prstClr>
                            </a:outerShdw>
                          </a:effectLst>
                          <a:latin typeface="Times New Roman"/>
                        </a:rPr>
                        <a:t>2009-13</a:t>
                      </a: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8205" marR="8205" marT="8205" marB="0" anchor="ctr">
                    <a:lnL>
                      <a:noFill/>
                    </a:lnL>
                    <a:lnR>
                      <a:noFill/>
                    </a:lnR>
                    <a:lnT>
                      <a:noFill/>
                    </a:lnT>
                    <a:lnB>
                      <a:noFill/>
                    </a:lnB>
                  </a:tcPr>
                </a:tc>
                <a:tc>
                  <a:txBody>
                    <a:bodyPr/>
                    <a:lstStyle/>
                    <a:p>
                      <a:pPr algn="l" fontAlgn="ctr"/>
                      <a:r>
                        <a:rPr lang="en-US" sz="1800" b="0" i="0" u="none" strike="noStrike">
                          <a:solidFill>
                            <a:srgbClr val="FFFF00"/>
                          </a:solidFill>
                          <a:effectLst>
                            <a:outerShdw blurRad="50800" dist="38100" algn="tr" rotWithShape="0">
                              <a:prstClr val="black">
                                <a:alpha val="40000"/>
                              </a:prstClr>
                            </a:outerShdw>
                          </a:effectLst>
                          <a:latin typeface="Times New Roman"/>
                        </a:rPr>
                        <a:t>H-minus Sources</a:t>
                      </a:r>
                    </a:p>
                  </a:txBody>
                  <a:tcPr marL="8205" marR="8205" marT="8205" marB="0" anchor="ctr">
                    <a:lnL>
                      <a:noFill/>
                    </a:lnL>
                    <a:lnR>
                      <a:noFill/>
                    </a:lnR>
                    <a:lnT>
                      <a:noFill/>
                    </a:lnT>
                    <a:lnB>
                      <a:noFill/>
                    </a:lnB>
                  </a:tcPr>
                </a:tc>
                <a:tc>
                  <a:txBody>
                    <a:bodyPr/>
                    <a:lstStyle/>
                    <a:p>
                      <a:pPr algn="ctr" fontAlgn="ctr"/>
                      <a:r>
                        <a:rPr lang="en-US" sz="1800" b="0" i="0" u="none" strike="noStrike">
                          <a:solidFill>
                            <a:srgbClr val="FFFF00"/>
                          </a:solidFill>
                          <a:effectLst>
                            <a:outerShdw blurRad="50800" dist="38100" algn="tr" rotWithShape="0">
                              <a:prstClr val="black">
                                <a:alpha val="40000"/>
                              </a:prstClr>
                            </a:outerShdw>
                          </a:effectLst>
                          <a:latin typeface="Times New Roman"/>
                        </a:rPr>
                        <a:t>$850,000 </a:t>
                      </a:r>
                    </a:p>
                  </a:txBody>
                  <a:tcPr marL="8205" marR="8205" marT="8205" marB="0" anchor="ctr">
                    <a:lnL>
                      <a:noFill/>
                    </a:lnL>
                    <a:lnR>
                      <a:noFill/>
                    </a:lnR>
                    <a:lnT>
                      <a:noFill/>
                    </a:lnT>
                    <a:lnB>
                      <a:noFill/>
                    </a:lnB>
                  </a:tcPr>
                </a:tc>
                <a:tc gridSpan="3">
                  <a:txBody>
                    <a:bodyPr/>
                    <a:lstStyle/>
                    <a:p>
                      <a:pPr algn="l" fontAlgn="ctr"/>
                      <a:r>
                        <a:rPr lang="en-US" sz="1800" b="1" i="0" u="none" strike="noStrike">
                          <a:solidFill>
                            <a:srgbClr val="FFFF00"/>
                          </a:solidFill>
                          <a:effectLst>
                            <a:outerShdw blurRad="50800" dist="38100" algn="tr" rotWithShape="0">
                              <a:prstClr val="black">
                                <a:alpha val="40000"/>
                              </a:prstClr>
                            </a:outerShdw>
                          </a:effectLst>
                          <a:latin typeface="Times New Roman"/>
                        </a:rPr>
                        <a:t>ORNL/SNS (Stockli)</a:t>
                      </a:r>
                    </a:p>
                  </a:txBody>
                  <a:tcPr marL="8205" marR="8205" marT="8205" marB="0" anchor="ctr">
                    <a:lnL>
                      <a:noFill/>
                    </a:lnL>
                    <a:lnR>
                      <a:noFill/>
                    </a:lnR>
                    <a:lnT>
                      <a:noFill/>
                    </a:lnT>
                    <a:lnB>
                      <a:noFill/>
                    </a:lnB>
                  </a:tcPr>
                </a:tc>
                <a:tc hMerge="1">
                  <a:txBody>
                    <a:bodyPr/>
                    <a:lstStyle/>
                    <a:p>
                      <a:endParaRPr lang="en-US"/>
                    </a:p>
                  </a:txBody>
                  <a:tcPr/>
                </a:tc>
                <a:tc hMerge="1">
                  <a:txBody>
                    <a:bodyPr/>
                    <a:lstStyle/>
                    <a:p>
                      <a:endParaRPr lang="en-US"/>
                    </a:p>
                  </a:txBody>
                  <a:tcPr/>
                </a:tc>
              </a:tr>
              <a:tr h="322729">
                <a:tc>
                  <a:txBody>
                    <a:bodyPr/>
                    <a:lstStyle/>
                    <a:p>
                      <a:pPr algn="ctr" fontAlgn="ctr"/>
                      <a:r>
                        <a:rPr lang="en-US" sz="1800" b="0" i="0" u="none" strike="noStrike" dirty="0" smtClean="0">
                          <a:solidFill>
                            <a:srgbClr val="FFFF00"/>
                          </a:solidFill>
                          <a:effectLst>
                            <a:outerShdw blurRad="50800" dist="38100" algn="tr" rotWithShape="0">
                              <a:prstClr val="black">
                                <a:alpha val="40000"/>
                              </a:prstClr>
                            </a:outerShdw>
                          </a:effectLst>
                          <a:latin typeface="Times New Roman"/>
                        </a:rPr>
                        <a:t>2009-13</a:t>
                      </a: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8205" marR="8205" marT="8205" marB="0" anchor="ctr">
                    <a:lnL>
                      <a:noFill/>
                    </a:lnL>
                    <a:lnR>
                      <a:noFill/>
                    </a:lnR>
                    <a:lnT>
                      <a:noFill/>
                    </a:lnT>
                    <a:lnB>
                      <a:noFill/>
                    </a:lnB>
                  </a:tcPr>
                </a:tc>
                <a:tc>
                  <a:txBody>
                    <a:bodyPr/>
                    <a:lstStyle/>
                    <a:p>
                      <a:pPr algn="l"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Hi Power Coax </a:t>
                      </a:r>
                      <a:r>
                        <a:rPr lang="en-US" sz="1800" b="0" i="0" u="none" strike="noStrike" dirty="0" smtClean="0">
                          <a:solidFill>
                            <a:srgbClr val="FFFF00"/>
                          </a:solidFill>
                          <a:effectLst>
                            <a:outerShdw blurRad="50800" dist="38100" algn="tr" rotWithShape="0">
                              <a:prstClr val="black">
                                <a:alpha val="40000"/>
                              </a:prstClr>
                            </a:outerShdw>
                          </a:effectLst>
                          <a:latin typeface="Times New Roman"/>
                        </a:rPr>
                        <a:t>Coupler</a:t>
                      </a: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8205" marR="8205" marT="8205" marB="0" anchor="ctr">
                    <a:lnL>
                      <a:noFill/>
                    </a:lnL>
                    <a:lnR>
                      <a:noFill/>
                    </a:lnR>
                    <a:lnT>
                      <a:noFill/>
                    </a:lnT>
                    <a:lnB>
                      <a:noFill/>
                    </a:lnB>
                  </a:tcPr>
                </a:tc>
                <a:tc>
                  <a:txBody>
                    <a:bodyPr/>
                    <a:lstStyle/>
                    <a:p>
                      <a:pPr algn="ctr" fontAlgn="ctr"/>
                      <a:r>
                        <a:rPr lang="en-US" sz="1800" b="0" i="0" u="none" strike="noStrike">
                          <a:solidFill>
                            <a:srgbClr val="FFFF00"/>
                          </a:solidFill>
                          <a:effectLst>
                            <a:outerShdw blurRad="50800" dist="38100" algn="tr" rotWithShape="0">
                              <a:prstClr val="black">
                                <a:alpha val="40000"/>
                              </a:prstClr>
                            </a:outerShdw>
                          </a:effectLst>
                          <a:latin typeface="Times New Roman"/>
                        </a:rPr>
                        <a:t>$850,000 </a:t>
                      </a:r>
                    </a:p>
                  </a:txBody>
                  <a:tcPr marL="8205" marR="8205" marT="8205" marB="0" anchor="ctr">
                    <a:lnL>
                      <a:noFill/>
                    </a:lnL>
                    <a:lnR>
                      <a:noFill/>
                    </a:lnR>
                    <a:lnT>
                      <a:noFill/>
                    </a:lnT>
                    <a:lnB>
                      <a:noFill/>
                    </a:lnB>
                  </a:tcPr>
                </a:tc>
                <a:tc gridSpan="2">
                  <a:txBody>
                    <a:bodyPr/>
                    <a:lstStyle/>
                    <a:p>
                      <a:pPr algn="l" fontAlgn="ctr"/>
                      <a:r>
                        <a:rPr lang="en-US" sz="1800" b="1" i="0" u="none" strike="noStrike">
                          <a:solidFill>
                            <a:srgbClr val="FFFF00"/>
                          </a:solidFill>
                          <a:effectLst>
                            <a:outerShdw blurRad="50800" dist="38100" algn="tr" rotWithShape="0">
                              <a:prstClr val="black">
                                <a:alpha val="40000"/>
                              </a:prstClr>
                            </a:outerShdw>
                          </a:effectLst>
                          <a:latin typeface="Times New Roman"/>
                        </a:rPr>
                        <a:t>JLab   (Rimmer)</a:t>
                      </a:r>
                    </a:p>
                  </a:txBody>
                  <a:tcPr marL="8205" marR="8205" marT="8205" marB="0" anchor="ctr">
                    <a:lnL>
                      <a:noFill/>
                    </a:lnL>
                    <a:lnR>
                      <a:noFill/>
                    </a:lnR>
                    <a:lnT>
                      <a:noFill/>
                    </a:lnT>
                    <a:lnB>
                      <a:noFill/>
                    </a:lnB>
                  </a:tcPr>
                </a:tc>
                <a:tc hMerge="1">
                  <a:txBody>
                    <a:bodyPr/>
                    <a:lstStyle/>
                    <a:p>
                      <a:endParaRPr lang="en-US"/>
                    </a:p>
                  </a:txBody>
                  <a:tcPr/>
                </a:tc>
                <a:tc>
                  <a:txBody>
                    <a:bodyPr/>
                    <a:lstStyle/>
                    <a:p>
                      <a:pPr algn="l" fontAlgn="b"/>
                      <a:endParaRPr lang="en-US" sz="1800" b="0" i="0" u="none" strike="noStrike">
                        <a:solidFill>
                          <a:srgbClr val="FFFF00"/>
                        </a:solidFill>
                        <a:effectLst/>
                        <a:latin typeface="Arial"/>
                      </a:endParaRPr>
                    </a:p>
                  </a:txBody>
                  <a:tcPr marL="8205" marR="8205" marT="8205" marB="0" anchor="b">
                    <a:lnL>
                      <a:noFill/>
                    </a:lnL>
                    <a:lnR>
                      <a:noFill/>
                    </a:lnR>
                    <a:lnT>
                      <a:noFill/>
                    </a:lnT>
                    <a:lnB>
                      <a:noFill/>
                    </a:lnB>
                  </a:tcPr>
                </a:tc>
              </a:tr>
              <a:tr h="322729">
                <a:tc>
                  <a:txBody>
                    <a:bodyPr/>
                    <a:lstStyle/>
                    <a:p>
                      <a:pPr algn="ctr" fontAlgn="ctr"/>
                      <a:r>
                        <a:rPr lang="en-US" sz="1800" b="0" i="0" u="none" strike="noStrike">
                          <a:solidFill>
                            <a:srgbClr val="FFFF00"/>
                          </a:solidFill>
                          <a:effectLst>
                            <a:outerShdw blurRad="50800" dist="38100" algn="tr" rotWithShape="0">
                              <a:prstClr val="black">
                                <a:alpha val="40000"/>
                              </a:prstClr>
                            </a:outerShdw>
                          </a:effectLst>
                          <a:latin typeface="Times New Roman"/>
                        </a:rPr>
                        <a:t>2009-10</a:t>
                      </a:r>
                    </a:p>
                  </a:txBody>
                  <a:tcPr marL="8205" marR="8205" marT="8205" marB="0" anchor="ctr">
                    <a:lnL>
                      <a:noFill/>
                    </a:lnL>
                    <a:lnR>
                      <a:noFill/>
                    </a:lnR>
                    <a:lnT>
                      <a:noFill/>
                    </a:lnT>
                    <a:lnB>
                      <a:noFill/>
                    </a:lnB>
                  </a:tcPr>
                </a:tc>
                <a:tc>
                  <a:txBody>
                    <a:bodyPr/>
                    <a:lstStyle/>
                    <a:p>
                      <a:pPr algn="l" fontAlgn="ctr"/>
                      <a:r>
                        <a:rPr lang="en-US" sz="1800" b="0" i="0" u="none" strike="noStrike">
                          <a:solidFill>
                            <a:srgbClr val="FFFF00"/>
                          </a:solidFill>
                          <a:effectLst>
                            <a:outerShdw blurRad="50800" dist="38100" algn="tr" rotWithShape="0">
                              <a:prstClr val="black">
                                <a:alpha val="40000"/>
                              </a:prstClr>
                            </a:outerShdw>
                          </a:effectLst>
                          <a:latin typeface="Times New Roman"/>
                        </a:rPr>
                        <a:t>Hi Field YBCO Magnets</a:t>
                      </a:r>
                    </a:p>
                  </a:txBody>
                  <a:tcPr marL="8205" marR="8205" marT="8205" marB="0" anchor="ctr">
                    <a:lnL>
                      <a:noFill/>
                    </a:lnL>
                    <a:lnR>
                      <a:noFill/>
                    </a:lnR>
                    <a:lnT>
                      <a:noFill/>
                    </a:lnT>
                    <a:lnB>
                      <a:noFill/>
                    </a:lnB>
                  </a:tcPr>
                </a:tc>
                <a:tc>
                  <a:txBody>
                    <a:bodyPr/>
                    <a:lstStyle/>
                    <a:p>
                      <a:pPr algn="ctr" fontAlgn="ctr"/>
                      <a:r>
                        <a:rPr lang="en-US" sz="1800" b="0" i="0" u="none" strike="noStrike">
                          <a:solidFill>
                            <a:srgbClr val="FFFF00"/>
                          </a:solidFill>
                          <a:effectLst>
                            <a:outerShdw blurRad="50800" dist="38100" algn="tr" rotWithShape="0">
                              <a:prstClr val="black">
                                <a:alpha val="40000"/>
                              </a:prstClr>
                            </a:outerShdw>
                          </a:effectLst>
                          <a:latin typeface="Times New Roman"/>
                        </a:rPr>
                        <a:t>$100,000 </a:t>
                      </a:r>
                    </a:p>
                  </a:txBody>
                  <a:tcPr marL="8205" marR="8205" marT="8205" marB="0" anchor="ctr">
                    <a:lnL>
                      <a:noFill/>
                    </a:lnL>
                    <a:lnR>
                      <a:noFill/>
                    </a:lnR>
                    <a:lnT>
                      <a:noFill/>
                    </a:lnT>
                    <a:lnB>
                      <a:noFill/>
                    </a:lnB>
                  </a:tcPr>
                </a:tc>
                <a:tc gridSpan="2">
                  <a:txBody>
                    <a:bodyPr/>
                    <a:lstStyle/>
                    <a:p>
                      <a:pPr algn="l" fontAlgn="ctr"/>
                      <a:r>
                        <a:rPr lang="en-US" sz="1800" b="1" i="0" u="none" strike="noStrike">
                          <a:solidFill>
                            <a:srgbClr val="FFFF00"/>
                          </a:solidFill>
                          <a:effectLst>
                            <a:outerShdw blurRad="50800" dist="38100" algn="tr" rotWithShape="0">
                              <a:prstClr val="black">
                                <a:alpha val="40000"/>
                              </a:prstClr>
                            </a:outerShdw>
                          </a:effectLst>
                          <a:latin typeface="Times New Roman"/>
                        </a:rPr>
                        <a:t>NCSU (Schwartz)</a:t>
                      </a:r>
                    </a:p>
                  </a:txBody>
                  <a:tcPr marL="8205" marR="8205" marT="8205" marB="0" anchor="ctr">
                    <a:lnL>
                      <a:noFill/>
                    </a:lnL>
                    <a:lnR>
                      <a:noFill/>
                    </a:lnR>
                    <a:lnT>
                      <a:noFill/>
                    </a:lnT>
                    <a:lnB>
                      <a:noFill/>
                    </a:lnB>
                  </a:tcPr>
                </a:tc>
                <a:tc hMerge="1">
                  <a:txBody>
                    <a:bodyPr/>
                    <a:lstStyle/>
                    <a:p>
                      <a:endParaRPr lang="en-US"/>
                    </a:p>
                  </a:txBody>
                  <a:tcPr/>
                </a:tc>
                <a:tc>
                  <a:txBody>
                    <a:bodyPr/>
                    <a:lstStyle/>
                    <a:p>
                      <a:pPr algn="l" fontAlgn="b"/>
                      <a:endParaRPr lang="en-US" sz="1800" b="0" i="0" u="none" strike="noStrike">
                        <a:solidFill>
                          <a:srgbClr val="FFFF00"/>
                        </a:solidFill>
                        <a:effectLst/>
                        <a:latin typeface="Arial"/>
                      </a:endParaRPr>
                    </a:p>
                  </a:txBody>
                  <a:tcPr marL="8205" marR="8205" marT="8205" marB="0" anchor="b">
                    <a:lnL>
                      <a:noFill/>
                    </a:lnL>
                    <a:lnR>
                      <a:noFill/>
                    </a:lnR>
                    <a:lnT>
                      <a:noFill/>
                    </a:lnT>
                    <a:lnB>
                      <a:noFill/>
                    </a:lnB>
                  </a:tcPr>
                </a:tc>
              </a:tr>
              <a:tr h="322729">
                <a:tc>
                  <a:txBody>
                    <a:bodyPr/>
                    <a:lstStyle/>
                    <a:p>
                      <a:pPr algn="ctr" fontAlgn="ctr"/>
                      <a:r>
                        <a:rPr lang="en-US" sz="1800" b="0" i="0" u="none" strike="noStrike" dirty="0" smtClean="0">
                          <a:solidFill>
                            <a:srgbClr val="FFFF00"/>
                          </a:solidFill>
                          <a:effectLst>
                            <a:outerShdw blurRad="50800" dist="38100" algn="tr" rotWithShape="0">
                              <a:prstClr val="black">
                                <a:alpha val="40000"/>
                              </a:prstClr>
                            </a:outerShdw>
                          </a:effectLst>
                          <a:latin typeface="Times New Roman"/>
                        </a:rPr>
                        <a:t>2009-13</a:t>
                      </a: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8205" marR="8205" marT="8205" marB="0" anchor="ctr">
                    <a:lnL>
                      <a:noFill/>
                    </a:lnL>
                    <a:lnR>
                      <a:noFill/>
                    </a:lnR>
                    <a:lnT>
                      <a:noFill/>
                    </a:lnT>
                    <a:lnB>
                      <a:noFill/>
                    </a:lnB>
                  </a:tcPr>
                </a:tc>
                <a:tc>
                  <a:txBody>
                    <a:bodyPr/>
                    <a:lstStyle/>
                    <a:p>
                      <a:pPr algn="l" fontAlgn="ctr"/>
                      <a:r>
                        <a:rPr lang="en-US" sz="1800" b="0" i="0" u="none" strike="noStrike" dirty="0" smtClean="0">
                          <a:solidFill>
                            <a:srgbClr val="FFFF00"/>
                          </a:solidFill>
                          <a:effectLst>
                            <a:outerShdw blurRad="50800" dist="38100" algn="tr" rotWithShape="0">
                              <a:prstClr val="black">
                                <a:alpha val="40000"/>
                              </a:prstClr>
                            </a:outerShdw>
                          </a:effectLst>
                          <a:latin typeface="Symbol" pitchFamily="18" charset="2"/>
                        </a:rPr>
                        <a:t>F </a:t>
                      </a:r>
                      <a:r>
                        <a:rPr lang="en-US" sz="1800" b="0" i="0" u="none" strike="noStrike" dirty="0" smtClean="0">
                          <a:solidFill>
                            <a:srgbClr val="FFFF00"/>
                          </a:solidFill>
                          <a:effectLst>
                            <a:outerShdw blurRad="50800" dist="38100" algn="tr" rotWithShape="0">
                              <a:prstClr val="black">
                                <a:alpha val="40000"/>
                              </a:prstClr>
                            </a:outerShdw>
                          </a:effectLst>
                          <a:latin typeface="Times New Roman"/>
                        </a:rPr>
                        <a:t>&amp; f–locked </a:t>
                      </a:r>
                      <a:r>
                        <a:rPr lang="en-US" sz="1800" b="0" i="0" u="none" strike="noStrike" dirty="0">
                          <a:solidFill>
                            <a:srgbClr val="FFFF00"/>
                          </a:solidFill>
                          <a:effectLst>
                            <a:outerShdw blurRad="50800" dist="38100" algn="tr" rotWithShape="0">
                              <a:prstClr val="black">
                                <a:alpha val="40000"/>
                              </a:prstClr>
                            </a:outerShdw>
                          </a:effectLst>
                          <a:latin typeface="Times New Roman"/>
                        </a:rPr>
                        <a:t>Magnetrons</a:t>
                      </a:r>
                    </a:p>
                  </a:txBody>
                  <a:tcPr marL="8205" marR="8205" marT="8205" marB="0" anchor="ctr">
                    <a:lnL>
                      <a:noFill/>
                    </a:lnL>
                    <a:lnR>
                      <a:noFill/>
                    </a:lnR>
                    <a:lnT>
                      <a:noFill/>
                    </a:lnT>
                    <a:lnB>
                      <a:noFill/>
                    </a:lnB>
                  </a:tcPr>
                </a:tc>
                <a:tc>
                  <a:txBody>
                    <a:bodyPr/>
                    <a:lstStyle/>
                    <a:p>
                      <a:pPr algn="ctr" fontAlgn="ctr"/>
                      <a:r>
                        <a:rPr lang="en-US" sz="1800" b="0" i="0" u="none" strike="noStrike">
                          <a:solidFill>
                            <a:srgbClr val="FFFF00"/>
                          </a:solidFill>
                          <a:effectLst>
                            <a:outerShdw blurRad="50800" dist="38100" algn="tr" rotWithShape="0">
                              <a:prstClr val="black">
                                <a:alpha val="40000"/>
                              </a:prstClr>
                            </a:outerShdw>
                          </a:effectLst>
                          <a:latin typeface="Times New Roman"/>
                        </a:rPr>
                        <a:t>$850,000 </a:t>
                      </a:r>
                    </a:p>
                  </a:txBody>
                  <a:tcPr marL="8205" marR="8205" marT="8205" marB="0" anchor="ctr">
                    <a:lnL>
                      <a:noFill/>
                    </a:lnL>
                    <a:lnR>
                      <a:noFill/>
                    </a:lnR>
                    <a:lnT>
                      <a:noFill/>
                    </a:lnT>
                    <a:lnB>
                      <a:noFill/>
                    </a:lnB>
                  </a:tcPr>
                </a:tc>
                <a:tc gridSpan="2">
                  <a:txBody>
                    <a:bodyPr/>
                    <a:lstStyle/>
                    <a:p>
                      <a:pPr algn="l" fontAlgn="ctr"/>
                      <a:r>
                        <a:rPr lang="en-US" sz="1800" b="1" i="0" u="none" strike="noStrike">
                          <a:solidFill>
                            <a:srgbClr val="FFFF00"/>
                          </a:solidFill>
                          <a:effectLst>
                            <a:outerShdw blurRad="50800" dist="38100" algn="tr" rotWithShape="0">
                              <a:prstClr val="black">
                                <a:alpha val="40000"/>
                              </a:prstClr>
                            </a:outerShdw>
                          </a:effectLst>
                          <a:latin typeface="Times New Roman"/>
                        </a:rPr>
                        <a:t>FNAL  (Popovic)</a:t>
                      </a:r>
                    </a:p>
                  </a:txBody>
                  <a:tcPr marL="8205" marR="8205" marT="8205" marB="0" anchor="ctr">
                    <a:lnL>
                      <a:noFill/>
                    </a:lnL>
                    <a:lnR>
                      <a:noFill/>
                    </a:lnR>
                    <a:lnT>
                      <a:noFill/>
                    </a:lnT>
                    <a:lnB>
                      <a:noFill/>
                    </a:lnB>
                  </a:tcPr>
                </a:tc>
                <a:tc hMerge="1">
                  <a:txBody>
                    <a:bodyPr/>
                    <a:lstStyle/>
                    <a:p>
                      <a:endParaRPr lang="en-US"/>
                    </a:p>
                  </a:txBody>
                  <a:tcPr/>
                </a:tc>
                <a:tc>
                  <a:txBody>
                    <a:bodyPr/>
                    <a:lstStyle/>
                    <a:p>
                      <a:pPr algn="ctr" fontAlgn="ctr"/>
                      <a:r>
                        <a:rPr lang="en-US" sz="1800" b="0" i="0" u="none" strike="noStrike">
                          <a:solidFill>
                            <a:srgbClr val="FFFF00"/>
                          </a:solidFill>
                          <a:effectLst>
                            <a:outerShdw blurRad="50800" dist="38100" algn="tr" rotWithShape="0">
                              <a:prstClr val="black">
                                <a:alpha val="40000"/>
                              </a:prstClr>
                            </a:outerShdw>
                          </a:effectLst>
                          <a:latin typeface="Times New Roman"/>
                        </a:rPr>
                        <a:t>$198,900 </a:t>
                      </a:r>
                    </a:p>
                  </a:txBody>
                  <a:tcPr marL="8205" marR="8205" marT="8205" marB="0" anchor="ctr">
                    <a:lnL>
                      <a:noFill/>
                    </a:lnL>
                    <a:lnR>
                      <a:noFill/>
                    </a:lnR>
                    <a:lnT>
                      <a:noFill/>
                    </a:lnT>
                    <a:lnB>
                      <a:noFill/>
                    </a:lnB>
                  </a:tcPr>
                </a:tc>
              </a:tr>
              <a:tr h="322729">
                <a:tc>
                  <a:txBody>
                    <a:bodyPr/>
                    <a:lstStyle/>
                    <a:p>
                      <a:pPr algn="ctr" fontAlgn="ctr"/>
                      <a:r>
                        <a:rPr lang="en-US" sz="1800" b="0" i="0" u="none" strike="noStrike">
                          <a:solidFill>
                            <a:srgbClr val="FFFF00"/>
                          </a:solidFill>
                          <a:effectLst>
                            <a:outerShdw blurRad="50800" dist="38100" algn="tr" rotWithShape="0">
                              <a:prstClr val="black">
                                <a:alpha val="40000"/>
                              </a:prstClr>
                            </a:outerShdw>
                          </a:effectLst>
                          <a:latin typeface="Times New Roman"/>
                        </a:rPr>
                        <a:t>2010-11</a:t>
                      </a:r>
                    </a:p>
                  </a:txBody>
                  <a:tcPr marL="8205" marR="8205" marT="8205" marB="0" anchor="ctr">
                    <a:lnL>
                      <a:noFill/>
                    </a:lnL>
                    <a:lnR>
                      <a:noFill/>
                    </a:lnR>
                    <a:lnT>
                      <a:noFill/>
                    </a:lnT>
                    <a:lnB>
                      <a:noFill/>
                    </a:lnB>
                  </a:tcPr>
                </a:tc>
                <a:tc>
                  <a:txBody>
                    <a:bodyPr/>
                    <a:lstStyle/>
                    <a:p>
                      <a:pPr algn="l" fontAlgn="ctr"/>
                      <a:r>
                        <a:rPr lang="en-US" sz="1800" b="0" i="0" u="none" strike="noStrike">
                          <a:solidFill>
                            <a:srgbClr val="FFFF00"/>
                          </a:solidFill>
                          <a:effectLst>
                            <a:outerShdw blurRad="50800" dist="38100" algn="tr" rotWithShape="0">
                              <a:prstClr val="black">
                                <a:alpha val="40000"/>
                              </a:prstClr>
                            </a:outerShdw>
                          </a:effectLst>
                          <a:latin typeface="Times New Roman"/>
                        </a:rPr>
                        <a:t>ps detectors for MCDE</a:t>
                      </a:r>
                    </a:p>
                  </a:txBody>
                  <a:tcPr marL="8205" marR="8205" marT="8205" marB="0" anchor="ctr">
                    <a:lnL>
                      <a:noFill/>
                    </a:lnL>
                    <a:lnR>
                      <a:noFill/>
                    </a:lnR>
                    <a:lnT>
                      <a:noFill/>
                    </a:lnT>
                    <a:lnB>
                      <a:noFill/>
                    </a:lnB>
                  </a:tcPr>
                </a:tc>
                <a:tc>
                  <a:txBody>
                    <a:bodyPr/>
                    <a:lstStyle/>
                    <a:p>
                      <a:pPr algn="ctr" fontAlgn="ctr"/>
                      <a:r>
                        <a:rPr lang="en-US" sz="1800" b="0" i="0" u="none" strike="noStrike">
                          <a:solidFill>
                            <a:srgbClr val="FFFF00"/>
                          </a:solidFill>
                          <a:effectLst>
                            <a:outerShdw blurRad="50800" dist="38100" algn="tr" rotWithShape="0">
                              <a:prstClr val="black">
                                <a:alpha val="40000"/>
                              </a:prstClr>
                            </a:outerShdw>
                          </a:effectLst>
                          <a:latin typeface="Times New Roman"/>
                        </a:rPr>
                        <a:t>$100,000 </a:t>
                      </a:r>
                    </a:p>
                  </a:txBody>
                  <a:tcPr marL="8205" marR="8205" marT="8205" marB="0" anchor="ctr">
                    <a:lnL>
                      <a:noFill/>
                    </a:lnL>
                    <a:lnR>
                      <a:noFill/>
                    </a:lnR>
                    <a:lnT>
                      <a:noFill/>
                    </a:lnT>
                    <a:lnB>
                      <a:noFill/>
                    </a:lnB>
                  </a:tcPr>
                </a:tc>
                <a:tc gridSpan="2">
                  <a:txBody>
                    <a:bodyPr/>
                    <a:lstStyle/>
                    <a:p>
                      <a:pPr algn="l" fontAlgn="ctr"/>
                      <a:r>
                        <a:rPr lang="en-US" sz="1800" b="1" i="0" u="none" strike="noStrike">
                          <a:solidFill>
                            <a:srgbClr val="FFFF00"/>
                          </a:solidFill>
                          <a:effectLst>
                            <a:outerShdw blurRad="50800" dist="38100" algn="tr" rotWithShape="0">
                              <a:prstClr val="black">
                                <a:alpha val="40000"/>
                              </a:prstClr>
                            </a:outerShdw>
                          </a:effectLst>
                          <a:latin typeface="Times New Roman"/>
                        </a:rPr>
                        <a:t>U Chicago (Frisch)</a:t>
                      </a:r>
                    </a:p>
                  </a:txBody>
                  <a:tcPr marL="8205" marR="8205" marT="8205" marB="0" anchor="ctr">
                    <a:lnL>
                      <a:noFill/>
                    </a:lnL>
                    <a:lnR>
                      <a:noFill/>
                    </a:lnR>
                    <a:lnT>
                      <a:noFill/>
                    </a:lnT>
                    <a:lnB>
                      <a:noFill/>
                    </a:lnB>
                  </a:tcPr>
                </a:tc>
                <a:tc hMerge="1">
                  <a:txBody>
                    <a:bodyPr/>
                    <a:lstStyle/>
                    <a:p>
                      <a:endParaRPr lang="en-US"/>
                    </a:p>
                  </a:txBody>
                  <a:tcPr/>
                </a:tc>
                <a:tc>
                  <a:txBody>
                    <a:bodyPr/>
                    <a:lstStyle/>
                    <a:p>
                      <a:pPr algn="l" fontAlgn="b"/>
                      <a:endParaRPr lang="en-US" sz="1800" b="0" i="0" u="none" strike="noStrike">
                        <a:solidFill>
                          <a:srgbClr val="FFFF00"/>
                        </a:solidFill>
                        <a:effectLst/>
                        <a:latin typeface="Arial"/>
                      </a:endParaRPr>
                    </a:p>
                  </a:txBody>
                  <a:tcPr marL="8205" marR="8205" marT="8205" marB="0" anchor="b">
                    <a:lnL>
                      <a:noFill/>
                    </a:lnL>
                    <a:lnR>
                      <a:noFill/>
                    </a:lnR>
                    <a:lnT>
                      <a:noFill/>
                    </a:lnT>
                    <a:lnB>
                      <a:noFill/>
                    </a:lnB>
                  </a:tcPr>
                </a:tc>
              </a:tr>
              <a:tr h="322729">
                <a:tc>
                  <a:txBody>
                    <a:bodyPr/>
                    <a:lstStyle/>
                    <a:p>
                      <a:pPr algn="ctr" fontAlgn="ctr"/>
                      <a:r>
                        <a:rPr lang="en-US" sz="1800" b="0" i="0" u="none" strike="noStrike">
                          <a:solidFill>
                            <a:srgbClr val="FFFF00"/>
                          </a:solidFill>
                          <a:effectLst>
                            <a:outerShdw blurRad="50800" dist="38100" algn="tr" rotWithShape="0">
                              <a:prstClr val="black">
                                <a:alpha val="40000"/>
                              </a:prstClr>
                            </a:outerShdw>
                          </a:effectLst>
                          <a:latin typeface="Times New Roman"/>
                        </a:rPr>
                        <a:t>2010-11</a:t>
                      </a:r>
                    </a:p>
                  </a:txBody>
                  <a:tcPr marL="8205" marR="8205" marT="8205" marB="0" anchor="ctr">
                    <a:lnL>
                      <a:noFill/>
                    </a:lnL>
                    <a:lnR>
                      <a:noFill/>
                    </a:lnR>
                    <a:lnT>
                      <a:noFill/>
                    </a:lnT>
                    <a:lnB>
                      <a:noFill/>
                    </a:lnB>
                  </a:tcPr>
                </a:tc>
                <a:tc>
                  <a:txBody>
                    <a:bodyPr/>
                    <a:lstStyle/>
                    <a:p>
                      <a:pPr algn="l"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Crab </a:t>
                      </a:r>
                      <a:r>
                        <a:rPr lang="en-US" sz="1800" b="0" i="0" u="none" strike="noStrike" dirty="0" smtClean="0">
                          <a:solidFill>
                            <a:srgbClr val="FFFF00"/>
                          </a:solidFill>
                          <a:effectLst>
                            <a:outerShdw blurRad="50800" dist="38100" algn="tr" rotWithShape="0">
                              <a:prstClr val="black">
                                <a:alpha val="40000"/>
                              </a:prstClr>
                            </a:outerShdw>
                          </a:effectLst>
                          <a:latin typeface="Times New Roman"/>
                        </a:rPr>
                        <a:t>Cavities</a:t>
                      </a: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8205" marR="8205" marT="8205" marB="0" anchor="ctr">
                    <a:lnL>
                      <a:noFill/>
                    </a:lnL>
                    <a:lnR>
                      <a:noFill/>
                    </a:lnR>
                    <a:lnT>
                      <a:noFill/>
                    </a:lnT>
                    <a:lnB>
                      <a:noFill/>
                    </a:lnB>
                  </a:tcPr>
                </a:tc>
                <a:tc>
                  <a:txBody>
                    <a:bodyPr/>
                    <a:lstStyle/>
                    <a:p>
                      <a:pPr algn="ctr" fontAlgn="ctr"/>
                      <a:r>
                        <a:rPr lang="en-US" sz="1800" b="0" i="0" u="none" strike="noStrike">
                          <a:solidFill>
                            <a:srgbClr val="FFFF00"/>
                          </a:solidFill>
                          <a:effectLst>
                            <a:outerShdw blurRad="50800" dist="38100" algn="tr" rotWithShape="0">
                              <a:prstClr val="black">
                                <a:alpha val="40000"/>
                              </a:prstClr>
                            </a:outerShdw>
                          </a:effectLst>
                          <a:latin typeface="Times New Roman"/>
                        </a:rPr>
                        <a:t>$100,000 </a:t>
                      </a:r>
                    </a:p>
                  </a:txBody>
                  <a:tcPr marL="8205" marR="8205" marT="8205" marB="0" anchor="ctr">
                    <a:lnL>
                      <a:noFill/>
                    </a:lnL>
                    <a:lnR>
                      <a:noFill/>
                    </a:lnR>
                    <a:lnT>
                      <a:noFill/>
                    </a:lnT>
                    <a:lnB>
                      <a:noFill/>
                    </a:lnB>
                  </a:tcPr>
                </a:tc>
                <a:tc gridSpan="2">
                  <a:txBody>
                    <a:bodyPr/>
                    <a:lstStyle/>
                    <a:p>
                      <a:pPr algn="l" fontAlgn="ctr"/>
                      <a:r>
                        <a:rPr lang="en-US" sz="1800" b="1" i="0" u="none" strike="noStrike">
                          <a:solidFill>
                            <a:srgbClr val="FFFF00"/>
                          </a:solidFill>
                          <a:effectLst>
                            <a:outerShdw blurRad="50800" dist="38100" algn="tr" rotWithShape="0">
                              <a:prstClr val="black">
                                <a:alpha val="40000"/>
                              </a:prstClr>
                            </a:outerShdw>
                          </a:effectLst>
                          <a:latin typeface="Times New Roman"/>
                        </a:rPr>
                        <a:t>JLab (Rimmer)</a:t>
                      </a:r>
                    </a:p>
                  </a:txBody>
                  <a:tcPr marL="8205" marR="8205" marT="8205" marB="0" anchor="ctr">
                    <a:lnL>
                      <a:noFill/>
                    </a:lnL>
                    <a:lnR>
                      <a:noFill/>
                    </a:lnR>
                    <a:lnT>
                      <a:noFill/>
                    </a:lnT>
                    <a:lnB>
                      <a:noFill/>
                    </a:lnB>
                  </a:tcPr>
                </a:tc>
                <a:tc hMerge="1">
                  <a:txBody>
                    <a:bodyPr/>
                    <a:lstStyle/>
                    <a:p>
                      <a:endParaRPr lang="en-US"/>
                    </a:p>
                  </a:txBody>
                  <a:tcPr/>
                </a:tc>
                <a:tc>
                  <a:txBody>
                    <a:bodyPr/>
                    <a:lstStyle/>
                    <a:p>
                      <a:pPr algn="l" fontAlgn="b"/>
                      <a:endParaRPr lang="en-US" sz="1800" b="0" i="0" u="none" strike="noStrike">
                        <a:solidFill>
                          <a:srgbClr val="FFFF00"/>
                        </a:solidFill>
                        <a:effectLst/>
                        <a:latin typeface="Arial"/>
                      </a:endParaRPr>
                    </a:p>
                  </a:txBody>
                  <a:tcPr marL="8205" marR="8205" marT="8205" marB="0" anchor="b">
                    <a:lnL>
                      <a:noFill/>
                    </a:lnL>
                    <a:lnR>
                      <a:noFill/>
                    </a:lnR>
                    <a:lnT>
                      <a:noFill/>
                    </a:lnT>
                    <a:lnB>
                      <a:noFill/>
                    </a:lnB>
                  </a:tcPr>
                </a:tc>
              </a:tr>
              <a:tr h="322729">
                <a:tc>
                  <a:txBody>
                    <a:bodyPr/>
                    <a:lstStyle/>
                    <a:p>
                      <a:pPr algn="ctr" fontAlgn="ctr"/>
                      <a:r>
                        <a:rPr lang="en-US" sz="1800" b="0" i="0" u="none" strike="noStrike">
                          <a:solidFill>
                            <a:srgbClr val="FFFF00"/>
                          </a:solidFill>
                          <a:effectLst>
                            <a:outerShdw blurRad="50800" dist="38100" algn="tr" rotWithShape="0">
                              <a:prstClr val="black">
                                <a:alpha val="40000"/>
                              </a:prstClr>
                            </a:outerShdw>
                          </a:effectLst>
                          <a:latin typeface="Times New Roman"/>
                        </a:rPr>
                        <a:t>2010-11</a:t>
                      </a:r>
                    </a:p>
                  </a:txBody>
                  <a:tcPr marL="8205" marR="8205" marT="8205" marB="0" anchor="ctr">
                    <a:lnL>
                      <a:noFill/>
                    </a:lnL>
                    <a:lnR>
                      <a:noFill/>
                    </a:lnR>
                    <a:lnT>
                      <a:noFill/>
                    </a:lnT>
                    <a:lnB>
                      <a:noFill/>
                    </a:lnB>
                  </a:tcPr>
                </a:tc>
                <a:tc>
                  <a:txBody>
                    <a:bodyPr/>
                    <a:lstStyle/>
                    <a:p>
                      <a:pPr algn="l" fontAlgn="ctr"/>
                      <a:r>
                        <a:rPr lang="en-US" sz="1800" b="0" i="0" u="none" strike="noStrike">
                          <a:solidFill>
                            <a:srgbClr val="FFFF00"/>
                          </a:solidFill>
                          <a:effectLst>
                            <a:outerShdw blurRad="50800" dist="38100" algn="tr" rotWithShape="0">
                              <a:prstClr val="black">
                                <a:alpha val="40000"/>
                              </a:prstClr>
                            </a:outerShdw>
                          </a:effectLst>
                          <a:latin typeface="Times New Roman"/>
                        </a:rPr>
                        <a:t>MC detector bkgnds</a:t>
                      </a:r>
                    </a:p>
                  </a:txBody>
                  <a:tcPr marL="8205" marR="8205" marT="8205" marB="0" anchor="ctr">
                    <a:lnL>
                      <a:noFill/>
                    </a:lnL>
                    <a:lnR>
                      <a:noFill/>
                    </a:lnR>
                    <a:lnT>
                      <a:noFill/>
                    </a:lnT>
                    <a:lnB>
                      <a:noFill/>
                    </a:lnB>
                  </a:tcPr>
                </a:tc>
                <a:tc>
                  <a:txBody>
                    <a:bodyPr/>
                    <a:lstStyle/>
                    <a:p>
                      <a:pPr algn="ctr" fontAlgn="ctr"/>
                      <a:r>
                        <a:rPr lang="en-US" sz="1800" b="0" i="0" u="none" strike="noStrike">
                          <a:solidFill>
                            <a:srgbClr val="FFFF00"/>
                          </a:solidFill>
                          <a:effectLst>
                            <a:outerShdw blurRad="50800" dist="38100" algn="tr" rotWithShape="0">
                              <a:prstClr val="black">
                                <a:alpha val="40000"/>
                              </a:prstClr>
                            </a:outerShdw>
                          </a:effectLst>
                          <a:latin typeface="Times New Roman"/>
                        </a:rPr>
                        <a:t>$100,000 </a:t>
                      </a:r>
                    </a:p>
                  </a:txBody>
                  <a:tcPr marL="8205" marR="8205" marT="8205" marB="0" anchor="ctr">
                    <a:lnL>
                      <a:noFill/>
                    </a:lnL>
                    <a:lnR>
                      <a:noFill/>
                    </a:lnR>
                    <a:lnT>
                      <a:noFill/>
                    </a:lnT>
                    <a:lnB>
                      <a:noFill/>
                    </a:lnB>
                  </a:tcPr>
                </a:tc>
                <a:tc gridSpan="2">
                  <a:txBody>
                    <a:bodyPr/>
                    <a:lstStyle/>
                    <a:p>
                      <a:pPr algn="l" fontAlgn="ctr"/>
                      <a:r>
                        <a:rPr lang="en-US" sz="1800" b="1" i="0" u="none" strike="noStrike">
                          <a:solidFill>
                            <a:srgbClr val="FFFF00"/>
                          </a:solidFill>
                          <a:effectLst>
                            <a:outerShdw blurRad="50800" dist="38100" algn="tr" rotWithShape="0">
                              <a:prstClr val="black">
                                <a:alpha val="40000"/>
                              </a:prstClr>
                            </a:outerShdw>
                          </a:effectLst>
                          <a:latin typeface="Times New Roman"/>
                        </a:rPr>
                        <a:t>NIU (Hedin)</a:t>
                      </a:r>
                    </a:p>
                  </a:txBody>
                  <a:tcPr marL="8205" marR="8205" marT="8205" marB="0" anchor="ctr">
                    <a:lnL>
                      <a:noFill/>
                    </a:lnL>
                    <a:lnR>
                      <a:noFill/>
                    </a:lnR>
                    <a:lnT>
                      <a:noFill/>
                    </a:lnT>
                    <a:lnB>
                      <a:noFill/>
                    </a:lnB>
                  </a:tcPr>
                </a:tc>
                <a:tc hMerge="1">
                  <a:txBody>
                    <a:bodyPr/>
                    <a:lstStyle/>
                    <a:p>
                      <a:endParaRPr lang="en-US"/>
                    </a:p>
                  </a:txBody>
                  <a:tcPr/>
                </a:tc>
                <a:tc>
                  <a:txBody>
                    <a:bodyPr/>
                    <a:lstStyle/>
                    <a:p>
                      <a:pPr algn="l" fontAlgn="b"/>
                      <a:endParaRPr lang="en-US" sz="1800" b="0" i="0" u="none" strike="noStrike">
                        <a:solidFill>
                          <a:srgbClr val="FFFF00"/>
                        </a:solidFill>
                        <a:effectLst/>
                        <a:latin typeface="Arial"/>
                      </a:endParaRPr>
                    </a:p>
                  </a:txBody>
                  <a:tcPr marL="8205" marR="8205" marT="8205" marB="0" anchor="b">
                    <a:lnL>
                      <a:noFill/>
                    </a:lnL>
                    <a:lnR>
                      <a:noFill/>
                    </a:lnR>
                    <a:lnT>
                      <a:noFill/>
                    </a:lnT>
                    <a:lnB>
                      <a:noFill/>
                    </a:lnB>
                  </a:tcPr>
                </a:tc>
              </a:tr>
              <a:tr h="322729">
                <a:tc>
                  <a:txBody>
                    <a:bodyPr/>
                    <a:lstStyle/>
                    <a:p>
                      <a:pPr algn="ctr" fontAlgn="ctr"/>
                      <a:r>
                        <a:rPr lang="en-US" sz="1800" b="0" i="0" u="none" strike="noStrike">
                          <a:solidFill>
                            <a:srgbClr val="FFFF00"/>
                          </a:solidFill>
                          <a:effectLst>
                            <a:outerShdw blurRad="50800" dist="38100" algn="tr" rotWithShape="0">
                              <a:prstClr val="black">
                                <a:alpha val="40000"/>
                              </a:prstClr>
                            </a:outerShdw>
                          </a:effectLst>
                          <a:latin typeface="Times New Roman"/>
                        </a:rPr>
                        <a:t>2010-13</a:t>
                      </a:r>
                    </a:p>
                  </a:txBody>
                  <a:tcPr marL="8205" marR="8205" marT="8205" marB="0" anchor="ctr">
                    <a:lnL>
                      <a:noFill/>
                    </a:lnL>
                    <a:lnR>
                      <a:noFill/>
                    </a:lnR>
                    <a:lnT>
                      <a:noFill/>
                    </a:lnT>
                    <a:lnB>
                      <a:noFill/>
                    </a:lnB>
                  </a:tcPr>
                </a:tc>
                <a:tc>
                  <a:txBody>
                    <a:bodyPr/>
                    <a:lstStyle/>
                    <a:p>
                      <a:pPr algn="l" fontAlgn="ctr"/>
                      <a:r>
                        <a:rPr lang="en-US" sz="1800" b="0" i="0" u="none" strike="noStrike" dirty="0" err="1">
                          <a:solidFill>
                            <a:srgbClr val="FFFF00"/>
                          </a:solidFill>
                          <a:effectLst>
                            <a:outerShdw blurRad="50800" dist="38100" algn="tr" rotWithShape="0">
                              <a:prstClr val="black">
                                <a:alpha val="40000"/>
                              </a:prstClr>
                            </a:outerShdw>
                          </a:effectLst>
                          <a:latin typeface="Times New Roman"/>
                        </a:rPr>
                        <a:t>Epicyclic</a:t>
                      </a:r>
                      <a:r>
                        <a:rPr lang="en-US" sz="1800" b="0" i="0" u="none" strike="noStrike" dirty="0">
                          <a:solidFill>
                            <a:srgbClr val="FFFF00"/>
                          </a:solidFill>
                          <a:effectLst>
                            <a:outerShdw blurRad="50800" dist="38100" algn="tr" rotWithShape="0">
                              <a:prstClr val="black">
                                <a:alpha val="40000"/>
                              </a:prstClr>
                            </a:outerShdw>
                          </a:effectLst>
                          <a:latin typeface="Times New Roman"/>
                        </a:rPr>
                        <a:t> </a:t>
                      </a:r>
                      <a:r>
                        <a:rPr lang="en-US" sz="1800" b="0" i="0" u="none" strike="noStrike" dirty="0" smtClean="0">
                          <a:solidFill>
                            <a:srgbClr val="FFFF00"/>
                          </a:solidFill>
                          <a:effectLst>
                            <a:outerShdw blurRad="50800" dist="38100" algn="tr" rotWithShape="0">
                              <a:prstClr val="black">
                                <a:alpha val="40000"/>
                              </a:prstClr>
                            </a:outerShdw>
                          </a:effectLst>
                          <a:latin typeface="Times New Roman"/>
                        </a:rPr>
                        <a:t>PIC</a:t>
                      </a: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8205" marR="8205" marT="820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FFFF00"/>
                          </a:solidFill>
                          <a:effectLst>
                            <a:outerShdw blurRad="50800" dist="38100" algn="tr" rotWithShape="0">
                              <a:prstClr val="black">
                                <a:alpha val="40000"/>
                              </a:prstClr>
                            </a:outerShdw>
                          </a:effectLst>
                          <a:latin typeface="Times New Roman"/>
                        </a:rPr>
                        <a:t>$850,000 </a:t>
                      </a:r>
                    </a:p>
                  </a:txBody>
                  <a:tcPr marL="8205" marR="8205" marT="8205" marB="0" anchor="ctr">
                    <a:lnL>
                      <a:noFill/>
                    </a:lnL>
                    <a:lnR>
                      <a:noFill/>
                    </a:lnR>
                    <a:lnT>
                      <a:noFill/>
                    </a:lnT>
                    <a:lnB w="12700" cap="flat" cmpd="sng" algn="ctr">
                      <a:solidFill>
                        <a:schemeClr val="tx1"/>
                      </a:solidFill>
                      <a:prstDash val="solid"/>
                      <a:round/>
                      <a:headEnd type="none" w="med" len="med"/>
                      <a:tailEnd type="none" w="med" len="med"/>
                    </a:lnB>
                  </a:tcPr>
                </a:tc>
                <a:tc gridSpan="2">
                  <a:txBody>
                    <a:bodyPr/>
                    <a:lstStyle/>
                    <a:p>
                      <a:pPr algn="l" fontAlgn="ctr"/>
                      <a:r>
                        <a:rPr lang="en-US" sz="1800" b="1" i="0" u="none" strike="noStrike">
                          <a:solidFill>
                            <a:srgbClr val="FFFF00"/>
                          </a:solidFill>
                          <a:effectLst>
                            <a:outerShdw blurRad="50800" dist="38100" algn="tr" rotWithShape="0">
                              <a:prstClr val="black">
                                <a:alpha val="40000"/>
                              </a:prstClr>
                            </a:outerShdw>
                          </a:effectLst>
                          <a:latin typeface="Times New Roman"/>
                        </a:rPr>
                        <a:t>JLab (Derbenev)</a:t>
                      </a:r>
                    </a:p>
                  </a:txBody>
                  <a:tcPr marL="8205" marR="8205" marT="8205" marB="0" anchor="ctr">
                    <a:lnL>
                      <a:noFill/>
                    </a:lnL>
                    <a:lnR>
                      <a:noFill/>
                    </a:lnR>
                    <a:lnT>
                      <a:noFill/>
                    </a:lnT>
                    <a:lnB>
                      <a:noFill/>
                    </a:lnB>
                  </a:tcPr>
                </a:tc>
                <a:tc hMerge="1">
                  <a:txBody>
                    <a:bodyPr/>
                    <a:lstStyle/>
                    <a:p>
                      <a:endParaRPr lang="en-US"/>
                    </a:p>
                  </a:txBody>
                  <a:tcPr/>
                </a:tc>
                <a:tc>
                  <a:txBody>
                    <a:bodyPr/>
                    <a:lstStyle/>
                    <a:p>
                      <a:pPr algn="l" fontAlgn="b"/>
                      <a:endParaRPr lang="en-US" sz="1800" b="0" i="0" u="none" strike="noStrike">
                        <a:solidFill>
                          <a:srgbClr val="FFFF00"/>
                        </a:solidFill>
                        <a:effectLst/>
                        <a:latin typeface="Arial"/>
                      </a:endParaRPr>
                    </a:p>
                  </a:txBody>
                  <a:tcPr marL="8205" marR="8205" marT="8205" marB="0" anchor="b">
                    <a:lnL>
                      <a:noFill/>
                    </a:lnL>
                    <a:lnR>
                      <a:noFill/>
                    </a:lnR>
                    <a:lnT>
                      <a:noFill/>
                    </a:lnT>
                    <a:lnB w="12700" cap="flat" cmpd="sng" algn="ctr">
                      <a:solidFill>
                        <a:schemeClr val="tx1"/>
                      </a:solidFill>
                      <a:prstDash val="solid"/>
                      <a:round/>
                      <a:headEnd type="none" w="med" len="med"/>
                      <a:tailEnd type="none" w="med" len="med"/>
                    </a:lnB>
                  </a:tcPr>
                </a:tc>
              </a:tr>
              <a:tr h="322729">
                <a:tc>
                  <a:txBody>
                    <a:bodyPr/>
                    <a:lstStyle/>
                    <a:p>
                      <a:pPr algn="ctr" fontAlgn="ct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8205" marR="8205" marT="8205" marB="0" anchor="ctr">
                    <a:lnL>
                      <a:noFill/>
                    </a:lnL>
                    <a:lnR>
                      <a:noFill/>
                    </a:lnR>
                    <a:lnT>
                      <a:noFill/>
                    </a:lnT>
                    <a:lnB>
                      <a:noFill/>
                    </a:lnB>
                  </a:tcPr>
                </a:tc>
                <a:tc>
                  <a:txBody>
                    <a:bodyPr/>
                    <a:lstStyle/>
                    <a:p>
                      <a:pPr algn="l" fontAlgn="ctr"/>
                      <a:r>
                        <a:rPr lang="en-US" sz="1800" b="0" i="0" u="none" strike="noStrike" dirty="0" smtClean="0">
                          <a:solidFill>
                            <a:srgbClr val="FFFF00"/>
                          </a:solidFill>
                          <a:effectLst>
                            <a:outerShdw blurRad="50800" dist="38100" algn="tr" rotWithShape="0">
                              <a:prstClr val="black">
                                <a:alpha val="40000"/>
                              </a:prstClr>
                            </a:outerShdw>
                          </a:effectLst>
                          <a:latin typeface="Times New Roman"/>
                        </a:rPr>
                        <a:t>             Projects </a:t>
                      </a:r>
                      <a:r>
                        <a:rPr lang="en-US" sz="1800" b="0" i="0" u="none" strike="noStrike" dirty="0">
                          <a:solidFill>
                            <a:srgbClr val="FFFF00"/>
                          </a:solidFill>
                          <a:effectLst>
                            <a:outerShdw blurRad="50800" dist="38100" algn="tr" rotWithShape="0">
                              <a:prstClr val="black">
                                <a:alpha val="40000"/>
                              </a:prstClr>
                            </a:outerShdw>
                          </a:effectLst>
                          <a:latin typeface="Times New Roman"/>
                        </a:rPr>
                        <a:t>In Progress                </a:t>
                      </a:r>
                    </a:p>
                  </a:txBody>
                  <a:tcPr marL="8205" marR="8205" marT="820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1" i="0" u="none" strike="noStrike" dirty="0">
                          <a:solidFill>
                            <a:srgbClr val="FFFF00"/>
                          </a:solidFill>
                          <a:effectLst>
                            <a:outerShdw blurRad="50800" dist="38100" algn="tr" rotWithShape="0">
                              <a:prstClr val="black">
                                <a:alpha val="40000"/>
                              </a:prstClr>
                            </a:outerShdw>
                          </a:effectLst>
                          <a:latin typeface="Times New Roman"/>
                        </a:rPr>
                        <a:t>$8,100,000 </a:t>
                      </a:r>
                    </a:p>
                  </a:txBody>
                  <a:tcPr marL="8205" marR="8205" marT="820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en-US" sz="1800" b="1" i="0" u="none" strike="noStrike">
                        <a:solidFill>
                          <a:srgbClr val="FFFF00"/>
                        </a:solidFill>
                        <a:effectLst>
                          <a:outerShdw blurRad="50800" dist="38100" algn="tr" rotWithShape="0">
                            <a:prstClr val="black">
                              <a:alpha val="40000"/>
                            </a:prstClr>
                          </a:outerShdw>
                        </a:effectLst>
                        <a:latin typeface="Times New Roman"/>
                      </a:endParaRPr>
                    </a:p>
                  </a:txBody>
                  <a:tcPr marL="8205" marR="8205" marT="8205" marB="0" anchor="ctr">
                    <a:lnL>
                      <a:noFill/>
                    </a:lnL>
                    <a:lnR>
                      <a:noFill/>
                    </a:lnR>
                    <a:lnT>
                      <a:noFill/>
                    </a:lnT>
                    <a:lnB>
                      <a:noFill/>
                    </a:lnB>
                  </a:tcPr>
                </a:tc>
                <a:tc>
                  <a:txBody>
                    <a:bodyPr/>
                    <a:lstStyle/>
                    <a:p>
                      <a:pPr algn="l" fontAlgn="b"/>
                      <a:endParaRPr lang="en-US" sz="1800" b="0" i="0" u="none" strike="noStrike">
                        <a:solidFill>
                          <a:srgbClr val="FFFF00"/>
                        </a:solidFill>
                        <a:effectLst/>
                        <a:latin typeface="Arial"/>
                      </a:endParaRPr>
                    </a:p>
                  </a:txBody>
                  <a:tcPr marL="8205" marR="8205" marT="8205" marB="0" anchor="b">
                    <a:lnL>
                      <a:noFill/>
                    </a:lnL>
                    <a:lnR>
                      <a:noFill/>
                    </a:lnR>
                    <a:lnT>
                      <a:noFill/>
                    </a:lnT>
                    <a:lnB>
                      <a:noFill/>
                    </a:lnB>
                  </a:tcPr>
                </a:tc>
                <a:tc>
                  <a:txBody>
                    <a:bodyPr/>
                    <a:lstStyle/>
                    <a:p>
                      <a:pPr algn="ctr"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$397,800 </a:t>
                      </a:r>
                    </a:p>
                  </a:txBody>
                  <a:tcPr marL="8205" marR="8205" marT="820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2729">
                <a:tc>
                  <a:txBody>
                    <a:bodyPr/>
                    <a:lstStyle/>
                    <a:p>
                      <a:pPr algn="ctr" fontAlgn="ct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8205" marR="8205" marT="8205" marB="0" anchor="ctr">
                    <a:lnL>
                      <a:noFill/>
                    </a:lnL>
                    <a:lnR>
                      <a:noFill/>
                    </a:lnR>
                    <a:lnT>
                      <a:noFill/>
                    </a:lnT>
                    <a:lnB>
                      <a:noFill/>
                    </a:lnB>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en-US" sz="1800" b="0" i="0" u="none" strike="noStrike" dirty="0" smtClean="0">
                        <a:solidFill>
                          <a:srgbClr val="FFFF00"/>
                        </a:solidFill>
                        <a:effectLst>
                          <a:outerShdw blurRad="50800" dist="38100" algn="tr" rotWithShape="0">
                            <a:prstClr val="black">
                              <a:alpha val="40000"/>
                            </a:prstClr>
                          </a:outerShdw>
                        </a:effectLst>
                        <a:latin typeface="Times New Roman"/>
                      </a:endParaRPr>
                    </a:p>
                  </a:txBody>
                  <a:tcPr marL="8205" marR="8205" marT="820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8205" marR="8205" marT="8205"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ctr"/>
                      <a:endParaRPr lang="en-US" sz="1800" b="1" i="0" u="none" strike="noStrike" dirty="0">
                        <a:solidFill>
                          <a:srgbClr val="FFFF00"/>
                        </a:solidFill>
                        <a:effectLst>
                          <a:outerShdw blurRad="50800" dist="38100" algn="tr" rotWithShape="0">
                            <a:prstClr val="black">
                              <a:alpha val="40000"/>
                            </a:prstClr>
                          </a:outerShdw>
                        </a:effectLst>
                        <a:latin typeface="Times New Roman"/>
                      </a:endParaRPr>
                    </a:p>
                  </a:txBody>
                  <a:tcPr marL="8205" marR="8205" marT="8205" marB="0" anchor="ctr">
                    <a:lnL>
                      <a:noFill/>
                    </a:lnL>
                    <a:lnR>
                      <a:noFill/>
                    </a:lnR>
                    <a:lnT>
                      <a:noFill/>
                    </a:lnT>
                    <a:lnB>
                      <a:noFill/>
                    </a:lnB>
                  </a:tcPr>
                </a:tc>
                <a:tc>
                  <a:txBody>
                    <a:bodyPr/>
                    <a:lstStyle/>
                    <a:p>
                      <a:pPr algn="l" fontAlgn="b"/>
                      <a:endParaRPr lang="en-US" sz="1800" b="0" i="0" u="none" strike="noStrike">
                        <a:solidFill>
                          <a:srgbClr val="FFFF00"/>
                        </a:solidFill>
                        <a:effectLst/>
                        <a:latin typeface="Arial"/>
                      </a:endParaRPr>
                    </a:p>
                  </a:txBody>
                  <a:tcPr marL="8205" marR="8205" marT="8205" marB="0" anchor="b">
                    <a:lnL>
                      <a:noFill/>
                    </a:lnL>
                    <a:lnR>
                      <a:noFill/>
                    </a:lnR>
                    <a:lnT>
                      <a:noFill/>
                    </a:lnT>
                    <a:lnB>
                      <a:noFill/>
                    </a:lnB>
                  </a:tcPr>
                </a:tc>
                <a:tc>
                  <a:txBody>
                    <a:bodyPr/>
                    <a:lstStyle/>
                    <a:p>
                      <a:pPr algn="ctr" fontAlgn="ct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8205" marR="8205" marT="8205" marB="0" anchor="ctr">
                    <a:lnL>
                      <a:noFill/>
                    </a:lnL>
                    <a:lnR>
                      <a:noFill/>
                    </a:lnR>
                    <a:lnT w="12700" cap="flat" cmpd="sng" algn="ctr">
                      <a:solidFill>
                        <a:schemeClr val="tx1"/>
                      </a:solidFill>
                      <a:prstDash val="solid"/>
                      <a:round/>
                      <a:headEnd type="none" w="med" len="med"/>
                      <a:tailEnd type="none" w="med" len="med"/>
                    </a:lnT>
                    <a:lnB>
                      <a:noFill/>
                    </a:lnB>
                  </a:tcPr>
                </a:tc>
              </a:tr>
            </a:tbl>
          </a:graphicData>
        </a:graphic>
      </p:graphicFrame>
      <p:sp>
        <p:nvSpPr>
          <p:cNvPr id="4" name="Date Placeholder 3"/>
          <p:cNvSpPr>
            <a:spLocks noGrp="1"/>
          </p:cNvSpPr>
          <p:nvPr>
            <p:ph type="dt" sz="half" idx="10"/>
          </p:nvPr>
        </p:nvSpPr>
        <p:spPr/>
        <p:txBody>
          <a:bodyPr/>
          <a:lstStyle/>
          <a:p>
            <a:pPr>
              <a:defRPr/>
            </a:pPr>
            <a:r>
              <a:rPr lang="en-US" smtClean="0">
                <a:solidFill>
                  <a:srgbClr val="FFFFFF"/>
                </a:solidFill>
              </a:rPr>
              <a:t>Jan 28, 2014</a:t>
            </a:r>
            <a:endParaRPr lang="en-US">
              <a:solidFill>
                <a:srgbClr val="FFFFFF"/>
              </a:solidFill>
            </a:endParaRPr>
          </a:p>
        </p:txBody>
      </p:sp>
      <p:sp>
        <p:nvSpPr>
          <p:cNvPr id="5" name="Footer Placeholder 4"/>
          <p:cNvSpPr>
            <a:spLocks noGrp="1"/>
          </p:cNvSpPr>
          <p:nvPr>
            <p:ph type="ftr" sz="quarter" idx="11"/>
          </p:nvPr>
        </p:nvSpPr>
        <p:spPr/>
        <p:txBody>
          <a:bodyPr/>
          <a:lstStyle/>
          <a:p>
            <a:pPr>
              <a:defRPr/>
            </a:pPr>
            <a:r>
              <a:rPr lang="en-US" smtClean="0">
                <a:solidFill>
                  <a:srgbClr val="FFFFFF"/>
                </a:solidFill>
              </a:rPr>
              <a:t>UChicago Energy Policy Institute</a:t>
            </a:r>
            <a:endParaRPr lang="en-US">
              <a:solidFill>
                <a:srgbClr val="FFFFFF"/>
              </a:solidFill>
            </a:endParaRPr>
          </a:p>
        </p:txBody>
      </p:sp>
      <p:sp>
        <p:nvSpPr>
          <p:cNvPr id="6" name="Slide Number Placeholder 5"/>
          <p:cNvSpPr>
            <a:spLocks noGrp="1"/>
          </p:cNvSpPr>
          <p:nvPr>
            <p:ph type="sldNum" sz="quarter" idx="12"/>
          </p:nvPr>
        </p:nvSpPr>
        <p:spPr/>
        <p:txBody>
          <a:bodyPr/>
          <a:lstStyle/>
          <a:p>
            <a:pPr>
              <a:defRPr/>
            </a:pPr>
            <a:fld id="{6589C4DB-A6CC-4B7D-BE4D-4AB27C0F8EB0}" type="slidenum">
              <a:rPr lang="en-US" smtClean="0">
                <a:solidFill>
                  <a:srgbClr val="FFFFFF"/>
                </a:solidFill>
              </a:rPr>
              <a:pPr>
                <a:defRPr/>
              </a:pPr>
              <a:t>4</a:t>
            </a:fld>
            <a:endParaRPr lang="en-US">
              <a:solidFill>
                <a:srgbClr val="FFFFFF"/>
              </a:solidFill>
            </a:endParaRPr>
          </a:p>
        </p:txBody>
      </p:sp>
      <p:grpSp>
        <p:nvGrpSpPr>
          <p:cNvPr id="15" name="Group 3"/>
          <p:cNvGrpSpPr>
            <a:grpSpLocks/>
          </p:cNvGrpSpPr>
          <p:nvPr/>
        </p:nvGrpSpPr>
        <p:grpSpPr bwMode="auto">
          <a:xfrm>
            <a:off x="0" y="0"/>
            <a:ext cx="1905000" cy="838200"/>
            <a:chOff x="3840" y="3216"/>
            <a:chExt cx="1440" cy="624"/>
          </a:xfrm>
        </p:grpSpPr>
        <p:grpSp>
          <p:nvGrpSpPr>
            <p:cNvPr id="16" name="Group 4"/>
            <p:cNvGrpSpPr>
              <a:grpSpLocks/>
            </p:cNvGrpSpPr>
            <p:nvPr/>
          </p:nvGrpSpPr>
          <p:grpSpPr bwMode="auto">
            <a:xfrm>
              <a:off x="3840" y="3216"/>
              <a:ext cx="336" cy="624"/>
              <a:chOff x="1152" y="288"/>
              <a:chExt cx="960" cy="1872"/>
            </a:xfrm>
          </p:grpSpPr>
          <p:sp>
            <p:nvSpPr>
              <p:cNvPr id="18" name="Oval 5"/>
              <p:cNvSpPr>
                <a:spLocks noChangeArrowheads="1"/>
              </p:cNvSpPr>
              <p:nvPr/>
            </p:nvSpPr>
            <p:spPr bwMode="auto">
              <a:xfrm>
                <a:off x="1152" y="1488"/>
                <a:ext cx="960" cy="672"/>
              </a:xfrm>
              <a:prstGeom prst="ellipse">
                <a:avLst/>
              </a:prstGeom>
              <a:solidFill>
                <a:schemeClr val="accent2"/>
              </a:solidFill>
              <a:ln w="9525">
                <a:noFill/>
                <a:round/>
                <a:headEnd/>
                <a:tailEnd/>
              </a:ln>
            </p:spPr>
            <p:txBody>
              <a:bodyPr wrap="none" anchor="ctr"/>
              <a:lstStyle/>
              <a:p>
                <a:pPr algn="ctr" eaLnBrk="0" fontAlgn="base" hangingPunct="0">
                  <a:spcBef>
                    <a:spcPct val="0"/>
                  </a:spcBef>
                  <a:spcAft>
                    <a:spcPct val="0"/>
                  </a:spcAft>
                </a:pPr>
                <a:endParaRPr lang="en-US">
                  <a:solidFill>
                    <a:srgbClr val="FFFFFF"/>
                  </a:solidFill>
                  <a:latin typeface="Arial" charset="0"/>
                </a:endParaRPr>
              </a:p>
            </p:txBody>
          </p:sp>
          <p:sp>
            <p:nvSpPr>
              <p:cNvPr id="19" name="Oval 6"/>
              <p:cNvSpPr>
                <a:spLocks noChangeArrowheads="1"/>
              </p:cNvSpPr>
              <p:nvPr/>
            </p:nvSpPr>
            <p:spPr bwMode="auto">
              <a:xfrm>
                <a:off x="1152" y="288"/>
                <a:ext cx="960" cy="672"/>
              </a:xfrm>
              <a:prstGeom prst="ellipse">
                <a:avLst/>
              </a:prstGeom>
              <a:solidFill>
                <a:schemeClr val="accent2"/>
              </a:solidFill>
              <a:ln w="9525">
                <a:noFill/>
                <a:round/>
                <a:headEnd/>
                <a:tailEnd/>
              </a:ln>
            </p:spPr>
            <p:txBody>
              <a:bodyPr wrap="none" anchor="ctr"/>
              <a:lstStyle/>
              <a:p>
                <a:pPr algn="ctr" eaLnBrk="0" fontAlgn="base" hangingPunct="0">
                  <a:spcBef>
                    <a:spcPct val="0"/>
                  </a:spcBef>
                  <a:spcAft>
                    <a:spcPct val="0"/>
                  </a:spcAft>
                </a:pPr>
                <a:endParaRPr lang="en-US">
                  <a:solidFill>
                    <a:srgbClr val="FFFFFF"/>
                  </a:solidFill>
                  <a:latin typeface="Arial" charset="0"/>
                </a:endParaRPr>
              </a:p>
            </p:txBody>
          </p:sp>
          <p:sp>
            <p:nvSpPr>
              <p:cNvPr id="20" name="Rectangle 7"/>
              <p:cNvSpPr>
                <a:spLocks noChangeAspect="1" noChangeArrowheads="1"/>
              </p:cNvSpPr>
              <p:nvPr/>
            </p:nvSpPr>
            <p:spPr bwMode="auto">
              <a:xfrm>
                <a:off x="1152" y="624"/>
                <a:ext cx="960" cy="1200"/>
              </a:xfrm>
              <a:prstGeom prst="rect">
                <a:avLst/>
              </a:prstGeom>
              <a:solidFill>
                <a:schemeClr val="accent2"/>
              </a:solidFill>
              <a:ln w="28575">
                <a:noFill/>
                <a:miter lim="800000"/>
                <a:headEnd/>
                <a:tailEnd/>
              </a:ln>
            </p:spPr>
            <p:txBody>
              <a:bodyPr wrap="none" anchor="ctr"/>
              <a:lstStyle/>
              <a:p>
                <a:pPr algn="ctr" eaLnBrk="0" fontAlgn="base" hangingPunct="0">
                  <a:spcBef>
                    <a:spcPct val="0"/>
                  </a:spcBef>
                  <a:spcAft>
                    <a:spcPct val="0"/>
                  </a:spcAft>
                </a:pPr>
                <a:endParaRPr lang="en-US">
                  <a:solidFill>
                    <a:srgbClr val="FFFFFF"/>
                  </a:solidFill>
                  <a:latin typeface="Arial" charset="0"/>
                </a:endParaRPr>
              </a:p>
            </p:txBody>
          </p:sp>
          <p:sp>
            <p:nvSpPr>
              <p:cNvPr id="21" name="WordArt 8"/>
              <p:cNvSpPr>
                <a:spLocks noChangeAspect="1" noChangeArrowheads="1" noChangeShapeType="1" noTextEdit="1"/>
              </p:cNvSpPr>
              <p:nvPr/>
            </p:nvSpPr>
            <p:spPr bwMode="auto">
              <a:xfrm>
                <a:off x="1392" y="768"/>
                <a:ext cx="494" cy="1008"/>
              </a:xfrm>
              <a:prstGeom prst="rect">
                <a:avLst/>
              </a:prstGeom>
            </p:spPr>
            <p:txBody>
              <a:bodyPr wrap="none" fromWordArt="1">
                <a:prstTxWarp prst="textPlain">
                  <a:avLst>
                    <a:gd name="adj" fmla="val 52833"/>
                  </a:avLst>
                </a:prstTxWarp>
              </a:bodyPr>
              <a:lstStyle/>
              <a:p>
                <a:pPr algn="ctr" eaLnBrk="0" fontAlgn="base" hangingPunct="0">
                  <a:spcBef>
                    <a:spcPct val="0"/>
                  </a:spcBef>
                  <a:spcAft>
                    <a:spcPct val="0"/>
                  </a:spcAft>
                </a:pPr>
                <a:r>
                  <a:rPr lang="en-US" sz="5400" b="1" i="1" kern="10">
                    <a:ln w="19050">
                      <a:noFill/>
                      <a:round/>
                      <a:headEnd/>
                      <a:tailEnd/>
                    </a:ln>
                    <a:solidFill>
                      <a:srgbClr val="FFFFFF"/>
                    </a:solidFill>
                    <a:latin typeface="Symbol"/>
                  </a:rPr>
                  <a:t>m</a:t>
                </a:r>
              </a:p>
            </p:txBody>
          </p:sp>
        </p:grpSp>
        <p:sp>
          <p:nvSpPr>
            <p:cNvPr id="17" name="Text Box 9"/>
            <p:cNvSpPr txBox="1">
              <a:spLocks noChangeArrowheads="1"/>
            </p:cNvSpPr>
            <p:nvPr/>
          </p:nvSpPr>
          <p:spPr bwMode="auto">
            <a:xfrm>
              <a:off x="4274" y="3360"/>
              <a:ext cx="1006" cy="251"/>
            </a:xfrm>
            <a:prstGeom prst="rect">
              <a:avLst/>
            </a:prstGeom>
            <a:noFill/>
            <a:ln w="9525">
              <a:noFill/>
              <a:miter lim="800000"/>
              <a:headEnd/>
              <a:tailEnd/>
            </a:ln>
          </p:spPr>
          <p:txBody>
            <a:bodyPr>
              <a:spAutoFit/>
            </a:bodyPr>
            <a:lstStyle/>
            <a:p>
              <a:pPr algn="ctr" eaLnBrk="0" fontAlgn="base" hangingPunct="0">
                <a:spcBef>
                  <a:spcPct val="50000"/>
                </a:spcBef>
                <a:spcAft>
                  <a:spcPct val="0"/>
                </a:spcAft>
              </a:pPr>
              <a:r>
                <a:rPr lang="en-US" sz="1600" b="1" i="1">
                  <a:solidFill>
                    <a:srgbClr val="66CCFF"/>
                  </a:solidFill>
                  <a:latin typeface="Times New Roman" pitchFamily="18" charset="0"/>
                </a:rPr>
                <a:t>Muons, Inc.</a:t>
              </a:r>
            </a:p>
          </p:txBody>
        </p:sp>
      </p:grpSp>
    </p:spTree>
    <p:extLst>
      <p:ext uri="{BB962C8B-B14F-4D97-AF65-F5344CB8AC3E}">
        <p14:creationId xmlns:p14="http://schemas.microsoft.com/office/powerpoint/2010/main" val="24275776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r>
              <a:rPr lang="en-US" smtClean="0">
                <a:solidFill>
                  <a:srgbClr val="FFFFFF"/>
                </a:solidFill>
              </a:rPr>
              <a:t>Jan 28, 2014</a:t>
            </a:r>
            <a:endParaRPr lang="en-US">
              <a:solidFill>
                <a:srgbClr val="FFFFFF"/>
              </a:solidFill>
            </a:endParaRPr>
          </a:p>
        </p:txBody>
      </p:sp>
      <p:sp>
        <p:nvSpPr>
          <p:cNvPr id="3" name="Footer Placeholder 2"/>
          <p:cNvSpPr>
            <a:spLocks noGrp="1"/>
          </p:cNvSpPr>
          <p:nvPr>
            <p:ph type="ftr" sz="quarter" idx="11"/>
          </p:nvPr>
        </p:nvSpPr>
        <p:spPr/>
        <p:txBody>
          <a:bodyPr/>
          <a:lstStyle/>
          <a:p>
            <a:pPr>
              <a:defRPr/>
            </a:pPr>
            <a:r>
              <a:rPr lang="en-US" smtClean="0">
                <a:solidFill>
                  <a:srgbClr val="FFFFFF"/>
                </a:solidFill>
              </a:rPr>
              <a:t>UChicago Energy Policy Institute</a:t>
            </a:r>
            <a:endParaRPr lang="en-US">
              <a:solidFill>
                <a:srgbClr val="FFFFFF"/>
              </a:solidFill>
            </a:endParaRPr>
          </a:p>
        </p:txBody>
      </p:sp>
      <p:sp>
        <p:nvSpPr>
          <p:cNvPr id="4" name="Slide Number Placeholder 3"/>
          <p:cNvSpPr>
            <a:spLocks noGrp="1"/>
          </p:cNvSpPr>
          <p:nvPr>
            <p:ph type="sldNum" sz="quarter" idx="12"/>
          </p:nvPr>
        </p:nvSpPr>
        <p:spPr/>
        <p:txBody>
          <a:bodyPr/>
          <a:lstStyle/>
          <a:p>
            <a:pPr>
              <a:defRPr/>
            </a:pPr>
            <a:fld id="{750DC5AE-EF0F-46F0-B330-6B4386A94227}" type="slidenum">
              <a:rPr lang="en-US" smtClean="0">
                <a:solidFill>
                  <a:srgbClr val="FFFFFF"/>
                </a:solidFill>
              </a:rPr>
              <a:pPr>
                <a:defRPr/>
              </a:pPr>
              <a:t>40</a:t>
            </a:fld>
            <a:endParaRPr lang="en-US">
              <a:solidFill>
                <a:srgbClr val="FFFFFF"/>
              </a:solidFill>
            </a:endParaRPr>
          </a:p>
        </p:txBody>
      </p:sp>
      <p:sp>
        <p:nvSpPr>
          <p:cNvPr id="30725" name="TextBox 4"/>
          <p:cNvSpPr txBox="1">
            <a:spLocks noChangeArrowheads="1"/>
          </p:cNvSpPr>
          <p:nvPr/>
        </p:nvSpPr>
        <p:spPr bwMode="auto">
          <a:xfrm>
            <a:off x="1676400" y="1588"/>
            <a:ext cx="5638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0" fontAlgn="base" hangingPunct="0">
              <a:spcBef>
                <a:spcPct val="0"/>
              </a:spcBef>
              <a:spcAft>
                <a:spcPct val="0"/>
              </a:spcAft>
            </a:pPr>
            <a:r>
              <a:rPr lang="en-US" b="1" i="1">
                <a:solidFill>
                  <a:srgbClr val="FFFF00"/>
                </a:solidFill>
              </a:rPr>
              <a:t>From 1969 MSRE Report Abstract</a:t>
            </a:r>
          </a:p>
        </p:txBody>
      </p:sp>
      <p:sp>
        <p:nvSpPr>
          <p:cNvPr id="30726" name="TextBox 5"/>
          <p:cNvSpPr txBox="1">
            <a:spLocks noChangeArrowheads="1"/>
          </p:cNvSpPr>
          <p:nvPr/>
        </p:nvSpPr>
        <p:spPr bwMode="auto">
          <a:xfrm>
            <a:off x="508000" y="533400"/>
            <a:ext cx="815340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just" eaLnBrk="0" fontAlgn="base" hangingPunct="0">
              <a:spcBef>
                <a:spcPct val="0"/>
              </a:spcBef>
              <a:spcAft>
                <a:spcPct val="0"/>
              </a:spcAft>
            </a:pPr>
            <a:r>
              <a:rPr lang="en-US" sz="1600" i="1">
                <a:solidFill>
                  <a:srgbClr val="FFFF00"/>
                </a:solidFill>
              </a:rPr>
              <a:t>“The MSRE is an 8-MW(th) reactor in which molten fluoride salt at 1200°F (650 C) circulates through a core of graphite bars. Its purpose was to demonstrate the practicality of the key features of molten-salt power reactors.  </a:t>
            </a:r>
          </a:p>
          <a:p>
            <a:pPr algn="just" eaLnBrk="0" fontAlgn="base" hangingPunct="0">
              <a:spcBef>
                <a:spcPct val="0"/>
              </a:spcBef>
              <a:spcAft>
                <a:spcPct val="0"/>
              </a:spcAft>
            </a:pPr>
            <a:endParaRPr lang="en-US" sz="800" i="1">
              <a:solidFill>
                <a:srgbClr val="FFFF00"/>
              </a:solidFill>
            </a:endParaRPr>
          </a:p>
          <a:p>
            <a:pPr algn="just" eaLnBrk="0" fontAlgn="base" hangingPunct="0">
              <a:spcBef>
                <a:spcPct val="0"/>
              </a:spcBef>
              <a:spcAft>
                <a:spcPct val="0"/>
              </a:spcAft>
            </a:pPr>
            <a:r>
              <a:rPr lang="en-US" sz="1600" i="1">
                <a:solidFill>
                  <a:srgbClr val="FFFF00"/>
                </a:solidFill>
              </a:rPr>
              <a:t>Operation with 235U (33% enrichment) in the fuel salt began in June 1965, and by March 1968 nuclear operation amounted to 9,000 equivalent full-power hours. The goal of demonstrating reliability had been attained - over the last 15 months of 235U operation the reactor had been critical 80% of the time. At the end of a 6-month run which climaxed this demonstration, the reactor was shutdown and the 0.9 mole% uranium in the fuel was stripped very efficiently in an on-site fluorination facility. Uranium-233 was then added to the carrier salt, making the MSRE the world's first reactor to be fueled with this fissile material. Nuclear operation was resumed in October 1968, and over 2,500 equivalent full-power hours have now been produced with 233U. </a:t>
            </a:r>
          </a:p>
          <a:p>
            <a:pPr algn="just" eaLnBrk="0" fontAlgn="base" hangingPunct="0">
              <a:spcBef>
                <a:spcPct val="0"/>
              </a:spcBef>
              <a:spcAft>
                <a:spcPct val="0"/>
              </a:spcAft>
            </a:pPr>
            <a:endParaRPr lang="en-US" sz="800" i="1">
              <a:solidFill>
                <a:srgbClr val="FFFF00"/>
              </a:solidFill>
            </a:endParaRPr>
          </a:p>
          <a:p>
            <a:pPr algn="just" eaLnBrk="0" fontAlgn="base" hangingPunct="0">
              <a:spcBef>
                <a:spcPct val="0"/>
              </a:spcBef>
              <a:spcAft>
                <a:spcPct val="0"/>
              </a:spcAft>
            </a:pPr>
            <a:r>
              <a:rPr lang="en-US" sz="1600" i="1" u="sng">
                <a:solidFill>
                  <a:srgbClr val="FFFF00"/>
                </a:solidFill>
              </a:rPr>
              <a:t>The MSRE has shown that salt handling in an operating reactor is quite practical, the salt chemistry is well behaved, there is practically no corrosion, the nuclear characteristics are very close to predictions, and the system is dynamically stable. Containment of fission products has been excellent and maintenance of radioactive components has been accomplished without unreasonable delay and with very little radiation exposure. </a:t>
            </a:r>
          </a:p>
          <a:p>
            <a:pPr algn="just" eaLnBrk="0" fontAlgn="base" hangingPunct="0">
              <a:spcBef>
                <a:spcPct val="0"/>
              </a:spcBef>
              <a:spcAft>
                <a:spcPct val="0"/>
              </a:spcAft>
            </a:pPr>
            <a:endParaRPr lang="en-US" sz="800" i="1">
              <a:solidFill>
                <a:srgbClr val="FFFF00"/>
              </a:solidFill>
            </a:endParaRPr>
          </a:p>
          <a:p>
            <a:pPr algn="just" eaLnBrk="0" fontAlgn="base" hangingPunct="0">
              <a:spcBef>
                <a:spcPct val="0"/>
              </a:spcBef>
              <a:spcAft>
                <a:spcPct val="0"/>
              </a:spcAft>
            </a:pPr>
            <a:r>
              <a:rPr lang="en-US" sz="1600" i="1">
                <a:solidFill>
                  <a:srgbClr val="FFFF00"/>
                </a:solidFill>
              </a:rPr>
              <a:t>The successful operation of the MSRE is an achievement that should strengthen confidence in the practicality of the molten-salt reactor concept.”</a:t>
            </a:r>
            <a:endParaRPr lang="en-US" sz="1600">
              <a:solidFill>
                <a:srgbClr val="FFFF00"/>
              </a:solidFill>
            </a:endParaRPr>
          </a:p>
        </p:txBody>
      </p:sp>
      <p:sp>
        <p:nvSpPr>
          <p:cNvPr id="30727" name="TextBox 6"/>
          <p:cNvSpPr txBox="1">
            <a:spLocks noChangeArrowheads="1"/>
          </p:cNvSpPr>
          <p:nvPr/>
        </p:nvSpPr>
        <p:spPr bwMode="auto">
          <a:xfrm>
            <a:off x="1143000" y="5868988"/>
            <a:ext cx="708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0" fontAlgn="base" hangingPunct="0">
              <a:spcBef>
                <a:spcPct val="0"/>
              </a:spcBef>
              <a:spcAft>
                <a:spcPct val="0"/>
              </a:spcAft>
            </a:pPr>
            <a:r>
              <a:rPr lang="en-US">
                <a:solidFill>
                  <a:srgbClr val="FF6600"/>
                </a:solidFill>
              </a:rPr>
              <a:t>NOW FAST FORWARD 40 YEARS and add an accelerator</a:t>
            </a:r>
          </a:p>
        </p:txBody>
      </p:sp>
    </p:spTree>
    <p:extLst>
      <p:ext uri="{BB962C8B-B14F-4D97-AF65-F5344CB8AC3E}">
        <p14:creationId xmlns:p14="http://schemas.microsoft.com/office/powerpoint/2010/main" val="16430951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0177" y="713363"/>
            <a:ext cx="8610600" cy="1877437"/>
          </a:xfrm>
          <a:prstGeom prst="rect">
            <a:avLst/>
          </a:prstGeom>
          <a:noFill/>
        </p:spPr>
        <p:txBody>
          <a:bodyPr wrap="square" rtlCol="0">
            <a:spAutoFit/>
          </a:bodyPr>
          <a:lstStyle/>
          <a:p>
            <a:r>
              <a:rPr lang="en-US" sz="2800" b="1" dirty="0" smtClean="0">
                <a:solidFill>
                  <a:prstClr val="black"/>
                </a:solidFill>
              </a:rPr>
              <a:t>    New Accelerator Technology Enables </a:t>
            </a:r>
            <a:r>
              <a:rPr lang="en-US" sz="2800" b="1" dirty="0">
                <a:solidFill>
                  <a:prstClr val="black"/>
                </a:solidFill>
              </a:rPr>
              <a:t>GEM*STAR </a:t>
            </a:r>
            <a:endParaRPr lang="en-US" sz="2800" b="1" dirty="0" smtClean="0">
              <a:solidFill>
                <a:prstClr val="black"/>
              </a:solidFill>
            </a:endParaRPr>
          </a:p>
          <a:p>
            <a:r>
              <a:rPr lang="en-US" sz="2200" dirty="0" smtClean="0">
                <a:solidFill>
                  <a:prstClr val="black"/>
                </a:solidFill>
              </a:rPr>
              <a:t>OAK </a:t>
            </a:r>
            <a:r>
              <a:rPr lang="en-US" sz="2200" dirty="0">
                <a:solidFill>
                  <a:prstClr val="black"/>
                </a:solidFill>
              </a:rPr>
              <a:t>RIDGE, Tenn., Sep. 28, 2009 — </a:t>
            </a:r>
            <a:r>
              <a:rPr lang="en-US" sz="2200" dirty="0" smtClean="0">
                <a:solidFill>
                  <a:prstClr val="black"/>
                </a:solidFill>
              </a:rPr>
              <a:t>The </a:t>
            </a:r>
            <a:r>
              <a:rPr lang="en-US" sz="2200" dirty="0">
                <a:solidFill>
                  <a:prstClr val="black"/>
                </a:solidFill>
              </a:rPr>
              <a:t>Department of Energy's </a:t>
            </a:r>
            <a:r>
              <a:rPr lang="en-US" sz="2200" dirty="0" smtClean="0">
                <a:solidFill>
                  <a:prstClr val="black"/>
                </a:solidFill>
              </a:rPr>
              <a:t>1 GeV Spallation </a:t>
            </a:r>
            <a:r>
              <a:rPr lang="en-US" sz="2200" dirty="0">
                <a:solidFill>
                  <a:prstClr val="black"/>
                </a:solidFill>
              </a:rPr>
              <a:t>Neutron Source (SNS), </a:t>
            </a:r>
            <a:r>
              <a:rPr lang="en-US" sz="2200" dirty="0" smtClean="0">
                <a:solidFill>
                  <a:prstClr val="black"/>
                </a:solidFill>
              </a:rPr>
              <a:t>breaks </a:t>
            </a:r>
            <a:r>
              <a:rPr lang="en-US" sz="2200" dirty="0">
                <a:solidFill>
                  <a:prstClr val="black"/>
                </a:solidFill>
              </a:rPr>
              <a:t>the one-megawatt </a:t>
            </a:r>
            <a:r>
              <a:rPr lang="en-US" sz="2200" dirty="0" smtClean="0">
                <a:solidFill>
                  <a:prstClr val="black"/>
                </a:solidFill>
              </a:rPr>
              <a:t>barrier! Operating at &lt;10% duty factor, this corresponds to &gt;10 MW at CW. </a:t>
            </a:r>
          </a:p>
          <a:p>
            <a:r>
              <a:rPr lang="en-US" sz="2200" dirty="0" smtClean="0">
                <a:solidFill>
                  <a:prstClr val="black"/>
                </a:solidFill>
              </a:rPr>
              <a:t>Based on Superconducting RF Cavities, available from U.S. Industry:</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68874" y="2590800"/>
            <a:ext cx="5457048" cy="3710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N:\File Transfer\Kolka, Ahren\Advertising Jan 2011\Final Marketing Flier Design\Files from Bennet Consulting\niobium accelerator handout 2011 version 2b.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119" t="19184" r="3351" b="19713"/>
          <a:stretch/>
        </p:blipFill>
        <p:spPr bwMode="auto">
          <a:xfrm>
            <a:off x="152400" y="4114800"/>
            <a:ext cx="4607810" cy="2430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3"/>
          <p:cNvGrpSpPr>
            <a:grpSpLocks/>
          </p:cNvGrpSpPr>
          <p:nvPr/>
        </p:nvGrpSpPr>
        <p:grpSpPr bwMode="auto">
          <a:xfrm>
            <a:off x="101730" y="71596"/>
            <a:ext cx="1905000" cy="838200"/>
            <a:chOff x="3840" y="3216"/>
            <a:chExt cx="1440" cy="624"/>
          </a:xfrm>
        </p:grpSpPr>
        <p:grpSp>
          <p:nvGrpSpPr>
            <p:cNvPr id="8" name="Group 4"/>
            <p:cNvGrpSpPr>
              <a:grpSpLocks/>
            </p:cNvGrpSpPr>
            <p:nvPr/>
          </p:nvGrpSpPr>
          <p:grpSpPr bwMode="auto">
            <a:xfrm>
              <a:off x="3840" y="3216"/>
              <a:ext cx="336" cy="624"/>
              <a:chOff x="1152" y="288"/>
              <a:chExt cx="960" cy="1872"/>
            </a:xfrm>
          </p:grpSpPr>
          <p:sp>
            <p:nvSpPr>
              <p:cNvPr id="10" name="Oval 5"/>
              <p:cNvSpPr>
                <a:spLocks noChangeArrowheads="1"/>
              </p:cNvSpPr>
              <p:nvPr/>
            </p:nvSpPr>
            <p:spPr bwMode="auto">
              <a:xfrm>
                <a:off x="1152" y="1488"/>
                <a:ext cx="960" cy="67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prstClr val="black"/>
                  </a:solidFill>
                </a:endParaRPr>
              </a:p>
            </p:txBody>
          </p:sp>
          <p:sp>
            <p:nvSpPr>
              <p:cNvPr id="11" name="Oval 6"/>
              <p:cNvSpPr>
                <a:spLocks noChangeArrowheads="1"/>
              </p:cNvSpPr>
              <p:nvPr/>
            </p:nvSpPr>
            <p:spPr bwMode="auto">
              <a:xfrm>
                <a:off x="1152" y="288"/>
                <a:ext cx="960" cy="67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prstClr val="black"/>
                  </a:solidFill>
                </a:endParaRPr>
              </a:p>
            </p:txBody>
          </p:sp>
          <p:sp>
            <p:nvSpPr>
              <p:cNvPr id="12" name="Rectangle 7"/>
              <p:cNvSpPr>
                <a:spLocks noChangeAspect="1" noChangeArrowheads="1"/>
              </p:cNvSpPr>
              <p:nvPr/>
            </p:nvSpPr>
            <p:spPr bwMode="auto">
              <a:xfrm>
                <a:off x="1152" y="624"/>
                <a:ext cx="960" cy="1200"/>
              </a:xfrm>
              <a:prstGeom prst="rect">
                <a:avLst/>
              </a:prstGeom>
              <a:solidFill>
                <a:schemeClr val="accent2"/>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p>
                <a:endParaRPr lang="en-US">
                  <a:solidFill>
                    <a:prstClr val="black"/>
                  </a:solidFill>
                </a:endParaRPr>
              </a:p>
            </p:txBody>
          </p:sp>
          <p:sp>
            <p:nvSpPr>
              <p:cNvPr id="13" name="WordArt 8"/>
              <p:cNvSpPr>
                <a:spLocks noChangeAspect="1" noChangeArrowheads="1" noChangeShapeType="1" noTextEdit="1"/>
              </p:cNvSpPr>
              <p:nvPr/>
            </p:nvSpPr>
            <p:spPr bwMode="auto">
              <a:xfrm>
                <a:off x="1392" y="768"/>
                <a:ext cx="494" cy="100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2833"/>
                  </a:avLst>
                </a:prstTxWarp>
              </a:bodyPr>
              <a:lstStyle/>
              <a:p>
                <a:r>
                  <a:rPr lang="en-US" sz="5400" b="1" i="1" kern="10" dirty="0">
                    <a:solidFill>
                      <a:srgbClr val="FFFFFF"/>
                    </a:solidFill>
                    <a:latin typeface="Symbol"/>
                  </a:rPr>
                  <a:t>m</a:t>
                </a:r>
              </a:p>
            </p:txBody>
          </p:sp>
        </p:grpSp>
        <p:sp>
          <p:nvSpPr>
            <p:cNvPr id="9" name="Text Box 9"/>
            <p:cNvSpPr txBox="1">
              <a:spLocks noChangeArrowheads="1"/>
            </p:cNvSpPr>
            <p:nvPr/>
          </p:nvSpPr>
          <p:spPr bwMode="auto">
            <a:xfrm>
              <a:off x="4274" y="3360"/>
              <a:ext cx="1006"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spcBef>
                  <a:spcPct val="50000"/>
                </a:spcBef>
              </a:pPr>
              <a:r>
                <a:rPr lang="en-US" sz="1600" b="1" i="1">
                  <a:solidFill>
                    <a:srgbClr val="297FD5"/>
                  </a:solidFill>
                  <a:latin typeface="Times New Roman" pitchFamily="18" charset="0"/>
                </a:rPr>
                <a:t>Muons, Inc.</a:t>
              </a:r>
            </a:p>
          </p:txBody>
        </p:sp>
      </p:grpSp>
      <p:sp>
        <p:nvSpPr>
          <p:cNvPr id="2" name="Date Placeholder 1"/>
          <p:cNvSpPr>
            <a:spLocks noGrp="1"/>
          </p:cNvSpPr>
          <p:nvPr>
            <p:ph type="dt" sz="half" idx="10"/>
          </p:nvPr>
        </p:nvSpPr>
        <p:spPr/>
        <p:txBody>
          <a:bodyPr/>
          <a:lstStyle/>
          <a:p>
            <a:r>
              <a:rPr lang="en-US" smtClean="0">
                <a:solidFill>
                  <a:prstClr val="black">
                    <a:tint val="75000"/>
                  </a:prstClr>
                </a:solidFill>
              </a:rPr>
              <a:t>Jan 28, 2014</a:t>
            </a:r>
            <a:endParaRPr lang="en-US">
              <a:solidFill>
                <a:prstClr val="black">
                  <a:tint val="75000"/>
                </a:prstClr>
              </a:solidFill>
            </a:endParaRPr>
          </a:p>
        </p:txBody>
      </p:sp>
      <p:pic>
        <p:nvPicPr>
          <p:cNvPr id="6" name="Picture 27" descr="bowman.jpg"/>
          <p:cNvPicPr>
            <a:picLocks noChangeAspect="1"/>
          </p:cNvPicPr>
          <p:nvPr/>
        </p:nvPicPr>
        <p:blipFill>
          <a:blip r:embed="rId4">
            <a:extLst>
              <a:ext uri="{28A0092B-C50C-407E-A947-70E740481C1C}">
                <a14:useLocalDpi xmlns:a14="http://schemas.microsoft.com/office/drawing/2010/main" val="0"/>
              </a:ext>
            </a:extLst>
          </a:blip>
          <a:srcRect l="80533" t="65477" r="6442" b="23158"/>
          <a:stretch>
            <a:fillRect/>
          </a:stretch>
        </p:blipFill>
        <p:spPr bwMode="auto">
          <a:xfrm>
            <a:off x="7973858" y="0"/>
            <a:ext cx="1080247"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lide Number Placeholder 13"/>
          <p:cNvSpPr>
            <a:spLocks noGrp="1"/>
          </p:cNvSpPr>
          <p:nvPr>
            <p:ph type="sldNum" sz="quarter" idx="12"/>
          </p:nvPr>
        </p:nvSpPr>
        <p:spPr/>
        <p:txBody>
          <a:bodyPr/>
          <a:lstStyle/>
          <a:p>
            <a:fld id="{B80B3F71-7FE0-44CE-9220-8FE300BBEB8E}" type="slidenum">
              <a:rPr lang="en-US" smtClean="0">
                <a:solidFill>
                  <a:prstClr val="black">
                    <a:tint val="75000"/>
                  </a:prstClr>
                </a:solidFill>
              </a:rPr>
              <a:pPr/>
              <a:t>41</a:t>
            </a:fld>
            <a:endParaRPr lang="en-US">
              <a:solidFill>
                <a:prstClr val="black">
                  <a:tint val="75000"/>
                </a:prstClr>
              </a:solidFill>
            </a:endParaRPr>
          </a:p>
        </p:txBody>
      </p:sp>
      <p:sp>
        <p:nvSpPr>
          <p:cNvPr id="15" name="Footer Placeholder 14"/>
          <p:cNvSpPr>
            <a:spLocks noGrp="1"/>
          </p:cNvSpPr>
          <p:nvPr>
            <p:ph type="ftr" sz="quarter" idx="11"/>
          </p:nvPr>
        </p:nvSpPr>
        <p:spPr/>
        <p:txBody>
          <a:bodyPr/>
          <a:lstStyle/>
          <a:p>
            <a:r>
              <a:rPr lang="en-US" smtClean="0">
                <a:solidFill>
                  <a:prstClr val="black">
                    <a:tint val="75000"/>
                  </a:prstClr>
                </a:solidFill>
              </a:rPr>
              <a:t>UChicago Energy Policy Institute</a:t>
            </a:r>
            <a:endParaRPr lang="en-US">
              <a:solidFill>
                <a:prstClr val="black">
                  <a:tint val="75000"/>
                </a:prstClr>
              </a:solidFill>
            </a:endParaRPr>
          </a:p>
        </p:txBody>
      </p:sp>
    </p:spTree>
    <p:extLst>
      <p:ext uri="{BB962C8B-B14F-4D97-AF65-F5344CB8AC3E}">
        <p14:creationId xmlns:p14="http://schemas.microsoft.com/office/powerpoint/2010/main" val="279013654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228600" y="17212"/>
            <a:ext cx="8915400" cy="6710456"/>
            <a:chOff x="-228600" y="17212"/>
            <a:chExt cx="8915400" cy="6710456"/>
          </a:xfrm>
        </p:grpSpPr>
        <p:grpSp>
          <p:nvGrpSpPr>
            <p:cNvPr id="4" name="Group 3"/>
            <p:cNvGrpSpPr/>
            <p:nvPr/>
          </p:nvGrpSpPr>
          <p:grpSpPr>
            <a:xfrm>
              <a:off x="-228600" y="17212"/>
              <a:ext cx="8915400" cy="6710456"/>
              <a:chOff x="-228600" y="17212"/>
              <a:chExt cx="8915400" cy="6710456"/>
            </a:xfrm>
          </p:grpSpPr>
          <p:pic>
            <p:nvPicPr>
              <p:cNvPr id="2" name="Picture 4"/>
              <p:cNvPicPr>
                <a:picLocks noChangeAspect="1"/>
              </p:cNvPicPr>
              <p:nvPr/>
            </p:nvPicPr>
            <p:blipFill>
              <a:blip r:embed="rId2">
                <a:extLst>
                  <a:ext uri="{28A0092B-C50C-407E-A947-70E740481C1C}">
                    <a14:useLocalDpi xmlns:a14="http://schemas.microsoft.com/office/drawing/2010/main" val="0"/>
                  </a:ext>
                </a:extLst>
              </a:blip>
              <a:srcRect l="3435" t="3920" r="2626" b="4613"/>
              <a:stretch>
                <a:fillRect/>
              </a:stretch>
            </p:blipFill>
            <p:spPr bwMode="auto">
              <a:xfrm>
                <a:off x="-228600" y="17212"/>
                <a:ext cx="8915400" cy="6710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023716" y="2209800"/>
                <a:ext cx="2263035" cy="369332"/>
              </a:xfrm>
              <a:prstGeom prst="rect">
                <a:avLst/>
              </a:prstGeom>
              <a:noFill/>
            </p:spPr>
            <p:txBody>
              <a:bodyPr wrap="square" rtlCol="0">
                <a:spAutoFit/>
              </a:bodyPr>
              <a:lstStyle/>
              <a:p>
                <a:pPr algn="ctr"/>
                <a:r>
                  <a:rPr lang="en-US" b="1" dirty="0">
                    <a:solidFill>
                      <a:prstClr val="black"/>
                    </a:solidFill>
                  </a:rPr>
                  <a:t> 2.5  </a:t>
                </a:r>
                <a:r>
                  <a:rPr lang="en-US" b="1" dirty="0" err="1">
                    <a:solidFill>
                      <a:prstClr val="black"/>
                    </a:solidFill>
                  </a:rPr>
                  <a:t>MWb</a:t>
                </a:r>
                <a:r>
                  <a:rPr lang="en-US" b="1" dirty="0">
                    <a:solidFill>
                      <a:prstClr val="black"/>
                    </a:solidFill>
                  </a:rPr>
                  <a:t> provides </a:t>
                </a:r>
              </a:p>
            </p:txBody>
          </p:sp>
          <p:sp>
            <p:nvSpPr>
              <p:cNvPr id="3" name="Rectangle 2"/>
              <p:cNvSpPr/>
              <p:nvPr/>
            </p:nvSpPr>
            <p:spPr>
              <a:xfrm>
                <a:off x="3962401" y="374160"/>
                <a:ext cx="4305300" cy="295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3962400" y="198802"/>
                <a:ext cx="4305300" cy="646331"/>
              </a:xfrm>
              <a:prstGeom prst="rect">
                <a:avLst/>
              </a:prstGeom>
              <a:noFill/>
            </p:spPr>
            <p:txBody>
              <a:bodyPr wrap="square" rtlCol="0">
                <a:spAutoFit/>
              </a:bodyPr>
              <a:lstStyle/>
              <a:p>
                <a:r>
                  <a:rPr lang="en-US" b="1" dirty="0">
                    <a:solidFill>
                      <a:prstClr val="black"/>
                    </a:solidFill>
                  </a:rPr>
                  <a:t>W-</a:t>
                </a:r>
                <a:r>
                  <a:rPr lang="en-US" b="1" dirty="0" err="1">
                    <a:solidFill>
                      <a:prstClr val="black"/>
                    </a:solidFill>
                  </a:rPr>
                  <a:t>Pu</a:t>
                </a:r>
                <a:r>
                  <a:rPr lang="en-US" b="1" dirty="0">
                    <a:solidFill>
                      <a:prstClr val="black"/>
                    </a:solidFill>
                  </a:rPr>
                  <a:t> as PuF</a:t>
                </a:r>
                <a:r>
                  <a:rPr lang="en-US" b="1" baseline="-25000" dirty="0">
                    <a:solidFill>
                      <a:prstClr val="black"/>
                    </a:solidFill>
                  </a:rPr>
                  <a:t>3</a:t>
                </a:r>
                <a:r>
                  <a:rPr lang="en-US" b="1" dirty="0">
                    <a:solidFill>
                      <a:prstClr val="black"/>
                    </a:solidFill>
                  </a:rPr>
                  <a:t> (30 g/h) plus carrier salt </a:t>
                </a:r>
              </a:p>
              <a:p>
                <a:endParaRPr lang="en-US" dirty="0">
                  <a:solidFill>
                    <a:prstClr val="black"/>
                  </a:solidFill>
                </a:endParaRPr>
              </a:p>
            </p:txBody>
          </p:sp>
        </p:grpSp>
        <p:sp>
          <p:nvSpPr>
            <p:cNvPr id="7" name="Rectangle 6"/>
            <p:cNvSpPr/>
            <p:nvPr/>
          </p:nvSpPr>
          <p:spPr>
            <a:xfrm>
              <a:off x="4680074" y="2216727"/>
              <a:ext cx="838200" cy="2008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29392" y="1250582"/>
              <a:ext cx="838200" cy="2008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09600" y="4881663"/>
              <a:ext cx="838200" cy="2008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099174" y="5410200"/>
              <a:ext cx="838200" cy="2008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Slide Number Placeholder 7"/>
          <p:cNvSpPr>
            <a:spLocks noGrp="1"/>
          </p:cNvSpPr>
          <p:nvPr>
            <p:ph type="sldNum" sz="quarter" idx="12"/>
          </p:nvPr>
        </p:nvSpPr>
        <p:spPr/>
        <p:txBody>
          <a:bodyPr/>
          <a:lstStyle/>
          <a:p>
            <a:fld id="{B80B3F71-7FE0-44CE-9220-8FE300BBEB8E}" type="slidenum">
              <a:rPr lang="en-US" smtClean="0"/>
              <a:t>42</a:t>
            </a:fld>
            <a:endParaRPr lang="en-US"/>
          </a:p>
        </p:txBody>
      </p:sp>
      <p:sp>
        <p:nvSpPr>
          <p:cNvPr id="9" name="Date Placeholder 8"/>
          <p:cNvSpPr>
            <a:spLocks noGrp="1"/>
          </p:cNvSpPr>
          <p:nvPr>
            <p:ph type="dt" sz="half" idx="10"/>
          </p:nvPr>
        </p:nvSpPr>
        <p:spPr/>
        <p:txBody>
          <a:bodyPr/>
          <a:lstStyle/>
          <a:p>
            <a:r>
              <a:rPr lang="en-US" smtClean="0"/>
              <a:t>Jan 28, 2014</a:t>
            </a:r>
            <a:endParaRPr lang="en-US"/>
          </a:p>
        </p:txBody>
      </p:sp>
      <p:sp>
        <p:nvSpPr>
          <p:cNvPr id="10" name="Footer Placeholder 9"/>
          <p:cNvSpPr>
            <a:spLocks noGrp="1"/>
          </p:cNvSpPr>
          <p:nvPr>
            <p:ph type="ftr" sz="quarter" idx="11"/>
          </p:nvPr>
        </p:nvSpPr>
        <p:spPr/>
        <p:txBody>
          <a:bodyPr/>
          <a:lstStyle/>
          <a:p>
            <a:r>
              <a:rPr lang="en-US" smtClean="0"/>
              <a:t>UChicago Energy Policy Institute</a:t>
            </a:r>
            <a:endParaRPr lang="en-US"/>
          </a:p>
        </p:txBody>
      </p:sp>
    </p:spTree>
    <p:extLst>
      <p:ext uri="{BB962C8B-B14F-4D97-AF65-F5344CB8AC3E}">
        <p14:creationId xmlns:p14="http://schemas.microsoft.com/office/powerpoint/2010/main" val="66735865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Jan 28, 2014</a:t>
            </a:r>
            <a:endParaRPr lang="en-US"/>
          </a:p>
        </p:txBody>
      </p:sp>
      <p:sp>
        <p:nvSpPr>
          <p:cNvPr id="3" name="Footer Placeholder 2"/>
          <p:cNvSpPr>
            <a:spLocks noGrp="1"/>
          </p:cNvSpPr>
          <p:nvPr>
            <p:ph type="ftr" sz="quarter" idx="11"/>
          </p:nvPr>
        </p:nvSpPr>
        <p:spPr/>
        <p:txBody>
          <a:bodyPr/>
          <a:lstStyle/>
          <a:p>
            <a:r>
              <a:rPr lang="en-US" smtClean="0"/>
              <a:t>UChicago Energy Policy Institute</a:t>
            </a:r>
            <a:endParaRPr lang="en-US"/>
          </a:p>
        </p:txBody>
      </p:sp>
      <p:sp>
        <p:nvSpPr>
          <p:cNvPr id="4" name="Slide Number Placeholder 3"/>
          <p:cNvSpPr>
            <a:spLocks noGrp="1"/>
          </p:cNvSpPr>
          <p:nvPr>
            <p:ph type="sldNum" sz="quarter" idx="12"/>
          </p:nvPr>
        </p:nvSpPr>
        <p:spPr/>
        <p:txBody>
          <a:bodyPr/>
          <a:lstStyle/>
          <a:p>
            <a:fld id="{B80B3F71-7FE0-44CE-9220-8FE300BBEB8E}" type="slidenum">
              <a:rPr lang="en-US" smtClean="0"/>
              <a:t>43</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337" y="0"/>
            <a:ext cx="8873325" cy="6858000"/>
          </a:xfrm>
          <a:prstGeom prst="rect">
            <a:avLst/>
          </a:prstGeom>
        </p:spPr>
      </p:pic>
    </p:spTree>
    <p:extLst>
      <p:ext uri="{BB962C8B-B14F-4D97-AF65-F5344CB8AC3E}">
        <p14:creationId xmlns:p14="http://schemas.microsoft.com/office/powerpoint/2010/main" val="7652994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Jan 28, 2014</a:t>
            </a:r>
            <a:endParaRPr lang="en-US"/>
          </a:p>
        </p:txBody>
      </p:sp>
      <p:sp>
        <p:nvSpPr>
          <p:cNvPr id="3" name="Footer Placeholder 2"/>
          <p:cNvSpPr>
            <a:spLocks noGrp="1"/>
          </p:cNvSpPr>
          <p:nvPr>
            <p:ph type="ftr" sz="quarter" idx="11"/>
          </p:nvPr>
        </p:nvSpPr>
        <p:spPr/>
        <p:txBody>
          <a:bodyPr/>
          <a:lstStyle/>
          <a:p>
            <a:r>
              <a:rPr lang="en-US" smtClean="0"/>
              <a:t>UChicago Energy Policy Institute</a:t>
            </a:r>
            <a:endParaRPr lang="en-US"/>
          </a:p>
        </p:txBody>
      </p:sp>
      <p:sp>
        <p:nvSpPr>
          <p:cNvPr id="4" name="Slide Number Placeholder 3"/>
          <p:cNvSpPr>
            <a:spLocks noGrp="1"/>
          </p:cNvSpPr>
          <p:nvPr>
            <p:ph type="sldNum" sz="quarter" idx="12"/>
          </p:nvPr>
        </p:nvSpPr>
        <p:spPr/>
        <p:txBody>
          <a:bodyPr/>
          <a:lstStyle/>
          <a:p>
            <a:fld id="{B80B3F71-7FE0-44CE-9220-8FE300BBEB8E}" type="slidenum">
              <a:rPr lang="en-US" smtClean="0"/>
              <a:t>44</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12" y="0"/>
            <a:ext cx="8872175" cy="6858000"/>
          </a:xfrm>
          <a:prstGeom prst="rect">
            <a:avLst/>
          </a:prstGeom>
        </p:spPr>
      </p:pic>
    </p:spTree>
    <p:extLst>
      <p:ext uri="{BB962C8B-B14F-4D97-AF65-F5344CB8AC3E}">
        <p14:creationId xmlns:p14="http://schemas.microsoft.com/office/powerpoint/2010/main" val="65423543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r>
              <a:rPr lang="en-US" smtClean="0">
                <a:solidFill>
                  <a:srgbClr val="FFFFFF"/>
                </a:solidFill>
              </a:rPr>
              <a:t>Jan 28, 2014</a:t>
            </a:r>
            <a:endParaRPr lang="en-US">
              <a:solidFill>
                <a:srgbClr val="FFFFFF"/>
              </a:solidFill>
            </a:endParaRPr>
          </a:p>
        </p:txBody>
      </p:sp>
      <p:sp>
        <p:nvSpPr>
          <p:cNvPr id="3" name="Footer Placeholder 2"/>
          <p:cNvSpPr>
            <a:spLocks noGrp="1"/>
          </p:cNvSpPr>
          <p:nvPr>
            <p:ph type="ftr" sz="quarter" idx="11"/>
          </p:nvPr>
        </p:nvSpPr>
        <p:spPr/>
        <p:txBody>
          <a:bodyPr/>
          <a:lstStyle/>
          <a:p>
            <a:pPr>
              <a:defRPr/>
            </a:pPr>
            <a:r>
              <a:rPr lang="en-US" smtClean="0">
                <a:solidFill>
                  <a:srgbClr val="FFFFFF"/>
                </a:solidFill>
              </a:rPr>
              <a:t>UChicago Energy Policy Institute</a:t>
            </a:r>
            <a:endParaRPr lang="en-US">
              <a:solidFill>
                <a:srgbClr val="FFFFFF"/>
              </a:solidFill>
            </a:endParaRPr>
          </a:p>
        </p:txBody>
      </p:sp>
      <p:sp>
        <p:nvSpPr>
          <p:cNvPr id="4" name="Slide Number Placeholder 3"/>
          <p:cNvSpPr>
            <a:spLocks noGrp="1"/>
          </p:cNvSpPr>
          <p:nvPr>
            <p:ph type="sldNum" sz="quarter" idx="12"/>
          </p:nvPr>
        </p:nvSpPr>
        <p:spPr/>
        <p:txBody>
          <a:bodyPr/>
          <a:lstStyle/>
          <a:p>
            <a:pPr>
              <a:defRPr/>
            </a:pPr>
            <a:fld id="{B61A6E00-B9A4-45B3-AC00-6366C1874415}" type="slidenum">
              <a:rPr lang="en-US" smtClean="0">
                <a:solidFill>
                  <a:srgbClr val="FFFFFF"/>
                </a:solidFill>
              </a:rPr>
              <a:pPr>
                <a:defRPr/>
              </a:pPr>
              <a:t>45</a:t>
            </a:fld>
            <a:endParaRPr lang="en-US">
              <a:solidFill>
                <a:srgbClr val="FFFFFF"/>
              </a:solidFill>
            </a:endParaRPr>
          </a:p>
        </p:txBody>
      </p:sp>
      <p:pic>
        <p:nvPicPr>
          <p:cNvPr id="35845" name="Picture 4"/>
          <p:cNvPicPr>
            <a:picLocks noChangeAspect="1"/>
          </p:cNvPicPr>
          <p:nvPr/>
        </p:nvPicPr>
        <p:blipFill>
          <a:blip r:embed="rId2">
            <a:extLst>
              <a:ext uri="{28A0092B-C50C-407E-A947-70E740481C1C}">
                <a14:useLocalDpi xmlns:a14="http://schemas.microsoft.com/office/drawing/2010/main" val="0"/>
              </a:ext>
            </a:extLst>
          </a:blip>
          <a:srcRect l="3435" t="3920" r="2626" b="4613"/>
          <a:stretch>
            <a:fillRect/>
          </a:stretch>
        </p:blipFill>
        <p:spPr bwMode="auto">
          <a:xfrm>
            <a:off x="152401" y="509751"/>
            <a:ext cx="7124700" cy="568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27" descr="bowman.jpg"/>
          <p:cNvPicPr>
            <a:picLocks noChangeAspect="1"/>
          </p:cNvPicPr>
          <p:nvPr/>
        </p:nvPicPr>
        <p:blipFill>
          <a:blip r:embed="rId3">
            <a:extLst>
              <a:ext uri="{28A0092B-C50C-407E-A947-70E740481C1C}">
                <a14:useLocalDpi xmlns:a14="http://schemas.microsoft.com/office/drawing/2010/main" val="0"/>
              </a:ext>
            </a:extLst>
          </a:blip>
          <a:srcRect l="80533" t="65477" r="6442" b="23158"/>
          <a:stretch>
            <a:fillRect/>
          </a:stretch>
        </p:blipFill>
        <p:spPr bwMode="auto">
          <a:xfrm>
            <a:off x="7996238" y="0"/>
            <a:ext cx="114776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7277100" y="1524000"/>
            <a:ext cx="1866900" cy="4667414"/>
          </a:xfrm>
          <a:prstGeom prst="rect">
            <a:avLst/>
          </a:prstGeom>
          <a:noFill/>
        </p:spPr>
      </p:pic>
    </p:spTree>
    <p:extLst>
      <p:ext uri="{BB962C8B-B14F-4D97-AF65-F5344CB8AC3E}">
        <p14:creationId xmlns:p14="http://schemas.microsoft.com/office/powerpoint/2010/main" val="46620149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W-</a:t>
            </a:r>
            <a:r>
              <a:rPr lang="en-US" dirty="0" err="1" smtClean="0"/>
              <a:t>Pu</a:t>
            </a:r>
            <a:r>
              <a:rPr lang="en-US" dirty="0" smtClean="0"/>
              <a:t> a Killer Application?</a:t>
            </a:r>
            <a:endParaRPr lang="en-US" dirty="0"/>
          </a:p>
        </p:txBody>
      </p:sp>
      <p:sp>
        <p:nvSpPr>
          <p:cNvPr id="3" name="Content Placeholder 2"/>
          <p:cNvSpPr>
            <a:spLocks noGrp="1"/>
          </p:cNvSpPr>
          <p:nvPr>
            <p:ph idx="1"/>
          </p:nvPr>
        </p:nvSpPr>
        <p:spPr/>
        <p:txBody>
          <a:bodyPr/>
          <a:lstStyle/>
          <a:p>
            <a:r>
              <a:rPr lang="en-US" dirty="0">
                <a:solidFill>
                  <a:srgbClr val="500050"/>
                </a:solidFill>
              </a:rPr>
              <a:t>34 metric tons of excess weapons-grade plutonium slated to be destroyed by the troubled 2000 U.S.-Russian Plutonium Management and Disposition Agreement (PMDA)[2</a:t>
            </a:r>
            <a:r>
              <a:rPr lang="en-US" dirty="0" smtClean="0">
                <a:solidFill>
                  <a:srgbClr val="500050"/>
                </a:solidFill>
              </a:rPr>
              <a:t>]</a:t>
            </a:r>
            <a:endParaRPr lang="en-US" dirty="0">
              <a:solidFill>
                <a:srgbClr val="500050"/>
              </a:solidFill>
            </a:endParaRPr>
          </a:p>
          <a:p>
            <a:r>
              <a:rPr lang="en-US" dirty="0" smtClean="0">
                <a:solidFill>
                  <a:srgbClr val="500050"/>
                </a:solidFill>
              </a:rPr>
              <a:t>GEM*STAR allows a better solution than either MOX (US) or BR (Russia)</a:t>
            </a:r>
          </a:p>
          <a:p>
            <a:r>
              <a:rPr lang="en-US" dirty="0" smtClean="0">
                <a:solidFill>
                  <a:srgbClr val="500050"/>
                </a:solidFill>
              </a:rPr>
              <a:t>&lt;7% Pu240 </a:t>
            </a:r>
            <a:r>
              <a:rPr lang="en-US" dirty="0" err="1" smtClean="0">
                <a:solidFill>
                  <a:srgbClr val="500050"/>
                </a:solidFill>
              </a:rPr>
              <a:t>vs</a:t>
            </a:r>
            <a:r>
              <a:rPr lang="en-US" dirty="0" smtClean="0">
                <a:solidFill>
                  <a:srgbClr val="500050"/>
                </a:solidFill>
              </a:rPr>
              <a:t> &gt;19%</a:t>
            </a:r>
            <a:endParaRPr lang="en-US" dirty="0"/>
          </a:p>
        </p:txBody>
      </p:sp>
    </p:spTree>
    <p:extLst>
      <p:ext uri="{BB962C8B-B14F-4D97-AF65-F5344CB8AC3E}">
        <p14:creationId xmlns:p14="http://schemas.microsoft.com/office/powerpoint/2010/main" val="6494007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apezoid 3"/>
          <p:cNvSpPr/>
          <p:nvPr/>
        </p:nvSpPr>
        <p:spPr>
          <a:xfrm rot="10800000">
            <a:off x="3657600" y="2362200"/>
            <a:ext cx="2438400" cy="1905000"/>
          </a:xfrm>
          <a:prstGeom prst="trapezoi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153261" y="4263932"/>
            <a:ext cx="1524000" cy="1143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rot="2977209">
            <a:off x="3267313" y="1486111"/>
            <a:ext cx="762000" cy="914400"/>
            <a:chOff x="1447800" y="2286000"/>
            <a:chExt cx="762000" cy="914400"/>
          </a:xfrm>
          <a:noFill/>
        </p:grpSpPr>
        <p:sp>
          <p:nvSpPr>
            <p:cNvPr id="8" name="Rectangle 7"/>
            <p:cNvSpPr/>
            <p:nvPr/>
          </p:nvSpPr>
          <p:spPr>
            <a:xfrm>
              <a:off x="1447800" y="2286000"/>
              <a:ext cx="533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p:cNvSpPr/>
            <p:nvPr/>
          </p:nvSpPr>
          <p:spPr>
            <a:xfrm flipV="1">
              <a:off x="1981200" y="2286000"/>
              <a:ext cx="228600" cy="511629"/>
            </a:xfrm>
            <a:prstGeom prst="r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Freeform 11"/>
          <p:cNvSpPr/>
          <p:nvPr/>
        </p:nvSpPr>
        <p:spPr>
          <a:xfrm>
            <a:off x="3730171" y="2554514"/>
            <a:ext cx="2278743" cy="46709"/>
          </a:xfrm>
          <a:custGeom>
            <a:avLst/>
            <a:gdLst>
              <a:gd name="connsiteX0" fmla="*/ 0 w 2278743"/>
              <a:gd name="connsiteY0" fmla="*/ 14515 h 46709"/>
              <a:gd name="connsiteX1" fmla="*/ 261258 w 2278743"/>
              <a:gd name="connsiteY1" fmla="*/ 29029 h 46709"/>
              <a:gd name="connsiteX2" fmla="*/ 609600 w 2278743"/>
              <a:gd name="connsiteY2" fmla="*/ 29029 h 46709"/>
              <a:gd name="connsiteX3" fmla="*/ 870858 w 2278743"/>
              <a:gd name="connsiteY3" fmla="*/ 29029 h 46709"/>
              <a:gd name="connsiteX4" fmla="*/ 914400 w 2278743"/>
              <a:gd name="connsiteY4" fmla="*/ 14515 h 46709"/>
              <a:gd name="connsiteX5" fmla="*/ 986972 w 2278743"/>
              <a:gd name="connsiteY5" fmla="*/ 0 h 46709"/>
              <a:gd name="connsiteX6" fmla="*/ 1190172 w 2278743"/>
              <a:gd name="connsiteY6" fmla="*/ 14515 h 46709"/>
              <a:gd name="connsiteX7" fmla="*/ 1291772 w 2278743"/>
              <a:gd name="connsiteY7" fmla="*/ 43543 h 46709"/>
              <a:gd name="connsiteX8" fmla="*/ 1436915 w 2278743"/>
              <a:gd name="connsiteY8" fmla="*/ 29029 h 46709"/>
              <a:gd name="connsiteX9" fmla="*/ 1480458 w 2278743"/>
              <a:gd name="connsiteY9" fmla="*/ 14515 h 46709"/>
              <a:gd name="connsiteX10" fmla="*/ 1582058 w 2278743"/>
              <a:gd name="connsiteY10" fmla="*/ 0 h 46709"/>
              <a:gd name="connsiteX11" fmla="*/ 1843315 w 2278743"/>
              <a:gd name="connsiteY11" fmla="*/ 0 h 46709"/>
              <a:gd name="connsiteX12" fmla="*/ 1901372 w 2278743"/>
              <a:gd name="connsiteY12" fmla="*/ 14515 h 46709"/>
              <a:gd name="connsiteX13" fmla="*/ 2002972 w 2278743"/>
              <a:gd name="connsiteY13" fmla="*/ 29029 h 46709"/>
              <a:gd name="connsiteX14" fmla="*/ 2278743 w 2278743"/>
              <a:gd name="connsiteY14" fmla="*/ 43543 h 4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8743" h="46709">
                <a:moveTo>
                  <a:pt x="0" y="14515"/>
                </a:moveTo>
                <a:cubicBezTo>
                  <a:pt x="87086" y="19353"/>
                  <a:pt x="174038" y="29029"/>
                  <a:pt x="261258" y="29029"/>
                </a:cubicBezTo>
                <a:cubicBezTo>
                  <a:pt x="707965" y="29029"/>
                  <a:pt x="213676" y="-6963"/>
                  <a:pt x="609600" y="29029"/>
                </a:cubicBezTo>
                <a:cubicBezTo>
                  <a:pt x="731689" y="53446"/>
                  <a:pt x="689126" y="51745"/>
                  <a:pt x="870858" y="29029"/>
                </a:cubicBezTo>
                <a:cubicBezTo>
                  <a:pt x="886039" y="27131"/>
                  <a:pt x="899558" y="18226"/>
                  <a:pt x="914400" y="14515"/>
                </a:cubicBezTo>
                <a:cubicBezTo>
                  <a:pt x="938333" y="8532"/>
                  <a:pt x="962781" y="4838"/>
                  <a:pt x="986972" y="0"/>
                </a:cubicBezTo>
                <a:cubicBezTo>
                  <a:pt x="1054705" y="4838"/>
                  <a:pt x="1122681" y="7016"/>
                  <a:pt x="1190172" y="14515"/>
                </a:cubicBezTo>
                <a:cubicBezTo>
                  <a:pt x="1217509" y="17553"/>
                  <a:pt x="1264249" y="34369"/>
                  <a:pt x="1291772" y="43543"/>
                </a:cubicBezTo>
                <a:cubicBezTo>
                  <a:pt x="1340153" y="38705"/>
                  <a:pt x="1388858" y="36422"/>
                  <a:pt x="1436915" y="29029"/>
                </a:cubicBezTo>
                <a:cubicBezTo>
                  <a:pt x="1452037" y="26703"/>
                  <a:pt x="1465456" y="17516"/>
                  <a:pt x="1480458" y="14515"/>
                </a:cubicBezTo>
                <a:cubicBezTo>
                  <a:pt x="1514004" y="7806"/>
                  <a:pt x="1548191" y="4838"/>
                  <a:pt x="1582058" y="0"/>
                </a:cubicBezTo>
                <a:cubicBezTo>
                  <a:pt x="1864477" y="35304"/>
                  <a:pt x="1512196" y="0"/>
                  <a:pt x="1843315" y="0"/>
                </a:cubicBezTo>
                <a:cubicBezTo>
                  <a:pt x="1863263" y="0"/>
                  <a:pt x="1881746" y="10947"/>
                  <a:pt x="1901372" y="14515"/>
                </a:cubicBezTo>
                <a:cubicBezTo>
                  <a:pt x="1935031" y="20635"/>
                  <a:pt x="1968996" y="25032"/>
                  <a:pt x="2002972" y="29029"/>
                </a:cubicBezTo>
                <a:cubicBezTo>
                  <a:pt x="2163171" y="47876"/>
                  <a:pt x="2124810" y="43543"/>
                  <a:pt x="2278743" y="4354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5522683" y="2509762"/>
            <a:ext cx="87086" cy="194128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818742" y="3200400"/>
            <a:ext cx="159658"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Single Corner Rectangle 17"/>
          <p:cNvSpPr/>
          <p:nvPr/>
        </p:nvSpPr>
        <p:spPr>
          <a:xfrm>
            <a:off x="4869542" y="1829434"/>
            <a:ext cx="45719" cy="1370966"/>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p:cNvSpPr/>
          <p:nvPr/>
        </p:nvSpPr>
        <p:spPr>
          <a:xfrm flipH="1">
            <a:off x="4738914" y="1613534"/>
            <a:ext cx="239486" cy="22860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 Single Corner Rectangle 20"/>
          <p:cNvSpPr/>
          <p:nvPr/>
        </p:nvSpPr>
        <p:spPr>
          <a:xfrm>
            <a:off x="4978400" y="1727834"/>
            <a:ext cx="1422400" cy="45719"/>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 Single Corner Rectangle 21"/>
          <p:cNvSpPr/>
          <p:nvPr/>
        </p:nvSpPr>
        <p:spPr>
          <a:xfrm>
            <a:off x="6400800" y="1613534"/>
            <a:ext cx="1981200" cy="228600"/>
          </a:xfrm>
          <a:prstGeom prst="round1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441362" y="1172214"/>
            <a:ext cx="914417" cy="369332"/>
          </a:xfrm>
          <a:prstGeom prst="rect">
            <a:avLst/>
          </a:prstGeom>
          <a:noFill/>
        </p:spPr>
        <p:txBody>
          <a:bodyPr wrap="none" rtlCol="0">
            <a:spAutoFit/>
          </a:bodyPr>
          <a:lstStyle/>
          <a:p>
            <a:r>
              <a:rPr lang="en-US" dirty="0" smtClean="0"/>
              <a:t>Magnet</a:t>
            </a:r>
            <a:endParaRPr lang="en-US" dirty="0"/>
          </a:p>
        </p:txBody>
      </p:sp>
      <p:sp>
        <p:nvSpPr>
          <p:cNvPr id="24" name="TextBox 23"/>
          <p:cNvSpPr txBox="1"/>
          <p:nvPr/>
        </p:nvSpPr>
        <p:spPr>
          <a:xfrm>
            <a:off x="6522904" y="719809"/>
            <a:ext cx="1840953" cy="923330"/>
          </a:xfrm>
          <a:prstGeom prst="rect">
            <a:avLst/>
          </a:prstGeom>
          <a:noFill/>
        </p:spPr>
        <p:txBody>
          <a:bodyPr wrap="none" rtlCol="0">
            <a:spAutoFit/>
          </a:bodyPr>
          <a:lstStyle/>
          <a:p>
            <a:pPr algn="ctr"/>
            <a:r>
              <a:rPr lang="en-US" b="1" dirty="0" smtClean="0"/>
              <a:t>Superconducting </a:t>
            </a:r>
          </a:p>
          <a:p>
            <a:pPr algn="ctr"/>
            <a:r>
              <a:rPr lang="en-US" b="1" dirty="0" smtClean="0"/>
              <a:t>Accelerator</a:t>
            </a:r>
          </a:p>
          <a:p>
            <a:pPr algn="ctr"/>
            <a:r>
              <a:rPr lang="en-US" b="1" dirty="0" smtClean="0"/>
              <a:t>2.5 mA, 1 </a:t>
            </a:r>
            <a:r>
              <a:rPr lang="en-US" b="1" dirty="0" err="1" smtClean="0"/>
              <a:t>GeV</a:t>
            </a:r>
            <a:endParaRPr lang="en-US" b="1" dirty="0"/>
          </a:p>
        </p:txBody>
      </p:sp>
      <p:sp>
        <p:nvSpPr>
          <p:cNvPr id="25" name="TextBox 24"/>
          <p:cNvSpPr txBox="1"/>
          <p:nvPr/>
        </p:nvSpPr>
        <p:spPr>
          <a:xfrm>
            <a:off x="4054172" y="3282434"/>
            <a:ext cx="774379" cy="369332"/>
          </a:xfrm>
          <a:prstGeom prst="rect">
            <a:avLst/>
          </a:prstGeom>
          <a:noFill/>
        </p:spPr>
        <p:txBody>
          <a:bodyPr wrap="none" rtlCol="0">
            <a:spAutoFit/>
          </a:bodyPr>
          <a:lstStyle/>
          <a:p>
            <a:r>
              <a:rPr lang="en-US" b="1" dirty="0" smtClean="0"/>
              <a:t>Target</a:t>
            </a:r>
            <a:endParaRPr lang="en-US" b="1" dirty="0"/>
          </a:p>
        </p:txBody>
      </p:sp>
      <p:sp>
        <p:nvSpPr>
          <p:cNvPr id="26" name="TextBox 25"/>
          <p:cNvSpPr txBox="1"/>
          <p:nvPr/>
        </p:nvSpPr>
        <p:spPr>
          <a:xfrm>
            <a:off x="1083911" y="854338"/>
            <a:ext cx="1353256" cy="1231106"/>
          </a:xfrm>
          <a:prstGeom prst="rect">
            <a:avLst/>
          </a:prstGeom>
          <a:noFill/>
        </p:spPr>
        <p:txBody>
          <a:bodyPr wrap="none" rtlCol="0">
            <a:spAutoFit/>
          </a:bodyPr>
          <a:lstStyle/>
          <a:p>
            <a:pPr algn="ctr"/>
            <a:r>
              <a:rPr lang="en-US" sz="2000" b="1" u="sng" dirty="0" smtClean="0">
                <a:solidFill>
                  <a:srgbClr val="FF0000"/>
                </a:solidFill>
              </a:rPr>
              <a:t>Hourly  fill:</a:t>
            </a:r>
          </a:p>
          <a:p>
            <a:pPr algn="ctr"/>
            <a:r>
              <a:rPr lang="en-US" b="1" dirty="0" smtClean="0">
                <a:solidFill>
                  <a:srgbClr val="FF0000"/>
                </a:solidFill>
              </a:rPr>
              <a:t>30 g W-</a:t>
            </a:r>
            <a:r>
              <a:rPr lang="en-US" b="1" dirty="0" err="1" smtClean="0">
                <a:solidFill>
                  <a:srgbClr val="FF0000"/>
                </a:solidFill>
              </a:rPr>
              <a:t>Pu</a:t>
            </a:r>
            <a:endParaRPr lang="en-US" b="1" dirty="0" smtClean="0">
              <a:solidFill>
                <a:srgbClr val="FF0000"/>
              </a:solidFill>
            </a:endParaRPr>
          </a:p>
          <a:p>
            <a:pPr algn="ctr"/>
            <a:r>
              <a:rPr lang="en-US" b="1" dirty="0">
                <a:solidFill>
                  <a:srgbClr val="FF0000"/>
                </a:solidFill>
              </a:rPr>
              <a:t>a</a:t>
            </a:r>
            <a:r>
              <a:rPr lang="en-US" b="1" dirty="0" smtClean="0">
                <a:solidFill>
                  <a:srgbClr val="FF0000"/>
                </a:solidFill>
              </a:rPr>
              <a:t>s PuF</a:t>
            </a:r>
            <a:r>
              <a:rPr lang="en-US" b="1" baseline="-25000" dirty="0" smtClean="0">
                <a:solidFill>
                  <a:srgbClr val="FF0000"/>
                </a:solidFill>
              </a:rPr>
              <a:t>3</a:t>
            </a:r>
            <a:r>
              <a:rPr lang="en-US" b="1" dirty="0" smtClean="0">
                <a:solidFill>
                  <a:srgbClr val="FF0000"/>
                </a:solidFill>
              </a:rPr>
              <a:t> +</a:t>
            </a:r>
          </a:p>
          <a:p>
            <a:pPr algn="ctr"/>
            <a:r>
              <a:rPr lang="en-US" b="1" dirty="0">
                <a:solidFill>
                  <a:srgbClr val="FF0000"/>
                </a:solidFill>
              </a:rPr>
              <a:t>c</a:t>
            </a:r>
            <a:r>
              <a:rPr lang="en-US" b="1" dirty="0" smtClean="0">
                <a:solidFill>
                  <a:srgbClr val="FF0000"/>
                </a:solidFill>
              </a:rPr>
              <a:t>arrier salt</a:t>
            </a:r>
            <a:endParaRPr lang="en-US" b="1" baseline="-25000" dirty="0">
              <a:solidFill>
                <a:srgbClr val="FF0000"/>
              </a:solidFill>
            </a:endParaRPr>
          </a:p>
        </p:txBody>
      </p:sp>
      <p:sp>
        <p:nvSpPr>
          <p:cNvPr id="27" name="TextBox 26"/>
          <p:cNvSpPr txBox="1"/>
          <p:nvPr/>
        </p:nvSpPr>
        <p:spPr>
          <a:xfrm>
            <a:off x="4170681" y="4792899"/>
            <a:ext cx="1533433" cy="646331"/>
          </a:xfrm>
          <a:prstGeom prst="rect">
            <a:avLst/>
          </a:prstGeom>
          <a:noFill/>
        </p:spPr>
        <p:txBody>
          <a:bodyPr wrap="none" rtlCol="0">
            <a:spAutoFit/>
          </a:bodyPr>
          <a:lstStyle/>
          <a:p>
            <a:pPr algn="ctr"/>
            <a:r>
              <a:rPr lang="en-US" b="1" dirty="0" smtClean="0"/>
              <a:t>Salt Overflow </a:t>
            </a:r>
          </a:p>
          <a:p>
            <a:pPr algn="ctr"/>
            <a:r>
              <a:rPr lang="en-US" b="1" dirty="0" smtClean="0"/>
              <a:t>tank</a:t>
            </a:r>
            <a:endParaRPr lang="en-US" b="1" dirty="0"/>
          </a:p>
        </p:txBody>
      </p:sp>
      <p:sp>
        <p:nvSpPr>
          <p:cNvPr id="28" name="TextBox 27"/>
          <p:cNvSpPr txBox="1"/>
          <p:nvPr/>
        </p:nvSpPr>
        <p:spPr>
          <a:xfrm>
            <a:off x="6146800" y="2820768"/>
            <a:ext cx="1068562" cy="646331"/>
          </a:xfrm>
          <a:prstGeom prst="rect">
            <a:avLst/>
          </a:prstGeom>
          <a:noFill/>
        </p:spPr>
        <p:txBody>
          <a:bodyPr wrap="none" rtlCol="0">
            <a:spAutoFit/>
          </a:bodyPr>
          <a:lstStyle/>
          <a:p>
            <a:pPr algn="ctr"/>
            <a:r>
              <a:rPr lang="en-US" b="1" dirty="0" smtClean="0"/>
              <a:t>Overflow</a:t>
            </a:r>
          </a:p>
          <a:p>
            <a:pPr algn="ctr"/>
            <a:r>
              <a:rPr lang="en-US" b="1" dirty="0" smtClean="0"/>
              <a:t>pipe</a:t>
            </a:r>
            <a:endParaRPr lang="en-US" b="1" dirty="0"/>
          </a:p>
        </p:txBody>
      </p:sp>
      <p:sp>
        <p:nvSpPr>
          <p:cNvPr id="29" name="Freeform 28"/>
          <p:cNvSpPr/>
          <p:nvPr/>
        </p:nvSpPr>
        <p:spPr>
          <a:xfrm>
            <a:off x="4107542" y="4789713"/>
            <a:ext cx="1582057" cy="45719"/>
          </a:xfrm>
          <a:custGeom>
            <a:avLst/>
            <a:gdLst>
              <a:gd name="connsiteX0" fmla="*/ 0 w 1422400"/>
              <a:gd name="connsiteY0" fmla="*/ 0 h 33842"/>
              <a:gd name="connsiteX1" fmla="*/ 478971 w 1422400"/>
              <a:gd name="connsiteY1" fmla="*/ 14515 h 33842"/>
              <a:gd name="connsiteX2" fmla="*/ 754743 w 1422400"/>
              <a:gd name="connsiteY2" fmla="*/ 0 h 33842"/>
              <a:gd name="connsiteX3" fmla="*/ 1146628 w 1422400"/>
              <a:gd name="connsiteY3" fmla="*/ 14515 h 33842"/>
              <a:gd name="connsiteX4" fmla="*/ 1422400 w 1422400"/>
              <a:gd name="connsiteY4" fmla="*/ 29029 h 3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2400" h="33842">
                <a:moveTo>
                  <a:pt x="0" y="0"/>
                </a:moveTo>
                <a:cubicBezTo>
                  <a:pt x="159657" y="4838"/>
                  <a:pt x="319241" y="14515"/>
                  <a:pt x="478971" y="14515"/>
                </a:cubicBezTo>
                <a:cubicBezTo>
                  <a:pt x="571022" y="14515"/>
                  <a:pt x="662692" y="0"/>
                  <a:pt x="754743" y="0"/>
                </a:cubicBezTo>
                <a:cubicBezTo>
                  <a:pt x="885461" y="0"/>
                  <a:pt x="1016000" y="9677"/>
                  <a:pt x="1146628" y="14515"/>
                </a:cubicBezTo>
                <a:cubicBezTo>
                  <a:pt x="1275091" y="46630"/>
                  <a:pt x="1184738" y="29029"/>
                  <a:pt x="1422400" y="2902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2895600" y="2231348"/>
            <a:ext cx="929550" cy="646331"/>
          </a:xfrm>
          <a:prstGeom prst="rect">
            <a:avLst/>
          </a:prstGeom>
          <a:noFill/>
        </p:spPr>
        <p:txBody>
          <a:bodyPr wrap="none" rtlCol="0">
            <a:spAutoFit/>
          </a:bodyPr>
          <a:lstStyle/>
          <a:p>
            <a:pPr algn="ctr"/>
            <a:r>
              <a:rPr lang="en-US" b="1" dirty="0" smtClean="0"/>
              <a:t>Free</a:t>
            </a:r>
          </a:p>
          <a:p>
            <a:pPr algn="ctr"/>
            <a:r>
              <a:rPr lang="en-US" b="1" dirty="0" smtClean="0"/>
              <a:t> surface</a:t>
            </a:r>
            <a:endParaRPr lang="en-US" b="1" dirty="0"/>
          </a:p>
        </p:txBody>
      </p:sp>
      <p:grpSp>
        <p:nvGrpSpPr>
          <p:cNvPr id="33" name="Group 32"/>
          <p:cNvGrpSpPr/>
          <p:nvPr/>
        </p:nvGrpSpPr>
        <p:grpSpPr>
          <a:xfrm>
            <a:off x="4081357" y="2025953"/>
            <a:ext cx="324136" cy="659298"/>
            <a:chOff x="2266664" y="3314700"/>
            <a:chExt cx="324136" cy="659298"/>
          </a:xfrm>
          <a:solidFill>
            <a:srgbClr val="92D050"/>
          </a:solidFill>
        </p:grpSpPr>
        <p:sp>
          <p:nvSpPr>
            <p:cNvPr id="31" name="Isosceles Triangle 30"/>
            <p:cNvSpPr/>
            <p:nvPr/>
          </p:nvSpPr>
          <p:spPr>
            <a:xfrm flipV="1">
              <a:off x="2266664" y="3314700"/>
              <a:ext cx="324136" cy="419100"/>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2428732" y="3651766"/>
              <a:ext cx="45719" cy="322232"/>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p:cNvSpPr txBox="1"/>
          <p:nvPr/>
        </p:nvSpPr>
        <p:spPr>
          <a:xfrm>
            <a:off x="1029015" y="2025953"/>
            <a:ext cx="1436547" cy="923330"/>
          </a:xfrm>
          <a:prstGeom prst="rect">
            <a:avLst/>
          </a:prstGeom>
          <a:noFill/>
        </p:spPr>
        <p:txBody>
          <a:bodyPr wrap="none" rtlCol="0">
            <a:spAutoFit/>
          </a:bodyPr>
          <a:lstStyle/>
          <a:p>
            <a:r>
              <a:rPr lang="en-US" b="1" dirty="0" smtClean="0">
                <a:solidFill>
                  <a:srgbClr val="FF0000"/>
                </a:solidFill>
              </a:rPr>
              <a:t>Inflow W-</a:t>
            </a:r>
            <a:r>
              <a:rPr lang="en-US" b="1" dirty="0" err="1" smtClean="0">
                <a:solidFill>
                  <a:srgbClr val="FF0000"/>
                </a:solidFill>
              </a:rPr>
              <a:t>Pu</a:t>
            </a:r>
            <a:r>
              <a:rPr lang="en-US" b="1" dirty="0" smtClean="0">
                <a:solidFill>
                  <a:srgbClr val="FF0000"/>
                </a:solidFill>
              </a:rPr>
              <a:t>:</a:t>
            </a:r>
          </a:p>
          <a:p>
            <a:r>
              <a:rPr lang="en-US" b="1" dirty="0" smtClean="0">
                <a:solidFill>
                  <a:srgbClr val="FF0000"/>
                </a:solidFill>
              </a:rPr>
              <a:t>    93 % </a:t>
            </a:r>
            <a:r>
              <a:rPr lang="en-US" b="1" baseline="30000" dirty="0" smtClean="0">
                <a:solidFill>
                  <a:srgbClr val="FF0000"/>
                </a:solidFill>
              </a:rPr>
              <a:t>239</a:t>
            </a:r>
            <a:r>
              <a:rPr lang="en-US" b="1" dirty="0" smtClean="0">
                <a:solidFill>
                  <a:srgbClr val="FF0000"/>
                </a:solidFill>
              </a:rPr>
              <a:t>Pu</a:t>
            </a:r>
          </a:p>
          <a:p>
            <a:r>
              <a:rPr lang="en-US" b="1" dirty="0">
                <a:solidFill>
                  <a:srgbClr val="FF0000"/>
                </a:solidFill>
              </a:rPr>
              <a:t> </a:t>
            </a:r>
            <a:r>
              <a:rPr lang="en-US" b="1" dirty="0" smtClean="0">
                <a:solidFill>
                  <a:srgbClr val="FF0000"/>
                </a:solidFill>
              </a:rPr>
              <a:t>     7 % </a:t>
            </a:r>
            <a:r>
              <a:rPr lang="en-US" b="1" baseline="30000" dirty="0" smtClean="0">
                <a:solidFill>
                  <a:srgbClr val="FF0000"/>
                </a:solidFill>
              </a:rPr>
              <a:t>240</a:t>
            </a:r>
            <a:r>
              <a:rPr lang="en-US" b="1" dirty="0" smtClean="0">
                <a:solidFill>
                  <a:srgbClr val="FF0000"/>
                </a:solidFill>
              </a:rPr>
              <a:t>Pu</a:t>
            </a:r>
            <a:endParaRPr lang="en-US" b="1" dirty="0">
              <a:solidFill>
                <a:srgbClr val="FF0000"/>
              </a:solidFill>
            </a:endParaRPr>
          </a:p>
        </p:txBody>
      </p:sp>
      <p:sp>
        <p:nvSpPr>
          <p:cNvPr id="35" name="TextBox 34"/>
          <p:cNvSpPr txBox="1"/>
          <p:nvPr/>
        </p:nvSpPr>
        <p:spPr>
          <a:xfrm>
            <a:off x="521972" y="3651766"/>
            <a:ext cx="2661498" cy="1785104"/>
          </a:xfrm>
          <a:prstGeom prst="rect">
            <a:avLst/>
          </a:prstGeom>
          <a:noFill/>
        </p:spPr>
        <p:txBody>
          <a:bodyPr wrap="none" rtlCol="0">
            <a:spAutoFit/>
          </a:bodyPr>
          <a:lstStyle/>
          <a:p>
            <a:pPr algn="ctr"/>
            <a:r>
              <a:rPr lang="en-US" sz="2000" b="1" u="sng" dirty="0" smtClean="0">
                <a:solidFill>
                  <a:srgbClr val="00B050"/>
                </a:solidFill>
              </a:rPr>
              <a:t>Hourly overflow:</a:t>
            </a:r>
          </a:p>
          <a:p>
            <a:pPr algn="ctr"/>
            <a:r>
              <a:rPr lang="en-US" b="1" dirty="0" smtClean="0">
                <a:solidFill>
                  <a:srgbClr val="00B050"/>
                </a:solidFill>
              </a:rPr>
              <a:t>7.5 g as PuF</a:t>
            </a:r>
            <a:r>
              <a:rPr lang="en-US" b="1" baseline="-25000" dirty="0" smtClean="0">
                <a:solidFill>
                  <a:srgbClr val="00B050"/>
                </a:solidFill>
              </a:rPr>
              <a:t>3</a:t>
            </a:r>
            <a:r>
              <a:rPr lang="en-US" b="1" dirty="0" smtClean="0">
                <a:solidFill>
                  <a:srgbClr val="00B050"/>
                </a:solidFill>
              </a:rPr>
              <a:t> +</a:t>
            </a:r>
          </a:p>
          <a:p>
            <a:pPr algn="ctr"/>
            <a:r>
              <a:rPr lang="en-US" b="1" dirty="0">
                <a:solidFill>
                  <a:srgbClr val="00B050"/>
                </a:solidFill>
              </a:rPr>
              <a:t>c</a:t>
            </a:r>
            <a:r>
              <a:rPr lang="en-US" b="1" dirty="0" smtClean="0">
                <a:solidFill>
                  <a:srgbClr val="00B050"/>
                </a:solidFill>
              </a:rPr>
              <a:t>arrier salt +</a:t>
            </a:r>
          </a:p>
          <a:p>
            <a:pPr algn="ctr"/>
            <a:r>
              <a:rPr lang="en-US" b="1" dirty="0" smtClean="0">
                <a:solidFill>
                  <a:srgbClr val="00B050"/>
                </a:solidFill>
              </a:rPr>
              <a:t>22.5 g of fission product </a:t>
            </a:r>
          </a:p>
          <a:p>
            <a:pPr algn="ctr"/>
            <a:endParaRPr lang="en-US" b="1" dirty="0" smtClean="0">
              <a:solidFill>
                <a:srgbClr val="00B050"/>
              </a:solidFill>
            </a:endParaRPr>
          </a:p>
          <a:p>
            <a:endParaRPr lang="en-US" dirty="0"/>
          </a:p>
        </p:txBody>
      </p:sp>
      <p:sp>
        <p:nvSpPr>
          <p:cNvPr id="36" name="TextBox 35"/>
          <p:cNvSpPr txBox="1"/>
          <p:nvPr/>
        </p:nvSpPr>
        <p:spPr>
          <a:xfrm>
            <a:off x="572903" y="4900620"/>
            <a:ext cx="2697533" cy="1477328"/>
          </a:xfrm>
          <a:prstGeom prst="rect">
            <a:avLst/>
          </a:prstGeom>
          <a:noFill/>
        </p:spPr>
        <p:txBody>
          <a:bodyPr wrap="none" rtlCol="0">
            <a:spAutoFit/>
          </a:bodyPr>
          <a:lstStyle/>
          <a:p>
            <a:pPr algn="ctr"/>
            <a:r>
              <a:rPr lang="en-US" b="1" dirty="0" smtClean="0">
                <a:solidFill>
                  <a:srgbClr val="00B050"/>
                </a:solidFill>
              </a:rPr>
              <a:t>Non-weapons </a:t>
            </a:r>
            <a:r>
              <a:rPr lang="en-US" b="1" dirty="0" err="1" smtClean="0">
                <a:solidFill>
                  <a:srgbClr val="00B050"/>
                </a:solidFill>
              </a:rPr>
              <a:t>Pu</a:t>
            </a:r>
            <a:r>
              <a:rPr lang="en-US" b="1" dirty="0" smtClean="0">
                <a:solidFill>
                  <a:srgbClr val="00B050"/>
                </a:solidFill>
              </a:rPr>
              <a:t> Outflow:</a:t>
            </a:r>
          </a:p>
          <a:p>
            <a:pPr algn="ctr"/>
            <a:r>
              <a:rPr lang="en-US" b="1" dirty="0" smtClean="0">
                <a:solidFill>
                  <a:srgbClr val="00B050"/>
                </a:solidFill>
              </a:rPr>
              <a:t>52.4 % </a:t>
            </a:r>
            <a:r>
              <a:rPr lang="en-US" b="1" baseline="30000" dirty="0" smtClean="0">
                <a:solidFill>
                  <a:srgbClr val="00B050"/>
                </a:solidFill>
              </a:rPr>
              <a:t>239</a:t>
            </a:r>
            <a:r>
              <a:rPr lang="en-US" b="1" dirty="0" smtClean="0">
                <a:solidFill>
                  <a:srgbClr val="00B050"/>
                </a:solidFill>
              </a:rPr>
              <a:t>Pu</a:t>
            </a:r>
          </a:p>
          <a:p>
            <a:pPr algn="ctr"/>
            <a:r>
              <a:rPr lang="en-US" b="1" dirty="0" smtClean="0">
                <a:solidFill>
                  <a:srgbClr val="00B050"/>
                </a:solidFill>
              </a:rPr>
              <a:t>25.4 % </a:t>
            </a:r>
            <a:r>
              <a:rPr lang="en-US" b="1" baseline="30000" dirty="0" smtClean="0">
                <a:solidFill>
                  <a:srgbClr val="00B050"/>
                </a:solidFill>
              </a:rPr>
              <a:t>240</a:t>
            </a:r>
            <a:r>
              <a:rPr lang="en-US" b="1" dirty="0" smtClean="0">
                <a:solidFill>
                  <a:srgbClr val="00B050"/>
                </a:solidFill>
              </a:rPr>
              <a:t>Pu</a:t>
            </a:r>
          </a:p>
          <a:p>
            <a:pPr algn="ctr"/>
            <a:r>
              <a:rPr lang="en-US" b="1" dirty="0" smtClean="0">
                <a:solidFill>
                  <a:srgbClr val="00B050"/>
                </a:solidFill>
              </a:rPr>
              <a:t>10.6 % </a:t>
            </a:r>
            <a:r>
              <a:rPr lang="en-US" b="1" baseline="30000" dirty="0" smtClean="0">
                <a:solidFill>
                  <a:srgbClr val="00B050"/>
                </a:solidFill>
              </a:rPr>
              <a:t>241</a:t>
            </a:r>
            <a:r>
              <a:rPr lang="en-US" b="1" dirty="0" smtClean="0">
                <a:solidFill>
                  <a:srgbClr val="00B050"/>
                </a:solidFill>
              </a:rPr>
              <a:t>Pu</a:t>
            </a:r>
          </a:p>
          <a:p>
            <a:pPr algn="ctr"/>
            <a:r>
              <a:rPr lang="en-US" b="1" dirty="0" smtClean="0">
                <a:solidFill>
                  <a:srgbClr val="00B050"/>
                </a:solidFill>
              </a:rPr>
              <a:t>11.7 % </a:t>
            </a:r>
            <a:r>
              <a:rPr lang="en-US" b="1" baseline="30000" dirty="0" smtClean="0">
                <a:solidFill>
                  <a:srgbClr val="00B050"/>
                </a:solidFill>
              </a:rPr>
              <a:t>242</a:t>
            </a:r>
            <a:r>
              <a:rPr lang="en-US" b="1" dirty="0" smtClean="0">
                <a:solidFill>
                  <a:srgbClr val="00B050"/>
                </a:solidFill>
              </a:rPr>
              <a:t>Pu</a:t>
            </a:r>
            <a:endParaRPr lang="en-US" b="1" dirty="0">
              <a:solidFill>
                <a:srgbClr val="00B050"/>
              </a:solidFill>
            </a:endParaRPr>
          </a:p>
        </p:txBody>
      </p:sp>
      <p:sp>
        <p:nvSpPr>
          <p:cNvPr id="37" name="TextBox 36"/>
          <p:cNvSpPr txBox="1"/>
          <p:nvPr/>
        </p:nvSpPr>
        <p:spPr>
          <a:xfrm>
            <a:off x="6400800" y="4562067"/>
            <a:ext cx="2207206" cy="1754326"/>
          </a:xfrm>
          <a:prstGeom prst="rect">
            <a:avLst/>
          </a:prstGeom>
          <a:noFill/>
        </p:spPr>
        <p:txBody>
          <a:bodyPr wrap="none" rtlCol="0">
            <a:spAutoFit/>
          </a:bodyPr>
          <a:lstStyle/>
          <a:p>
            <a:pPr algn="ctr"/>
            <a:endParaRPr lang="en-US" sz="800" b="1" u="sng" dirty="0" smtClean="0">
              <a:solidFill>
                <a:srgbClr val="CE5620"/>
              </a:solidFill>
            </a:endParaRPr>
          </a:p>
          <a:p>
            <a:pPr algn="ctr"/>
            <a:r>
              <a:rPr lang="en-US" sz="2000" b="1" dirty="0" smtClean="0">
                <a:solidFill>
                  <a:srgbClr val="CE5620"/>
                </a:solidFill>
              </a:rPr>
              <a:t>W-</a:t>
            </a:r>
            <a:r>
              <a:rPr lang="en-US" sz="2000" b="1" dirty="0" err="1" smtClean="0">
                <a:solidFill>
                  <a:srgbClr val="CE5620"/>
                </a:solidFill>
              </a:rPr>
              <a:t>Pu</a:t>
            </a:r>
            <a:r>
              <a:rPr lang="en-US" sz="2000" b="1" dirty="0" smtClean="0">
                <a:solidFill>
                  <a:srgbClr val="CE5620"/>
                </a:solidFill>
              </a:rPr>
              <a:t> transformed </a:t>
            </a:r>
          </a:p>
          <a:p>
            <a:pPr algn="ctr"/>
            <a:r>
              <a:rPr lang="en-US" sz="2000" b="1" dirty="0" smtClean="0">
                <a:solidFill>
                  <a:srgbClr val="CE5620"/>
                </a:solidFill>
              </a:rPr>
              <a:t>to permanent</a:t>
            </a:r>
          </a:p>
          <a:p>
            <a:pPr algn="ctr"/>
            <a:r>
              <a:rPr lang="en-US" sz="2000" b="1" dirty="0">
                <a:solidFill>
                  <a:srgbClr val="CE5620"/>
                </a:solidFill>
              </a:rPr>
              <a:t>n</a:t>
            </a:r>
            <a:r>
              <a:rPr lang="en-US" sz="2000" b="1" dirty="0" smtClean="0">
                <a:solidFill>
                  <a:srgbClr val="CE5620"/>
                </a:solidFill>
              </a:rPr>
              <a:t>on-weapons </a:t>
            </a:r>
            <a:r>
              <a:rPr lang="en-US" sz="2000" b="1" dirty="0" err="1" smtClean="0">
                <a:solidFill>
                  <a:srgbClr val="CE5620"/>
                </a:solidFill>
              </a:rPr>
              <a:t>Pu</a:t>
            </a:r>
            <a:endParaRPr lang="en-US" sz="2000" b="1" dirty="0" smtClean="0">
              <a:solidFill>
                <a:srgbClr val="CE5620"/>
              </a:solidFill>
            </a:endParaRPr>
          </a:p>
          <a:p>
            <a:pPr algn="ctr"/>
            <a:r>
              <a:rPr lang="en-US" sz="2000" b="1" dirty="0" smtClean="0">
                <a:solidFill>
                  <a:srgbClr val="CE5620"/>
                </a:solidFill>
              </a:rPr>
              <a:t>immediately upon </a:t>
            </a:r>
          </a:p>
          <a:p>
            <a:pPr algn="ctr"/>
            <a:r>
              <a:rPr lang="en-US" sz="2000" b="1" dirty="0" smtClean="0">
                <a:solidFill>
                  <a:srgbClr val="CE5620"/>
                </a:solidFill>
              </a:rPr>
              <a:t>adding and mixing</a:t>
            </a:r>
            <a:endParaRPr lang="en-US" sz="2000" b="1" dirty="0">
              <a:solidFill>
                <a:srgbClr val="CE5620"/>
              </a:solidFill>
            </a:endParaRPr>
          </a:p>
        </p:txBody>
      </p:sp>
      <p:cxnSp>
        <p:nvCxnSpPr>
          <p:cNvPr id="39" name="Straight Arrow Connector 38"/>
          <p:cNvCxnSpPr/>
          <p:nvPr/>
        </p:nvCxnSpPr>
        <p:spPr>
          <a:xfrm flipH="1">
            <a:off x="5566226" y="2996171"/>
            <a:ext cx="67491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479917" y="189974"/>
            <a:ext cx="6233117" cy="954107"/>
          </a:xfrm>
          <a:prstGeom prst="rect">
            <a:avLst/>
          </a:prstGeom>
          <a:noFill/>
        </p:spPr>
        <p:txBody>
          <a:bodyPr wrap="none" rtlCol="0">
            <a:spAutoFit/>
          </a:bodyPr>
          <a:lstStyle/>
          <a:p>
            <a:pPr algn="ctr"/>
            <a:r>
              <a:rPr lang="en-US" sz="2800" b="1" dirty="0" smtClean="0"/>
              <a:t>GEM*STAR  Burns W-</a:t>
            </a:r>
            <a:r>
              <a:rPr lang="en-US" sz="2800" b="1" dirty="0" err="1" smtClean="0"/>
              <a:t>Pu</a:t>
            </a:r>
            <a:r>
              <a:rPr lang="en-US" sz="2800" b="1" dirty="0" smtClean="0"/>
              <a:t> Without U or </a:t>
            </a:r>
            <a:r>
              <a:rPr lang="en-US" sz="2800" b="1" dirty="0" err="1" smtClean="0"/>
              <a:t>Th</a:t>
            </a:r>
            <a:endParaRPr lang="en-US" sz="2800" b="1" dirty="0" smtClean="0"/>
          </a:p>
          <a:p>
            <a:pPr algn="ctr"/>
            <a:r>
              <a:rPr lang="en-US" sz="2800" b="1" dirty="0" smtClean="0"/>
              <a:t>34 Tons in 30 Years </a:t>
            </a:r>
          </a:p>
        </p:txBody>
      </p:sp>
      <p:sp>
        <p:nvSpPr>
          <p:cNvPr id="41" name="TextBox 40"/>
          <p:cNvSpPr txBox="1"/>
          <p:nvPr/>
        </p:nvSpPr>
        <p:spPr>
          <a:xfrm>
            <a:off x="3885011" y="2641200"/>
            <a:ext cx="981358" cy="584775"/>
          </a:xfrm>
          <a:prstGeom prst="rect">
            <a:avLst/>
          </a:prstGeom>
          <a:noFill/>
        </p:spPr>
        <p:txBody>
          <a:bodyPr wrap="none" rtlCol="0">
            <a:spAutoFit/>
          </a:bodyPr>
          <a:lstStyle/>
          <a:p>
            <a:pPr algn="ctr"/>
            <a:r>
              <a:rPr lang="en-US" sz="1600" b="1" dirty="0" err="1" smtClean="0"/>
              <a:t>K</a:t>
            </a:r>
            <a:r>
              <a:rPr lang="en-US" sz="1600" b="1" baseline="-25000" dirty="0" err="1" smtClean="0"/>
              <a:t>eff</a:t>
            </a:r>
            <a:r>
              <a:rPr lang="en-US" sz="1600" b="1" dirty="0" smtClean="0"/>
              <a:t>  </a:t>
            </a:r>
          </a:p>
          <a:p>
            <a:pPr algn="ctr"/>
            <a:r>
              <a:rPr lang="en-US" sz="1600" b="1" dirty="0" smtClean="0"/>
              <a:t>0.98-0.99</a:t>
            </a:r>
            <a:endParaRPr lang="en-US" sz="1600" b="1" dirty="0"/>
          </a:p>
        </p:txBody>
      </p:sp>
      <p:sp>
        <p:nvSpPr>
          <p:cNvPr id="42" name="Bent Arrow 41"/>
          <p:cNvSpPr/>
          <p:nvPr/>
        </p:nvSpPr>
        <p:spPr>
          <a:xfrm>
            <a:off x="5976285" y="2250827"/>
            <a:ext cx="2921000" cy="209550"/>
          </a:xfrm>
          <a:prstGeom prst="ben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TextBox 43"/>
          <p:cNvSpPr txBox="1"/>
          <p:nvPr/>
        </p:nvSpPr>
        <p:spPr>
          <a:xfrm>
            <a:off x="6146800" y="1969983"/>
            <a:ext cx="2562175" cy="646331"/>
          </a:xfrm>
          <a:prstGeom prst="rect">
            <a:avLst/>
          </a:prstGeom>
          <a:noFill/>
        </p:spPr>
        <p:txBody>
          <a:bodyPr wrap="none" rtlCol="0">
            <a:spAutoFit/>
          </a:bodyPr>
          <a:lstStyle/>
          <a:p>
            <a:pPr algn="ctr"/>
            <a:r>
              <a:rPr lang="en-US" b="1" dirty="0" smtClean="0"/>
              <a:t>Volatile f. p. removed by </a:t>
            </a:r>
          </a:p>
          <a:p>
            <a:pPr algn="ctr"/>
            <a:r>
              <a:rPr lang="en-US" b="1" dirty="0" smtClean="0"/>
              <a:t>closed cycle He flow</a:t>
            </a:r>
            <a:endParaRPr lang="en-US" b="1" dirty="0"/>
          </a:p>
        </p:txBody>
      </p:sp>
      <p:sp>
        <p:nvSpPr>
          <p:cNvPr id="46" name="TextBox 45"/>
          <p:cNvSpPr txBox="1"/>
          <p:nvPr/>
        </p:nvSpPr>
        <p:spPr>
          <a:xfrm>
            <a:off x="4078110" y="3702122"/>
            <a:ext cx="1344663" cy="584775"/>
          </a:xfrm>
          <a:prstGeom prst="rect">
            <a:avLst/>
          </a:prstGeom>
          <a:noFill/>
        </p:spPr>
        <p:txBody>
          <a:bodyPr wrap="none" rtlCol="0">
            <a:spAutoFit/>
          </a:bodyPr>
          <a:lstStyle/>
          <a:p>
            <a:pPr algn="ctr"/>
            <a:r>
              <a:rPr lang="en-US" sz="1600" b="1" dirty="0" smtClean="0"/>
              <a:t>93 % graphite</a:t>
            </a:r>
          </a:p>
          <a:p>
            <a:pPr algn="ctr"/>
            <a:r>
              <a:rPr lang="en-US" sz="1600" b="1" dirty="0" smtClean="0"/>
              <a:t>7 % salt</a:t>
            </a:r>
            <a:endParaRPr lang="en-US" sz="1600" b="1" dirty="0"/>
          </a:p>
        </p:txBody>
      </p:sp>
      <p:sp>
        <p:nvSpPr>
          <p:cNvPr id="49" name="TextBox 48"/>
          <p:cNvSpPr txBox="1"/>
          <p:nvPr/>
        </p:nvSpPr>
        <p:spPr>
          <a:xfrm>
            <a:off x="3661290" y="5650468"/>
            <a:ext cx="2447465" cy="369332"/>
          </a:xfrm>
          <a:prstGeom prst="rect">
            <a:avLst/>
          </a:prstGeom>
          <a:noFill/>
        </p:spPr>
        <p:txBody>
          <a:bodyPr wrap="none" rtlCol="0">
            <a:spAutoFit/>
          </a:bodyPr>
          <a:lstStyle/>
          <a:p>
            <a:pPr algn="ctr"/>
            <a:r>
              <a:rPr lang="en-US" b="1" dirty="0" smtClean="0"/>
              <a:t>Fission power 500 </a:t>
            </a:r>
            <a:r>
              <a:rPr lang="en-US" b="1" dirty="0" err="1" smtClean="0"/>
              <a:t>MWt</a:t>
            </a:r>
            <a:endParaRPr lang="en-US" b="1" dirty="0" smtClean="0"/>
          </a:p>
        </p:txBody>
      </p:sp>
      <p:sp>
        <p:nvSpPr>
          <p:cNvPr id="51" name="TextBox 50"/>
          <p:cNvSpPr txBox="1"/>
          <p:nvPr/>
        </p:nvSpPr>
        <p:spPr>
          <a:xfrm>
            <a:off x="3218237" y="1671575"/>
            <a:ext cx="712054" cy="369332"/>
          </a:xfrm>
          <a:prstGeom prst="rect">
            <a:avLst/>
          </a:prstGeom>
          <a:noFill/>
        </p:spPr>
        <p:txBody>
          <a:bodyPr wrap="none" rtlCol="0">
            <a:spAutoFit/>
          </a:bodyPr>
          <a:lstStyle/>
          <a:p>
            <a:r>
              <a:rPr lang="en-US" b="1" dirty="0" smtClean="0"/>
              <a:t>W-</a:t>
            </a:r>
            <a:r>
              <a:rPr lang="en-US" b="1" dirty="0" err="1" smtClean="0"/>
              <a:t>Pu</a:t>
            </a:r>
            <a:endParaRPr lang="en-US" b="1" dirty="0"/>
          </a:p>
        </p:txBody>
      </p:sp>
      <p:sp>
        <p:nvSpPr>
          <p:cNvPr id="52" name="TextBox 51"/>
          <p:cNvSpPr txBox="1"/>
          <p:nvPr/>
        </p:nvSpPr>
        <p:spPr>
          <a:xfrm>
            <a:off x="5990799" y="4209381"/>
            <a:ext cx="1181734" cy="369332"/>
          </a:xfrm>
          <a:prstGeom prst="rect">
            <a:avLst/>
          </a:prstGeom>
          <a:noFill/>
        </p:spPr>
        <p:txBody>
          <a:bodyPr wrap="none" rtlCol="0">
            <a:spAutoFit/>
          </a:bodyPr>
          <a:lstStyle/>
          <a:p>
            <a:r>
              <a:rPr lang="en-US" b="1" dirty="0" smtClean="0"/>
              <a:t>Non-W-</a:t>
            </a:r>
            <a:r>
              <a:rPr lang="en-US" b="1" dirty="0" err="1" smtClean="0"/>
              <a:t>Pu</a:t>
            </a:r>
            <a:endParaRPr lang="en-US" b="1" dirty="0"/>
          </a:p>
        </p:txBody>
      </p:sp>
      <p:cxnSp>
        <p:nvCxnSpPr>
          <p:cNvPr id="54" name="Straight Arrow Connector 53"/>
          <p:cNvCxnSpPr>
            <a:stCxn id="52" idx="1"/>
            <a:endCxn id="13" idx="2"/>
          </p:cNvCxnSpPr>
          <p:nvPr/>
        </p:nvCxnSpPr>
        <p:spPr>
          <a:xfrm flipH="1">
            <a:off x="5566226" y="4394047"/>
            <a:ext cx="424573" cy="570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B80B3F71-7FE0-44CE-9220-8FE300BBEB8E}" type="slidenum">
              <a:rPr lang="en-US" smtClean="0"/>
              <a:t>47</a:t>
            </a:fld>
            <a:endParaRPr lang="en-US"/>
          </a:p>
        </p:txBody>
      </p:sp>
      <p:pic>
        <p:nvPicPr>
          <p:cNvPr id="43" name="Picture 27" descr="bowman.jpg"/>
          <p:cNvPicPr>
            <a:picLocks noChangeAspect="1"/>
          </p:cNvPicPr>
          <p:nvPr/>
        </p:nvPicPr>
        <p:blipFill>
          <a:blip r:embed="rId2">
            <a:extLst>
              <a:ext uri="{28A0092B-C50C-407E-A947-70E740481C1C}">
                <a14:useLocalDpi xmlns:a14="http://schemas.microsoft.com/office/drawing/2010/main" val="0"/>
              </a:ext>
            </a:extLst>
          </a:blip>
          <a:srcRect l="80533" t="65477" r="6442" b="23158"/>
          <a:stretch>
            <a:fillRect/>
          </a:stretch>
        </p:blipFill>
        <p:spPr bwMode="auto">
          <a:xfrm>
            <a:off x="7973858" y="0"/>
            <a:ext cx="1080247"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p:cNvSpPr>
            <a:spLocks noGrp="1"/>
          </p:cNvSpPr>
          <p:nvPr>
            <p:ph type="dt" sz="half" idx="10"/>
          </p:nvPr>
        </p:nvSpPr>
        <p:spPr/>
        <p:txBody>
          <a:bodyPr/>
          <a:lstStyle/>
          <a:p>
            <a:r>
              <a:rPr lang="en-US" smtClean="0"/>
              <a:t>Jan 28, 2014</a:t>
            </a:r>
            <a:endParaRPr lang="en-US"/>
          </a:p>
        </p:txBody>
      </p:sp>
      <p:sp>
        <p:nvSpPr>
          <p:cNvPr id="5" name="Footer Placeholder 4"/>
          <p:cNvSpPr>
            <a:spLocks noGrp="1"/>
          </p:cNvSpPr>
          <p:nvPr>
            <p:ph type="ftr" sz="quarter" idx="11"/>
          </p:nvPr>
        </p:nvSpPr>
        <p:spPr/>
        <p:txBody>
          <a:bodyPr/>
          <a:lstStyle/>
          <a:p>
            <a:r>
              <a:rPr lang="en-US" smtClean="0"/>
              <a:t>UChicago Energy Policy Institute</a:t>
            </a:r>
            <a:endParaRPr lang="en-US"/>
          </a:p>
        </p:txBody>
      </p:sp>
    </p:spTree>
    <p:extLst>
      <p:ext uri="{BB962C8B-B14F-4D97-AF65-F5344CB8AC3E}">
        <p14:creationId xmlns:p14="http://schemas.microsoft.com/office/powerpoint/2010/main" val="279188967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extLst>
              <p:ext uri="{D42A27DB-BD31-4B8C-83A1-F6EECF244321}">
                <p14:modId xmlns:p14="http://schemas.microsoft.com/office/powerpoint/2010/main" val="424520797"/>
              </p:ext>
            </p:extLst>
          </p:nvPr>
        </p:nvGraphicFramePr>
        <p:xfrm>
          <a:off x="457200" y="889397"/>
          <a:ext cx="8220075" cy="5968603"/>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5"/>
          <p:cNvSpPr>
            <a:spLocks noGrp="1"/>
          </p:cNvSpPr>
          <p:nvPr>
            <p:ph type="title"/>
          </p:nvPr>
        </p:nvSpPr>
        <p:spPr>
          <a:xfrm>
            <a:off x="576470" y="76200"/>
            <a:ext cx="8534400" cy="1143000"/>
          </a:xfrm>
        </p:spPr>
        <p:txBody>
          <a:bodyPr/>
          <a:lstStyle/>
          <a:p>
            <a:r>
              <a:rPr lang="en-US" sz="4000" dirty="0" smtClean="0">
                <a:solidFill>
                  <a:srgbClr val="CC3300"/>
                </a:solidFill>
              </a:rPr>
              <a:t>FB BN800  </a:t>
            </a:r>
            <a:r>
              <a:rPr lang="en-US" sz="4000" dirty="0" smtClean="0">
                <a:solidFill>
                  <a:srgbClr val="FFC000"/>
                </a:solidFill>
              </a:rPr>
              <a:t>MOX-LWR</a:t>
            </a:r>
            <a:r>
              <a:rPr lang="en-US" sz="4000" dirty="0" smtClean="0"/>
              <a:t>  </a:t>
            </a:r>
            <a:r>
              <a:rPr lang="en-US" sz="4000" dirty="0" smtClean="0">
                <a:solidFill>
                  <a:srgbClr val="00B050"/>
                </a:solidFill>
              </a:rPr>
              <a:t>GEM*STAR</a:t>
            </a:r>
            <a:endParaRPr lang="en-US" sz="4000" dirty="0">
              <a:solidFill>
                <a:srgbClr val="00B050"/>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1097984652"/>
              </p:ext>
            </p:extLst>
          </p:nvPr>
        </p:nvGraphicFramePr>
        <p:xfrm>
          <a:off x="7086600" y="2286000"/>
          <a:ext cx="1981200" cy="1447800"/>
        </p:xfrm>
        <a:graphic>
          <a:graphicData uri="http://schemas.openxmlformats.org/drawingml/2006/table">
            <a:tbl>
              <a:tblPr firstRow="1" firstCol="1" bandRow="1"/>
              <a:tblGrid>
                <a:gridCol w="332957"/>
                <a:gridCol w="306429"/>
                <a:gridCol w="1341814"/>
              </a:tblGrid>
              <a:tr h="361950">
                <a:tc>
                  <a:txBody>
                    <a:bodyPr/>
                    <a:lstStyle/>
                    <a:p>
                      <a:pPr marL="0" marR="0" algn="just">
                        <a:spcBef>
                          <a:spcPts val="0"/>
                        </a:spcBef>
                        <a:spcAft>
                          <a:spcPts val="0"/>
                        </a:spcAft>
                      </a:pPr>
                      <a:r>
                        <a:rPr lang="en-US" sz="1200" u="sng" baseline="30000" dirty="0">
                          <a:solidFill>
                            <a:srgbClr val="0000FF"/>
                          </a:solidFill>
                          <a:effectLst/>
                          <a:latin typeface="Times New Roman"/>
                          <a:ea typeface="Times New Roman"/>
                          <a:hlinkClick r:id="rId3" tooltip="Plutonium-239"/>
                        </a:rPr>
                        <a:t>239</a:t>
                      </a:r>
                      <a:r>
                        <a:rPr lang="en-US" sz="1200" u="sng" dirty="0">
                          <a:solidFill>
                            <a:srgbClr val="0000FF"/>
                          </a:solidFill>
                          <a:effectLst/>
                          <a:latin typeface="Times New Roman"/>
                          <a:ea typeface="Times New Roman"/>
                          <a:hlinkClick r:id="rId3" tooltip="Plutonium-239"/>
                        </a:rPr>
                        <a:t>Pu</a:t>
                      </a:r>
                      <a:endParaRPr lang="en-US" sz="1200" dirty="0">
                        <a:effectLst/>
                        <a:latin typeface="Times New Roman"/>
                        <a:ea typeface="Times New Roman"/>
                      </a:endParaRPr>
                    </a:p>
                  </a:txBody>
                  <a:tcPr marL="9525" marR="9525" marT="9525" marB="9525" anchor="ctr">
                    <a:lnL>
                      <a:noFill/>
                    </a:lnL>
                    <a:lnR>
                      <a:noFill/>
                    </a:lnR>
                    <a:lnT>
                      <a:noFill/>
                    </a:lnT>
                    <a:lnB>
                      <a:noFill/>
                    </a:lnB>
                  </a:tcPr>
                </a:tc>
                <a:tc>
                  <a:txBody>
                    <a:bodyPr/>
                    <a:lstStyle/>
                    <a:p>
                      <a:pPr marL="0" marR="0" algn="just">
                        <a:spcBef>
                          <a:spcPts val="0"/>
                        </a:spcBef>
                        <a:spcAft>
                          <a:spcPts val="0"/>
                        </a:spcAft>
                      </a:pPr>
                      <a:r>
                        <a:rPr lang="en-US" sz="1200">
                          <a:effectLst/>
                          <a:latin typeface="Times New Roman"/>
                          <a:ea typeface="Times New Roman"/>
                        </a:rPr>
                        <a:t>α</a:t>
                      </a:r>
                    </a:p>
                  </a:txBody>
                  <a:tcPr marL="9525" marR="9525" marT="9525" marB="9525" anchor="ctr">
                    <a:lnL>
                      <a:noFill/>
                    </a:lnL>
                    <a:lnR>
                      <a:noFill/>
                    </a:lnR>
                    <a:lnT>
                      <a:noFill/>
                    </a:lnT>
                    <a:lnB>
                      <a:noFill/>
                    </a:lnB>
                  </a:tcPr>
                </a:tc>
                <a:tc>
                  <a:txBody>
                    <a:bodyPr/>
                    <a:lstStyle/>
                    <a:p>
                      <a:pPr marL="0" marR="0" algn="ctr">
                        <a:spcBef>
                          <a:spcPts val="0"/>
                        </a:spcBef>
                        <a:spcAft>
                          <a:spcPts val="0"/>
                        </a:spcAft>
                      </a:pPr>
                      <a:r>
                        <a:rPr lang="en-US" sz="1200">
                          <a:effectLst/>
                          <a:latin typeface="Times New Roman"/>
                          <a:ea typeface="Times New Roman"/>
                        </a:rPr>
                        <a:t>24,110 years</a:t>
                      </a:r>
                    </a:p>
                  </a:txBody>
                  <a:tcPr marL="9525" marR="9525" marT="9525" marB="9525" anchor="ctr">
                    <a:lnL>
                      <a:noFill/>
                    </a:lnL>
                    <a:lnR>
                      <a:noFill/>
                    </a:lnR>
                    <a:lnT>
                      <a:noFill/>
                    </a:lnT>
                    <a:lnB>
                      <a:noFill/>
                    </a:lnB>
                  </a:tcPr>
                </a:tc>
              </a:tr>
              <a:tr h="361950">
                <a:tc>
                  <a:txBody>
                    <a:bodyPr/>
                    <a:lstStyle/>
                    <a:p>
                      <a:pPr marL="0" marR="0" algn="just">
                        <a:spcBef>
                          <a:spcPts val="0"/>
                        </a:spcBef>
                        <a:spcAft>
                          <a:spcPts val="0"/>
                        </a:spcAft>
                      </a:pPr>
                      <a:r>
                        <a:rPr lang="en-US" sz="1200" u="sng" baseline="30000">
                          <a:solidFill>
                            <a:srgbClr val="0000FF"/>
                          </a:solidFill>
                          <a:effectLst/>
                          <a:latin typeface="Times New Roman"/>
                          <a:ea typeface="Times New Roman"/>
                          <a:hlinkClick r:id="rId4" tooltip="Plutonium-240"/>
                        </a:rPr>
                        <a:t>240</a:t>
                      </a:r>
                      <a:r>
                        <a:rPr lang="en-US" sz="1200" u="sng">
                          <a:solidFill>
                            <a:srgbClr val="0000FF"/>
                          </a:solidFill>
                          <a:effectLst/>
                          <a:latin typeface="Times New Roman"/>
                          <a:ea typeface="Times New Roman"/>
                          <a:hlinkClick r:id="rId4" tooltip="Plutonium-240"/>
                        </a:rPr>
                        <a:t>Pu</a:t>
                      </a:r>
                      <a:endParaRPr lang="en-US" sz="1200">
                        <a:effectLst/>
                        <a:latin typeface="Times New Roman"/>
                        <a:ea typeface="Times New Roman"/>
                      </a:endParaRPr>
                    </a:p>
                  </a:txBody>
                  <a:tcPr marL="9525" marR="9525" marT="9525" marB="9525" anchor="ctr">
                    <a:lnL>
                      <a:noFill/>
                    </a:lnL>
                    <a:lnR>
                      <a:noFill/>
                    </a:lnR>
                    <a:lnT>
                      <a:noFill/>
                    </a:lnT>
                    <a:lnB>
                      <a:noFill/>
                    </a:lnB>
                  </a:tcPr>
                </a:tc>
                <a:tc>
                  <a:txBody>
                    <a:bodyPr/>
                    <a:lstStyle/>
                    <a:p>
                      <a:pPr marL="0" marR="0" algn="just">
                        <a:spcBef>
                          <a:spcPts val="0"/>
                        </a:spcBef>
                        <a:spcAft>
                          <a:spcPts val="0"/>
                        </a:spcAft>
                      </a:pPr>
                      <a:r>
                        <a:rPr lang="en-US" sz="1200">
                          <a:effectLst/>
                          <a:latin typeface="Times New Roman"/>
                          <a:ea typeface="Times New Roman"/>
                        </a:rPr>
                        <a:t>α,sf</a:t>
                      </a:r>
                    </a:p>
                  </a:txBody>
                  <a:tcPr marL="9525" marR="9525" marT="9525" marB="9525" anchor="ctr">
                    <a:lnL>
                      <a:noFill/>
                    </a:lnL>
                    <a:lnR>
                      <a:noFill/>
                    </a:lnR>
                    <a:lnT>
                      <a:noFill/>
                    </a:lnT>
                    <a:lnB>
                      <a:noFill/>
                    </a:lnB>
                  </a:tcPr>
                </a:tc>
                <a:tc>
                  <a:txBody>
                    <a:bodyPr/>
                    <a:lstStyle/>
                    <a:p>
                      <a:pPr marL="0" marR="0" algn="ctr">
                        <a:spcBef>
                          <a:spcPts val="0"/>
                        </a:spcBef>
                        <a:spcAft>
                          <a:spcPts val="0"/>
                        </a:spcAft>
                      </a:pPr>
                      <a:r>
                        <a:rPr lang="en-US" sz="1200" dirty="0">
                          <a:effectLst/>
                          <a:latin typeface="Times New Roman"/>
                          <a:ea typeface="Times New Roman"/>
                        </a:rPr>
                        <a:t>6,561 years</a:t>
                      </a:r>
                    </a:p>
                  </a:txBody>
                  <a:tcPr marL="9525" marR="9525" marT="9525" marB="9525" anchor="ctr">
                    <a:lnL>
                      <a:noFill/>
                    </a:lnL>
                    <a:lnR>
                      <a:noFill/>
                    </a:lnR>
                    <a:lnT>
                      <a:noFill/>
                    </a:lnT>
                    <a:lnB>
                      <a:noFill/>
                    </a:lnB>
                  </a:tcPr>
                </a:tc>
              </a:tr>
              <a:tr h="361950">
                <a:tc>
                  <a:txBody>
                    <a:bodyPr/>
                    <a:lstStyle/>
                    <a:p>
                      <a:pPr marL="0" marR="0" algn="just">
                        <a:spcBef>
                          <a:spcPts val="0"/>
                        </a:spcBef>
                        <a:spcAft>
                          <a:spcPts val="0"/>
                        </a:spcAft>
                      </a:pPr>
                      <a:r>
                        <a:rPr lang="en-US" sz="1200" u="sng" baseline="30000" dirty="0">
                          <a:solidFill>
                            <a:srgbClr val="0000FF"/>
                          </a:solidFill>
                          <a:effectLst/>
                          <a:latin typeface="Times New Roman"/>
                          <a:ea typeface="Times New Roman"/>
                          <a:hlinkClick r:id="rId5" tooltip="Plutonium-241"/>
                        </a:rPr>
                        <a:t>241</a:t>
                      </a:r>
                      <a:r>
                        <a:rPr lang="en-US" sz="1200" u="sng" dirty="0">
                          <a:solidFill>
                            <a:srgbClr val="0000FF"/>
                          </a:solidFill>
                          <a:effectLst/>
                          <a:latin typeface="Times New Roman"/>
                          <a:ea typeface="Times New Roman"/>
                          <a:hlinkClick r:id="rId5" tooltip="Plutonium-241"/>
                        </a:rPr>
                        <a:t>Pu</a:t>
                      </a:r>
                      <a:endParaRPr lang="en-US" sz="1200" dirty="0">
                        <a:effectLst/>
                        <a:latin typeface="Times New Roman"/>
                        <a:ea typeface="Times New Roman"/>
                      </a:endParaRPr>
                    </a:p>
                  </a:txBody>
                  <a:tcPr marL="9525" marR="9525" marT="9525" marB="9525" anchor="ctr">
                    <a:lnL>
                      <a:noFill/>
                    </a:lnL>
                    <a:lnR>
                      <a:noFill/>
                    </a:lnR>
                    <a:lnT>
                      <a:noFill/>
                    </a:lnT>
                    <a:lnB>
                      <a:noFill/>
                    </a:lnB>
                  </a:tcPr>
                </a:tc>
                <a:tc>
                  <a:txBody>
                    <a:bodyPr/>
                    <a:lstStyle/>
                    <a:p>
                      <a:pPr marL="0" marR="0" algn="just">
                        <a:spcBef>
                          <a:spcPts val="0"/>
                        </a:spcBef>
                        <a:spcAft>
                          <a:spcPts val="0"/>
                        </a:spcAft>
                      </a:pPr>
                      <a:r>
                        <a:rPr lang="en-US" sz="1200">
                          <a:effectLst/>
                          <a:latin typeface="Times New Roman"/>
                          <a:ea typeface="Times New Roman"/>
                        </a:rPr>
                        <a:t>β</a:t>
                      </a:r>
                    </a:p>
                  </a:txBody>
                  <a:tcPr marL="9525" marR="9525" marT="9525" marB="9525" anchor="ctr">
                    <a:lnL>
                      <a:noFill/>
                    </a:lnL>
                    <a:lnR>
                      <a:noFill/>
                    </a:lnR>
                    <a:lnT>
                      <a:noFill/>
                    </a:lnT>
                    <a:lnB>
                      <a:noFill/>
                    </a:lnB>
                  </a:tcPr>
                </a:tc>
                <a:tc>
                  <a:txBody>
                    <a:bodyPr/>
                    <a:lstStyle/>
                    <a:p>
                      <a:pPr marL="0" marR="0" algn="ctr">
                        <a:spcBef>
                          <a:spcPts val="0"/>
                        </a:spcBef>
                        <a:spcAft>
                          <a:spcPts val="0"/>
                        </a:spcAft>
                      </a:pPr>
                      <a:r>
                        <a:rPr lang="en-US" sz="1200" dirty="0">
                          <a:effectLst/>
                          <a:latin typeface="Times New Roman"/>
                          <a:ea typeface="Times New Roman"/>
                        </a:rPr>
                        <a:t>14.325 years</a:t>
                      </a:r>
                    </a:p>
                  </a:txBody>
                  <a:tcPr marL="9525" marR="9525" marT="9525" marB="9525" anchor="ctr">
                    <a:lnL>
                      <a:noFill/>
                    </a:lnL>
                    <a:lnR>
                      <a:noFill/>
                    </a:lnR>
                    <a:lnT>
                      <a:noFill/>
                    </a:lnT>
                    <a:lnB>
                      <a:noFill/>
                    </a:lnB>
                  </a:tcPr>
                </a:tc>
              </a:tr>
              <a:tr h="361950">
                <a:tc>
                  <a:txBody>
                    <a:bodyPr/>
                    <a:lstStyle/>
                    <a:p>
                      <a:pPr marL="0" marR="0" algn="just">
                        <a:spcBef>
                          <a:spcPts val="0"/>
                        </a:spcBef>
                        <a:spcAft>
                          <a:spcPts val="0"/>
                        </a:spcAft>
                      </a:pPr>
                      <a:r>
                        <a:rPr lang="en-US" sz="1200" u="sng" baseline="30000">
                          <a:solidFill>
                            <a:srgbClr val="0000FF"/>
                          </a:solidFill>
                          <a:effectLst/>
                          <a:latin typeface="Times New Roman"/>
                          <a:ea typeface="Times New Roman"/>
                          <a:hlinkClick r:id="rId6" tooltip="Plutonium-242"/>
                        </a:rPr>
                        <a:t>242</a:t>
                      </a:r>
                      <a:r>
                        <a:rPr lang="en-US" sz="1200" u="sng">
                          <a:solidFill>
                            <a:srgbClr val="0000FF"/>
                          </a:solidFill>
                          <a:effectLst/>
                          <a:latin typeface="Times New Roman"/>
                          <a:ea typeface="Times New Roman"/>
                          <a:hlinkClick r:id="rId6" tooltip="Plutonium-242"/>
                        </a:rPr>
                        <a:t>Pu</a:t>
                      </a:r>
                      <a:endParaRPr lang="en-US" sz="1200">
                        <a:effectLst/>
                        <a:latin typeface="Times New Roman"/>
                        <a:ea typeface="Times New Roman"/>
                      </a:endParaRPr>
                    </a:p>
                  </a:txBody>
                  <a:tcPr marL="9525" marR="9525" marT="9525" marB="9525" anchor="ctr">
                    <a:lnL>
                      <a:noFill/>
                    </a:lnL>
                    <a:lnR>
                      <a:noFill/>
                    </a:lnR>
                    <a:lnT>
                      <a:noFill/>
                    </a:lnT>
                    <a:lnB>
                      <a:noFill/>
                    </a:lnB>
                  </a:tcPr>
                </a:tc>
                <a:tc>
                  <a:txBody>
                    <a:bodyPr/>
                    <a:lstStyle/>
                    <a:p>
                      <a:pPr marL="0" marR="0" algn="just">
                        <a:spcBef>
                          <a:spcPts val="0"/>
                        </a:spcBef>
                        <a:spcAft>
                          <a:spcPts val="0"/>
                        </a:spcAft>
                      </a:pPr>
                      <a:r>
                        <a:rPr lang="en-US" sz="1200">
                          <a:effectLst/>
                          <a:latin typeface="Times New Roman"/>
                          <a:ea typeface="Times New Roman"/>
                        </a:rPr>
                        <a:t>α,sf</a:t>
                      </a:r>
                    </a:p>
                  </a:txBody>
                  <a:tcPr marL="9525" marR="9525" marT="9525" marB="9525" anchor="ctr">
                    <a:lnL>
                      <a:noFill/>
                    </a:lnL>
                    <a:lnR>
                      <a:noFill/>
                    </a:lnR>
                    <a:lnT>
                      <a:noFill/>
                    </a:lnT>
                    <a:lnB>
                      <a:noFill/>
                    </a:lnB>
                  </a:tcPr>
                </a:tc>
                <a:tc>
                  <a:txBody>
                    <a:bodyPr/>
                    <a:lstStyle/>
                    <a:p>
                      <a:pPr marL="0" marR="0" algn="ctr">
                        <a:spcBef>
                          <a:spcPts val="0"/>
                        </a:spcBef>
                        <a:spcAft>
                          <a:spcPts val="0"/>
                        </a:spcAft>
                      </a:pPr>
                      <a:r>
                        <a:rPr lang="en-US" sz="1200" dirty="0">
                          <a:effectLst/>
                          <a:latin typeface="Times New Roman"/>
                          <a:ea typeface="Times New Roman"/>
                        </a:rPr>
                        <a:t>373,300 years</a:t>
                      </a:r>
                    </a:p>
                  </a:txBody>
                  <a:tcPr marL="9525" marR="9525" marT="9525" marB="9525" anchor="ctr">
                    <a:lnL>
                      <a:noFill/>
                    </a:lnL>
                    <a:lnR>
                      <a:noFill/>
                    </a:lnR>
                    <a:lnT>
                      <a:noFill/>
                    </a:lnT>
                    <a:lnB>
                      <a:noFill/>
                    </a:lnB>
                  </a:tcPr>
                </a:tc>
              </a:tr>
            </a:tbl>
          </a:graphicData>
        </a:graphic>
      </p:graphicFrame>
    </p:spTree>
    <p:extLst>
      <p:ext uri="{BB962C8B-B14F-4D97-AF65-F5344CB8AC3E}">
        <p14:creationId xmlns:p14="http://schemas.microsoft.com/office/powerpoint/2010/main" val="2219600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81923" y="5147145"/>
            <a:ext cx="2209800" cy="22860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Rectangle 2"/>
          <p:cNvSpPr/>
          <p:nvPr/>
        </p:nvSpPr>
        <p:spPr>
          <a:xfrm>
            <a:off x="5486400" y="5638800"/>
            <a:ext cx="2209800" cy="22860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aphicFrame>
        <p:nvGraphicFramePr>
          <p:cNvPr id="2" name="Chart 1"/>
          <p:cNvGraphicFramePr>
            <a:graphicFrameLocks noGrp="1"/>
          </p:cNvGraphicFramePr>
          <p:nvPr>
            <p:extLst>
              <p:ext uri="{D42A27DB-BD31-4B8C-83A1-F6EECF244321}">
                <p14:modId xmlns:p14="http://schemas.microsoft.com/office/powerpoint/2010/main" val="916906534"/>
              </p:ext>
            </p:extLst>
          </p:nvPr>
        </p:nvGraphicFramePr>
        <p:xfrm>
          <a:off x="533400" y="304800"/>
          <a:ext cx="8292051" cy="6096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893595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4162737997"/>
              </p:ext>
            </p:extLst>
          </p:nvPr>
        </p:nvGraphicFramePr>
        <p:xfrm>
          <a:off x="111125" y="537308"/>
          <a:ext cx="8880476" cy="6011449"/>
        </p:xfrm>
        <a:graphic>
          <a:graphicData uri="http://schemas.openxmlformats.org/drawingml/2006/table">
            <a:tbl>
              <a:tblPr/>
              <a:tblGrid>
                <a:gridCol w="1014424"/>
                <a:gridCol w="2746116"/>
                <a:gridCol w="1496018"/>
                <a:gridCol w="2328517"/>
                <a:gridCol w="228600"/>
                <a:gridCol w="1066801"/>
              </a:tblGrid>
              <a:tr h="306106">
                <a:tc>
                  <a:txBody>
                    <a:bodyPr/>
                    <a:lstStyle/>
                    <a:p>
                      <a:pPr algn="l" fontAlgn="ct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5935" marR="5935" marT="5935" marB="0" anchor="ctr">
                    <a:lnL>
                      <a:noFill/>
                    </a:lnL>
                    <a:lnR>
                      <a:noFill/>
                    </a:lnR>
                    <a:lnT>
                      <a:noFill/>
                    </a:lnT>
                    <a:lnB>
                      <a:noFill/>
                    </a:lnB>
                  </a:tcPr>
                </a:tc>
                <a:tc>
                  <a:txBody>
                    <a:bodyPr/>
                    <a:lstStyle/>
                    <a:p>
                      <a:pPr algn="r" fontAlgn="ctr"/>
                      <a:r>
                        <a:rPr lang="en-US" sz="1800" b="1" i="0" u="none" strike="noStrike" dirty="0" smtClean="0">
                          <a:solidFill>
                            <a:srgbClr val="FFFF00"/>
                          </a:solidFill>
                          <a:effectLst>
                            <a:outerShdw blurRad="50800" dist="38100" algn="tr" rotWithShape="0">
                              <a:prstClr val="black">
                                <a:alpha val="40000"/>
                              </a:prstClr>
                            </a:outerShdw>
                          </a:effectLst>
                          <a:latin typeface="Times New Roman"/>
                        </a:rPr>
                        <a:t>More Completed</a:t>
                      </a:r>
                      <a:r>
                        <a:rPr lang="en-US" sz="1800" b="1" i="0" u="none" strike="noStrike" baseline="0" dirty="0" smtClean="0">
                          <a:solidFill>
                            <a:srgbClr val="FFFF00"/>
                          </a:solidFill>
                          <a:effectLst>
                            <a:outerShdw blurRad="50800" dist="38100" algn="tr" rotWithShape="0">
                              <a:prstClr val="black">
                                <a:alpha val="40000"/>
                              </a:prstClr>
                            </a:outerShdw>
                          </a:effectLst>
                          <a:latin typeface="Times New Roman"/>
                        </a:rPr>
                        <a:t>  Muons</a:t>
                      </a:r>
                      <a:endParaRPr lang="en-US" sz="1800" b="1" i="0" u="none" strike="noStrike" dirty="0">
                        <a:solidFill>
                          <a:srgbClr val="FFFF00"/>
                        </a:solidFill>
                        <a:effectLst>
                          <a:outerShdw blurRad="50800" dist="38100" algn="tr" rotWithShape="0">
                            <a:prstClr val="black">
                              <a:alpha val="40000"/>
                            </a:prstClr>
                          </a:outerShdw>
                        </a:effectLst>
                        <a:latin typeface="Times New Roman"/>
                      </a:endParaRPr>
                    </a:p>
                  </a:txBody>
                  <a:tcPr marL="5935" marR="5935" marT="5935" marB="0" anchor="ctr">
                    <a:lnL>
                      <a:noFill/>
                    </a:lnL>
                    <a:lnR>
                      <a:noFill/>
                    </a:lnR>
                    <a:lnT>
                      <a:noFill/>
                    </a:lnT>
                    <a:lnB>
                      <a:noFill/>
                    </a:lnB>
                  </a:tcPr>
                </a:tc>
                <a:tc>
                  <a:txBody>
                    <a:bodyPr/>
                    <a:lstStyle/>
                    <a:p>
                      <a:pPr algn="l" fontAlgn="ctr"/>
                      <a:r>
                        <a:rPr lang="en-US" sz="1800" b="0" i="0" u="none" strike="noStrike" dirty="0" smtClean="0">
                          <a:solidFill>
                            <a:srgbClr val="FFFF00"/>
                          </a:solidFill>
                          <a:effectLst>
                            <a:outerShdw blurRad="50800" dist="38100" algn="tr" rotWithShape="0">
                              <a:prstClr val="black">
                                <a:alpha val="40000"/>
                              </a:prstClr>
                            </a:outerShdw>
                          </a:effectLst>
                          <a:latin typeface="Times New Roman"/>
                        </a:rPr>
                        <a:t> </a:t>
                      </a:r>
                      <a:r>
                        <a:rPr lang="en-US" sz="1800" b="1" i="0" u="none" strike="noStrike" dirty="0" smtClean="0">
                          <a:solidFill>
                            <a:srgbClr val="FFFF00"/>
                          </a:solidFill>
                          <a:effectLst>
                            <a:outerShdw blurRad="50800" dist="38100" algn="tr" rotWithShape="0">
                              <a:prstClr val="black">
                                <a:alpha val="40000"/>
                              </a:prstClr>
                            </a:outerShdw>
                          </a:effectLst>
                          <a:latin typeface="Times New Roman"/>
                        </a:rPr>
                        <a:t>Inc. Projects</a:t>
                      </a:r>
                      <a:endParaRPr lang="en-US" sz="1800" b="1" i="0" u="none" strike="noStrike" dirty="0">
                        <a:solidFill>
                          <a:srgbClr val="FFFF00"/>
                        </a:solidFill>
                        <a:effectLst>
                          <a:outerShdw blurRad="50800" dist="38100" algn="tr" rotWithShape="0">
                            <a:prstClr val="black">
                              <a:alpha val="40000"/>
                            </a:prstClr>
                          </a:outerShdw>
                        </a:effectLst>
                        <a:latin typeface="Times New Roman"/>
                      </a:endParaRPr>
                    </a:p>
                  </a:txBody>
                  <a:tcPr marL="5935" marR="5935" marT="5935" marB="0" anchor="ctr">
                    <a:lnL>
                      <a:noFill/>
                    </a:lnL>
                    <a:lnR>
                      <a:noFill/>
                    </a:lnR>
                    <a:lnT>
                      <a:noFill/>
                    </a:lnT>
                    <a:lnB>
                      <a:noFill/>
                    </a:lnB>
                  </a:tcPr>
                </a:tc>
                <a:tc gridSpan="2">
                  <a:txBody>
                    <a:bodyPr/>
                    <a:lstStyle/>
                    <a:p>
                      <a:pPr algn="l" fontAlgn="ctr"/>
                      <a:endParaRPr lang="en-US" sz="1800" b="1" i="0" u="none" strike="noStrike" dirty="0">
                        <a:solidFill>
                          <a:srgbClr val="FFFF00"/>
                        </a:solidFill>
                        <a:effectLst>
                          <a:outerShdw blurRad="50800" dist="38100" algn="tr" rotWithShape="0">
                            <a:prstClr val="black">
                              <a:alpha val="40000"/>
                            </a:prstClr>
                          </a:outerShdw>
                        </a:effectLst>
                        <a:latin typeface="Times New Roman"/>
                      </a:endParaRPr>
                    </a:p>
                  </a:txBody>
                  <a:tcPr marL="5935" marR="5935" marT="5935" marB="0" anchor="ctr">
                    <a:lnL>
                      <a:noFill/>
                    </a:lnL>
                    <a:lnR>
                      <a:noFill/>
                    </a:lnR>
                    <a:lnT>
                      <a:noFill/>
                    </a:lnT>
                    <a:lnB>
                      <a:noFill/>
                    </a:lnB>
                  </a:tcPr>
                </a:tc>
                <a:tc hMerge="1">
                  <a:txBody>
                    <a:bodyPr/>
                    <a:lstStyle/>
                    <a:p>
                      <a:endParaRPr lang="en-US"/>
                    </a:p>
                  </a:txBody>
                  <a:tcPr/>
                </a:tc>
                <a:tc>
                  <a:txBody>
                    <a:bodyPr/>
                    <a:lstStyle/>
                    <a:p>
                      <a:endParaRPr lang="en-US" dirty="0"/>
                    </a:p>
                  </a:txBody>
                  <a:tcPr marL="5935" marR="5935" marT="5935" marB="0" anchor="b">
                    <a:lnL>
                      <a:noFill/>
                    </a:lnL>
                    <a:lnR>
                      <a:noFill/>
                    </a:lnR>
                    <a:lnT>
                      <a:noFill/>
                    </a:lnT>
                    <a:lnB>
                      <a:noFill/>
                    </a:lnB>
                  </a:tcPr>
                </a:tc>
              </a:tr>
              <a:tr h="306106">
                <a:tc>
                  <a:txBody>
                    <a:bodyPr/>
                    <a:lstStyle/>
                    <a:p>
                      <a:pPr algn="l"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2011-12</a:t>
                      </a:r>
                    </a:p>
                  </a:txBody>
                  <a:tcPr marL="5935" marR="5935" marT="5935" marB="0" anchor="ctr">
                    <a:lnL>
                      <a:noFill/>
                    </a:lnL>
                    <a:lnR>
                      <a:noFill/>
                    </a:lnR>
                    <a:lnT>
                      <a:noFill/>
                    </a:lnT>
                    <a:lnB>
                      <a:noFill/>
                    </a:lnB>
                  </a:tcPr>
                </a:tc>
                <a:tc>
                  <a:txBody>
                    <a:bodyPr/>
                    <a:lstStyle/>
                    <a:p>
                      <a:pPr algn="l"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Adjustable Coax Coupler</a:t>
                      </a:r>
                    </a:p>
                  </a:txBody>
                  <a:tcPr marL="5935" marR="5935" marT="5935" marB="0" anchor="ctr">
                    <a:lnL>
                      <a:noFill/>
                    </a:lnL>
                    <a:lnR>
                      <a:noFill/>
                    </a:lnR>
                    <a:lnT>
                      <a:noFill/>
                    </a:lnT>
                    <a:lnB>
                      <a:noFill/>
                    </a:lnB>
                  </a:tcPr>
                </a:tc>
                <a:tc>
                  <a:txBody>
                    <a:bodyPr/>
                    <a:lstStyle/>
                    <a:p>
                      <a:pPr algn="ctr"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$100,000 </a:t>
                      </a:r>
                    </a:p>
                  </a:txBody>
                  <a:tcPr marL="5935" marR="5935" marT="5935" marB="0" anchor="ctr">
                    <a:lnL>
                      <a:noFill/>
                    </a:lnL>
                    <a:lnR>
                      <a:noFill/>
                    </a:lnR>
                    <a:lnT>
                      <a:noFill/>
                    </a:lnT>
                    <a:lnB>
                      <a:noFill/>
                    </a:lnB>
                  </a:tcPr>
                </a:tc>
                <a:tc gridSpan="2">
                  <a:txBody>
                    <a:bodyPr/>
                    <a:lstStyle/>
                    <a:p>
                      <a:pPr algn="l" fontAlgn="ctr"/>
                      <a:r>
                        <a:rPr lang="en-US" sz="1800" b="1" i="0" u="none" strike="noStrike" dirty="0">
                          <a:solidFill>
                            <a:srgbClr val="FFFF00"/>
                          </a:solidFill>
                          <a:effectLst>
                            <a:outerShdw blurRad="50800" dist="38100" algn="tr" rotWithShape="0">
                              <a:prstClr val="black">
                                <a:alpha val="40000"/>
                              </a:prstClr>
                            </a:outerShdw>
                          </a:effectLst>
                          <a:latin typeface="Times New Roman"/>
                        </a:rPr>
                        <a:t>ANL (</a:t>
                      </a:r>
                      <a:r>
                        <a:rPr lang="en-US" sz="1800" b="1" i="0" u="none" strike="noStrike" dirty="0" err="1">
                          <a:solidFill>
                            <a:srgbClr val="FFFF00"/>
                          </a:solidFill>
                          <a:effectLst>
                            <a:outerShdw blurRad="50800" dist="38100" algn="tr" rotWithShape="0">
                              <a:prstClr val="black">
                                <a:alpha val="40000"/>
                              </a:prstClr>
                            </a:outerShdw>
                          </a:effectLst>
                          <a:latin typeface="Times New Roman"/>
                        </a:rPr>
                        <a:t>Nassiri</a:t>
                      </a:r>
                      <a:r>
                        <a:rPr lang="en-US" sz="1800" b="1" i="0" u="none" strike="noStrike" dirty="0">
                          <a:solidFill>
                            <a:srgbClr val="FFFF00"/>
                          </a:solidFill>
                          <a:effectLst>
                            <a:outerShdw blurRad="50800" dist="38100" algn="tr" rotWithShape="0">
                              <a:prstClr val="black">
                                <a:alpha val="40000"/>
                              </a:prstClr>
                            </a:outerShdw>
                          </a:effectLst>
                          <a:latin typeface="Times New Roman"/>
                        </a:rPr>
                        <a:t>)</a:t>
                      </a:r>
                    </a:p>
                  </a:txBody>
                  <a:tcPr marL="5935" marR="5935" marT="5935" marB="0" anchor="ctr">
                    <a:lnL>
                      <a:noFill/>
                    </a:lnL>
                    <a:lnR>
                      <a:noFill/>
                    </a:lnR>
                    <a:lnT>
                      <a:noFill/>
                    </a:lnT>
                    <a:lnB>
                      <a:noFill/>
                    </a:lnB>
                  </a:tcPr>
                </a:tc>
                <a:tc hMerge="1">
                  <a:txBody>
                    <a:bodyPr/>
                    <a:lstStyle/>
                    <a:p>
                      <a:endParaRPr lang="en-US"/>
                    </a:p>
                  </a:txBody>
                  <a:tcPr/>
                </a:tc>
                <a:tc>
                  <a:txBody>
                    <a:bodyPr/>
                    <a:lstStyle/>
                    <a:p>
                      <a:endParaRPr lang="en-US" dirty="0"/>
                    </a:p>
                  </a:txBody>
                  <a:tcPr marL="5935" marR="5935" marT="5935" marB="0" anchor="b">
                    <a:lnL>
                      <a:noFill/>
                    </a:lnL>
                    <a:lnR>
                      <a:noFill/>
                    </a:lnR>
                    <a:lnT>
                      <a:noFill/>
                    </a:lnT>
                    <a:lnB>
                      <a:noFill/>
                    </a:lnB>
                  </a:tcPr>
                </a:tc>
              </a:tr>
              <a:tr h="379868">
                <a:tc>
                  <a:txBody>
                    <a:bodyPr/>
                    <a:lstStyle/>
                    <a:p>
                      <a:pPr algn="l" fontAlgn="ctr"/>
                      <a:r>
                        <a:rPr lang="en-US" sz="1800" b="0" i="0" u="none" strike="noStrike">
                          <a:solidFill>
                            <a:srgbClr val="FFFF00"/>
                          </a:solidFill>
                          <a:effectLst>
                            <a:outerShdw blurRad="50800" dist="38100" algn="tr" rotWithShape="0">
                              <a:prstClr val="black">
                                <a:alpha val="40000"/>
                              </a:prstClr>
                            </a:outerShdw>
                          </a:effectLst>
                          <a:latin typeface="Times New Roman"/>
                        </a:rPr>
                        <a:t>2011-12</a:t>
                      </a:r>
                    </a:p>
                  </a:txBody>
                  <a:tcPr marL="5935" marR="5935" marT="5935" marB="0" anchor="ctr">
                    <a:lnL>
                      <a:noFill/>
                    </a:lnL>
                    <a:lnR>
                      <a:noFill/>
                    </a:lnR>
                    <a:lnT>
                      <a:noFill/>
                    </a:lnT>
                    <a:lnB>
                      <a:noFill/>
                    </a:lnB>
                  </a:tcPr>
                </a:tc>
                <a:tc>
                  <a:txBody>
                    <a:bodyPr/>
                    <a:lstStyle/>
                    <a:p>
                      <a:pPr algn="l" fontAlgn="ctr"/>
                      <a:r>
                        <a:rPr lang="en-US" sz="1800" b="0" i="0" u="none" strike="noStrike" dirty="0" smtClean="0">
                          <a:solidFill>
                            <a:srgbClr val="FFFF00"/>
                          </a:solidFill>
                          <a:effectLst>
                            <a:outerShdw blurRad="50800" dist="38100" algn="tr" rotWithShape="0">
                              <a:prstClr val="black">
                                <a:alpha val="40000"/>
                              </a:prstClr>
                            </a:outerShdw>
                          </a:effectLst>
                          <a:latin typeface="Times New Roman"/>
                        </a:rPr>
                        <a:t>SAW </a:t>
                      </a:r>
                      <a:r>
                        <a:rPr lang="en-US" sz="1800" b="0" i="0" u="none" strike="noStrike" dirty="0" err="1" smtClean="0">
                          <a:solidFill>
                            <a:srgbClr val="FFFF00"/>
                          </a:solidFill>
                          <a:effectLst>
                            <a:outerShdw blurRad="50800" dist="38100" algn="tr" rotWithShape="0">
                              <a:prstClr val="black">
                                <a:alpha val="40000"/>
                              </a:prstClr>
                            </a:outerShdw>
                          </a:effectLst>
                          <a:latin typeface="Times New Roman"/>
                        </a:rPr>
                        <a:t>Photoinjector</a:t>
                      </a: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5935" marR="5935" marT="5935" marB="0" anchor="ctr">
                    <a:lnL>
                      <a:noFill/>
                    </a:lnL>
                    <a:lnR>
                      <a:noFill/>
                    </a:lnR>
                    <a:lnT>
                      <a:noFill/>
                    </a:lnT>
                    <a:lnB>
                      <a:noFill/>
                    </a:lnB>
                  </a:tcPr>
                </a:tc>
                <a:tc>
                  <a:txBody>
                    <a:bodyPr/>
                    <a:lstStyle/>
                    <a:p>
                      <a:pPr algn="ctr" fontAlgn="ctr"/>
                      <a:r>
                        <a:rPr lang="en-US" sz="1800" b="0" i="0" u="none" strike="noStrike">
                          <a:solidFill>
                            <a:srgbClr val="FFFF00"/>
                          </a:solidFill>
                          <a:effectLst>
                            <a:outerShdw blurRad="50800" dist="38100" algn="tr" rotWithShape="0">
                              <a:prstClr val="black">
                                <a:alpha val="40000"/>
                              </a:prstClr>
                            </a:outerShdw>
                          </a:effectLst>
                          <a:latin typeface="Times New Roman"/>
                        </a:rPr>
                        <a:t>$100,000 </a:t>
                      </a:r>
                    </a:p>
                  </a:txBody>
                  <a:tcPr marL="5935" marR="5935" marT="5935" marB="0" anchor="ctr">
                    <a:lnL>
                      <a:noFill/>
                    </a:lnL>
                    <a:lnR>
                      <a:noFill/>
                    </a:lnR>
                    <a:lnT>
                      <a:noFill/>
                    </a:lnT>
                    <a:lnB>
                      <a:noFill/>
                    </a:lnB>
                  </a:tcPr>
                </a:tc>
                <a:tc gridSpan="2">
                  <a:txBody>
                    <a:bodyPr/>
                    <a:lstStyle/>
                    <a:p>
                      <a:pPr algn="l" fontAlgn="ctr"/>
                      <a:r>
                        <a:rPr lang="en-US" sz="1800" b="1" i="0" u="none" strike="noStrike" dirty="0" err="1">
                          <a:solidFill>
                            <a:srgbClr val="FFFF00"/>
                          </a:solidFill>
                          <a:effectLst>
                            <a:outerShdw blurRad="50800" dist="38100" algn="tr" rotWithShape="0">
                              <a:prstClr val="black">
                                <a:alpha val="40000"/>
                              </a:prstClr>
                            </a:outerShdw>
                          </a:effectLst>
                          <a:latin typeface="Times New Roman"/>
                        </a:rPr>
                        <a:t>JLab</a:t>
                      </a:r>
                      <a:r>
                        <a:rPr lang="en-US" sz="1800" b="1" i="0" u="none" strike="noStrike" dirty="0">
                          <a:solidFill>
                            <a:srgbClr val="FFFF00"/>
                          </a:solidFill>
                          <a:effectLst>
                            <a:outerShdw blurRad="50800" dist="38100" algn="tr" rotWithShape="0">
                              <a:prstClr val="black">
                                <a:alpha val="40000"/>
                              </a:prstClr>
                            </a:outerShdw>
                          </a:effectLst>
                          <a:latin typeface="Times New Roman"/>
                        </a:rPr>
                        <a:t> (</a:t>
                      </a:r>
                      <a:r>
                        <a:rPr lang="en-US" sz="1800" b="1" i="0" u="none" strike="noStrike" dirty="0" err="1">
                          <a:solidFill>
                            <a:srgbClr val="FFFF00"/>
                          </a:solidFill>
                          <a:effectLst>
                            <a:outerShdw blurRad="50800" dist="38100" algn="tr" rotWithShape="0">
                              <a:prstClr val="black">
                                <a:alpha val="40000"/>
                              </a:prstClr>
                            </a:outerShdw>
                          </a:effectLst>
                          <a:latin typeface="Times New Roman"/>
                        </a:rPr>
                        <a:t>Poelker</a:t>
                      </a:r>
                      <a:r>
                        <a:rPr lang="en-US" sz="1800" b="1" i="0" u="none" strike="noStrike" dirty="0">
                          <a:solidFill>
                            <a:srgbClr val="FFFF00"/>
                          </a:solidFill>
                          <a:effectLst>
                            <a:outerShdw blurRad="50800" dist="38100" algn="tr" rotWithShape="0">
                              <a:prstClr val="black">
                                <a:alpha val="40000"/>
                              </a:prstClr>
                            </a:outerShdw>
                          </a:effectLst>
                          <a:latin typeface="Times New Roman"/>
                        </a:rPr>
                        <a:t>)</a:t>
                      </a:r>
                    </a:p>
                  </a:txBody>
                  <a:tcPr marL="5935" marR="5935" marT="5935" marB="0" anchor="ctr">
                    <a:lnL>
                      <a:noFill/>
                    </a:lnL>
                    <a:lnR>
                      <a:noFill/>
                    </a:lnR>
                    <a:lnT>
                      <a:noFill/>
                    </a:lnT>
                    <a:lnB>
                      <a:noFill/>
                    </a:lnB>
                  </a:tcPr>
                </a:tc>
                <a:tc hMerge="1">
                  <a:txBody>
                    <a:bodyPr/>
                    <a:lstStyle/>
                    <a:p>
                      <a:endParaRPr lang="en-US"/>
                    </a:p>
                  </a:txBody>
                  <a:tcPr/>
                </a:tc>
                <a:tc>
                  <a:txBody>
                    <a:bodyPr/>
                    <a:lstStyle/>
                    <a:p>
                      <a:endParaRPr lang="en-US"/>
                    </a:p>
                  </a:txBody>
                  <a:tcPr marL="5935" marR="5935" marT="5935" marB="0" anchor="b">
                    <a:lnL>
                      <a:noFill/>
                    </a:lnL>
                    <a:lnR>
                      <a:noFill/>
                    </a:lnR>
                    <a:lnT>
                      <a:noFill/>
                    </a:lnT>
                    <a:lnB>
                      <a:noFill/>
                    </a:lnB>
                  </a:tcPr>
                </a:tc>
              </a:tr>
              <a:tr h="306106">
                <a:tc>
                  <a:txBody>
                    <a:bodyPr/>
                    <a:lstStyle/>
                    <a:p>
                      <a:pPr algn="l" fontAlgn="ctr"/>
                      <a:r>
                        <a:rPr lang="en-US" sz="1800" b="0" i="0" u="none" strike="noStrike">
                          <a:solidFill>
                            <a:srgbClr val="FFFF00"/>
                          </a:solidFill>
                          <a:effectLst>
                            <a:outerShdw blurRad="50800" dist="38100" algn="tr" rotWithShape="0">
                              <a:prstClr val="black">
                                <a:alpha val="40000"/>
                              </a:prstClr>
                            </a:outerShdw>
                          </a:effectLst>
                          <a:latin typeface="Times New Roman"/>
                        </a:rPr>
                        <a:t>2011-12</a:t>
                      </a:r>
                    </a:p>
                  </a:txBody>
                  <a:tcPr marL="5935" marR="5935" marT="5935" marB="0" anchor="ctr">
                    <a:lnL>
                      <a:noFill/>
                    </a:lnL>
                    <a:lnR>
                      <a:noFill/>
                    </a:lnR>
                    <a:lnT>
                      <a:noFill/>
                    </a:lnT>
                    <a:lnB>
                      <a:noFill/>
                    </a:lnB>
                  </a:tcPr>
                </a:tc>
                <a:tc>
                  <a:txBody>
                    <a:bodyPr/>
                    <a:lstStyle/>
                    <a:p>
                      <a:pPr algn="l" fontAlgn="ctr"/>
                      <a:r>
                        <a:rPr lang="en-US" sz="1800" b="0" i="0" u="none" strike="noStrike">
                          <a:solidFill>
                            <a:srgbClr val="FFFF00"/>
                          </a:solidFill>
                          <a:effectLst>
                            <a:outerShdw blurRad="50800" dist="38100" algn="tr" rotWithShape="0">
                              <a:prstClr val="black">
                                <a:alpha val="40000"/>
                              </a:prstClr>
                            </a:outerShdw>
                          </a:effectLst>
                          <a:latin typeface="Times New Roman"/>
                        </a:rPr>
                        <a:t>2-Stage Magnetron</a:t>
                      </a:r>
                    </a:p>
                  </a:txBody>
                  <a:tcPr marL="5935" marR="5935" marT="5935" marB="0" anchor="ctr">
                    <a:lnL>
                      <a:noFill/>
                    </a:lnL>
                    <a:lnR>
                      <a:noFill/>
                    </a:lnR>
                    <a:lnT>
                      <a:noFill/>
                    </a:lnT>
                    <a:lnB>
                      <a:noFill/>
                    </a:lnB>
                  </a:tcPr>
                </a:tc>
                <a:tc>
                  <a:txBody>
                    <a:bodyPr/>
                    <a:lstStyle/>
                    <a:p>
                      <a:pPr algn="ctr" fontAlgn="ctr"/>
                      <a:r>
                        <a:rPr lang="en-US" sz="1800" b="0" i="0" u="none" strike="noStrike">
                          <a:solidFill>
                            <a:srgbClr val="FFFF00"/>
                          </a:solidFill>
                          <a:effectLst>
                            <a:outerShdw blurRad="50800" dist="38100" algn="tr" rotWithShape="0">
                              <a:prstClr val="black">
                                <a:alpha val="40000"/>
                              </a:prstClr>
                            </a:outerShdw>
                          </a:effectLst>
                          <a:latin typeface="Times New Roman"/>
                        </a:rPr>
                        <a:t>$100,000 </a:t>
                      </a:r>
                    </a:p>
                  </a:txBody>
                  <a:tcPr marL="5935" marR="5935" marT="5935" marB="0" anchor="ctr">
                    <a:lnL>
                      <a:noFill/>
                    </a:lnL>
                    <a:lnR>
                      <a:noFill/>
                    </a:lnR>
                    <a:lnT>
                      <a:noFill/>
                    </a:lnT>
                    <a:lnB>
                      <a:noFill/>
                    </a:lnB>
                  </a:tcPr>
                </a:tc>
                <a:tc gridSpan="2">
                  <a:txBody>
                    <a:bodyPr/>
                    <a:lstStyle/>
                    <a:p>
                      <a:pPr algn="l" fontAlgn="ctr"/>
                      <a:r>
                        <a:rPr lang="en-US" sz="1800" b="1" i="0" u="none" strike="noStrike" dirty="0">
                          <a:solidFill>
                            <a:srgbClr val="FFFF00"/>
                          </a:solidFill>
                          <a:effectLst>
                            <a:outerShdw blurRad="50800" dist="38100" algn="tr" rotWithShape="0">
                              <a:prstClr val="black">
                                <a:alpha val="40000"/>
                              </a:prstClr>
                            </a:outerShdw>
                          </a:effectLst>
                          <a:latin typeface="Times New Roman"/>
                        </a:rPr>
                        <a:t>FNAL (Yakovlev)</a:t>
                      </a:r>
                    </a:p>
                  </a:txBody>
                  <a:tcPr marL="5935" marR="5935" marT="5935" marB="0" anchor="ctr">
                    <a:lnL>
                      <a:noFill/>
                    </a:lnL>
                    <a:lnR>
                      <a:noFill/>
                    </a:lnR>
                    <a:lnT>
                      <a:noFill/>
                    </a:lnT>
                    <a:lnB>
                      <a:noFill/>
                    </a:lnB>
                  </a:tcPr>
                </a:tc>
                <a:tc hMerge="1">
                  <a:txBody>
                    <a:bodyPr/>
                    <a:lstStyle/>
                    <a:p>
                      <a:endParaRPr lang="en-US"/>
                    </a:p>
                  </a:txBody>
                  <a:tcPr/>
                </a:tc>
                <a:tc>
                  <a:txBody>
                    <a:bodyPr/>
                    <a:lstStyle/>
                    <a:p>
                      <a:pPr algn="ctr" fontAlgn="ctr"/>
                      <a:r>
                        <a:rPr lang="en-US" sz="1800" b="0" i="0" u="none" strike="noStrike">
                          <a:solidFill>
                            <a:srgbClr val="FFFF00"/>
                          </a:solidFill>
                          <a:effectLst>
                            <a:outerShdw blurRad="50800" dist="38100" algn="tr" rotWithShape="0">
                              <a:prstClr val="black">
                                <a:alpha val="40000"/>
                              </a:prstClr>
                            </a:outerShdw>
                          </a:effectLst>
                          <a:latin typeface="Times New Roman"/>
                        </a:rPr>
                        <a:t>$23,400 </a:t>
                      </a:r>
                    </a:p>
                  </a:txBody>
                  <a:tcPr marL="5935" marR="5935" marT="5935" marB="0" anchor="ctr">
                    <a:lnL>
                      <a:noFill/>
                    </a:lnL>
                    <a:lnR>
                      <a:noFill/>
                    </a:lnR>
                    <a:lnT>
                      <a:noFill/>
                    </a:lnT>
                    <a:lnB>
                      <a:noFill/>
                    </a:lnB>
                  </a:tcPr>
                </a:tc>
              </a:tr>
              <a:tr h="306106">
                <a:tc>
                  <a:txBody>
                    <a:bodyPr/>
                    <a:lstStyle/>
                    <a:p>
                      <a:pPr algn="l" fontAlgn="ctr"/>
                      <a:r>
                        <a:rPr lang="en-US" sz="1800" b="0" i="0" u="none" strike="noStrike">
                          <a:solidFill>
                            <a:srgbClr val="FFFF00"/>
                          </a:solidFill>
                          <a:effectLst>
                            <a:outerShdw blurRad="50800" dist="38100" algn="tr" rotWithShape="0">
                              <a:prstClr val="black">
                                <a:alpha val="40000"/>
                              </a:prstClr>
                            </a:outerShdw>
                          </a:effectLst>
                          <a:latin typeface="Times New Roman"/>
                        </a:rPr>
                        <a:t>2011-12</a:t>
                      </a:r>
                    </a:p>
                  </a:txBody>
                  <a:tcPr marL="5935" marR="5935" marT="5935" marB="0" anchor="ctr">
                    <a:lnL>
                      <a:noFill/>
                    </a:lnL>
                    <a:lnR>
                      <a:noFill/>
                    </a:lnR>
                    <a:lnT>
                      <a:noFill/>
                    </a:lnT>
                    <a:lnB>
                      <a:noFill/>
                    </a:lnB>
                  </a:tcPr>
                </a:tc>
                <a:tc>
                  <a:txBody>
                    <a:bodyPr/>
                    <a:lstStyle/>
                    <a:p>
                      <a:pPr algn="l" fontAlgn="ctr"/>
                      <a:r>
                        <a:rPr lang="en-US" sz="1800" b="0" i="0" u="none" strike="noStrike">
                          <a:solidFill>
                            <a:srgbClr val="FFFF00"/>
                          </a:solidFill>
                          <a:effectLst>
                            <a:outerShdw blurRad="50800" dist="38100" algn="tr" rotWithShape="0">
                              <a:prstClr val="black">
                                <a:alpha val="40000"/>
                              </a:prstClr>
                            </a:outerShdw>
                          </a:effectLst>
                          <a:latin typeface="Times New Roman"/>
                        </a:rPr>
                        <a:t>Efficient H-minus Source</a:t>
                      </a:r>
                    </a:p>
                  </a:txBody>
                  <a:tcPr marL="5935" marR="5935" marT="5935" marB="0" anchor="ctr">
                    <a:lnL>
                      <a:noFill/>
                    </a:lnL>
                    <a:lnR>
                      <a:noFill/>
                    </a:lnR>
                    <a:lnT>
                      <a:noFill/>
                    </a:lnT>
                    <a:lnB>
                      <a:noFill/>
                    </a:lnB>
                  </a:tcPr>
                </a:tc>
                <a:tc>
                  <a:txBody>
                    <a:bodyPr/>
                    <a:lstStyle/>
                    <a:p>
                      <a:pPr algn="ctr"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$100,000 </a:t>
                      </a:r>
                    </a:p>
                  </a:txBody>
                  <a:tcPr marL="5935" marR="5935" marT="5935" marB="0" anchor="ctr">
                    <a:lnL>
                      <a:noFill/>
                    </a:lnL>
                    <a:lnR>
                      <a:noFill/>
                    </a:lnR>
                    <a:lnT>
                      <a:noFill/>
                    </a:lnT>
                    <a:lnB>
                      <a:noFill/>
                    </a:lnB>
                  </a:tcPr>
                </a:tc>
                <a:tc gridSpan="2">
                  <a:txBody>
                    <a:bodyPr/>
                    <a:lstStyle/>
                    <a:p>
                      <a:pPr algn="l" fontAlgn="ctr"/>
                      <a:r>
                        <a:rPr lang="en-US" sz="1800" b="1" i="0" u="none" strike="noStrike" dirty="0">
                          <a:solidFill>
                            <a:srgbClr val="FFFF00"/>
                          </a:solidFill>
                          <a:effectLst>
                            <a:outerShdw blurRad="50800" dist="38100" algn="tr" rotWithShape="0">
                              <a:prstClr val="black">
                                <a:alpha val="40000"/>
                              </a:prstClr>
                            </a:outerShdw>
                          </a:effectLst>
                          <a:latin typeface="Times New Roman"/>
                        </a:rPr>
                        <a:t>FNAL (Bollinger)</a:t>
                      </a:r>
                    </a:p>
                  </a:txBody>
                  <a:tcPr marL="5935" marR="5935" marT="5935" marB="0" anchor="ctr">
                    <a:lnL>
                      <a:noFill/>
                    </a:lnL>
                    <a:lnR>
                      <a:noFill/>
                    </a:lnR>
                    <a:lnT>
                      <a:noFill/>
                    </a:lnT>
                    <a:lnB>
                      <a:noFill/>
                    </a:lnB>
                  </a:tcPr>
                </a:tc>
                <a:tc hMerge="1">
                  <a:txBody>
                    <a:bodyPr/>
                    <a:lstStyle/>
                    <a:p>
                      <a:endParaRPr lang="en-US"/>
                    </a:p>
                  </a:txBody>
                  <a:tcPr/>
                </a:tc>
                <a:tc>
                  <a:txBody>
                    <a:bodyPr/>
                    <a:lstStyle/>
                    <a:p>
                      <a:pPr algn="ctr" fontAlgn="ctr"/>
                      <a:r>
                        <a:rPr lang="en-US" sz="1800" b="0" i="0" u="none" strike="noStrike">
                          <a:solidFill>
                            <a:srgbClr val="FFFF00"/>
                          </a:solidFill>
                          <a:effectLst>
                            <a:outerShdw blurRad="50800" dist="38100" algn="tr" rotWithShape="0">
                              <a:prstClr val="black">
                                <a:alpha val="40000"/>
                              </a:prstClr>
                            </a:outerShdw>
                          </a:effectLst>
                          <a:latin typeface="Times New Roman"/>
                        </a:rPr>
                        <a:t>$23,400 </a:t>
                      </a:r>
                    </a:p>
                  </a:txBody>
                  <a:tcPr marL="5935" marR="5935" marT="5935" marB="0" anchor="ctr">
                    <a:lnL>
                      <a:noFill/>
                    </a:lnL>
                    <a:lnR>
                      <a:noFill/>
                    </a:lnR>
                    <a:lnT>
                      <a:noFill/>
                    </a:lnT>
                    <a:lnB>
                      <a:noFill/>
                    </a:lnB>
                  </a:tcPr>
                </a:tc>
              </a:tr>
              <a:tr h="306106">
                <a:tc>
                  <a:txBody>
                    <a:bodyPr/>
                    <a:lstStyle/>
                    <a:p>
                      <a:pPr algn="l"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2011-12</a:t>
                      </a:r>
                    </a:p>
                  </a:txBody>
                  <a:tcPr marL="5935" marR="5935" marT="5935" marB="0" anchor="ctr">
                    <a:lnL>
                      <a:noFill/>
                    </a:lnL>
                    <a:lnR>
                      <a:noFill/>
                    </a:lnR>
                    <a:lnT>
                      <a:noFill/>
                    </a:lnT>
                    <a:lnB>
                      <a:noFill/>
                    </a:lnB>
                  </a:tcPr>
                </a:tc>
                <a:tc>
                  <a:txBody>
                    <a:bodyPr/>
                    <a:lstStyle/>
                    <a:p>
                      <a:pPr algn="l"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Achromatic Low </a:t>
                      </a:r>
                      <a:r>
                        <a:rPr lang="en-US" sz="1800" b="0" i="0" u="none" strike="noStrike" dirty="0" smtClean="0">
                          <a:solidFill>
                            <a:srgbClr val="FFFF00"/>
                          </a:solidFill>
                          <a:effectLst>
                            <a:outerShdw blurRad="50800" dist="38100" algn="tr" rotWithShape="0">
                              <a:prstClr val="black">
                                <a:alpha val="40000"/>
                              </a:prstClr>
                            </a:outerShdw>
                          </a:effectLst>
                          <a:latin typeface="Times New Roman"/>
                        </a:rPr>
                        <a:t>Beta</a:t>
                      </a: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5935" marR="5935" marT="5935" marB="0" anchor="ctr">
                    <a:lnL>
                      <a:noFill/>
                    </a:lnL>
                    <a:lnR>
                      <a:noFill/>
                    </a:lnR>
                    <a:lnT>
                      <a:noFill/>
                    </a:lnT>
                    <a:lnB>
                      <a:noFill/>
                    </a:lnB>
                  </a:tcPr>
                </a:tc>
                <a:tc>
                  <a:txBody>
                    <a:bodyPr/>
                    <a:lstStyle/>
                    <a:p>
                      <a:pPr algn="ctr"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$100,000 </a:t>
                      </a:r>
                    </a:p>
                  </a:txBody>
                  <a:tcPr marL="5935" marR="5935" marT="5935" marB="0" anchor="ctr">
                    <a:lnL>
                      <a:noFill/>
                    </a:lnL>
                    <a:lnR>
                      <a:noFill/>
                    </a:lnR>
                    <a:lnT>
                      <a:noFill/>
                    </a:lnT>
                    <a:lnB>
                      <a:noFill/>
                    </a:lnB>
                  </a:tcPr>
                </a:tc>
                <a:tc gridSpan="2">
                  <a:txBody>
                    <a:bodyPr/>
                    <a:lstStyle/>
                    <a:p>
                      <a:pPr algn="l" fontAlgn="ctr"/>
                      <a:r>
                        <a:rPr lang="en-US" sz="1800" b="1" i="0" u="none" strike="noStrike" dirty="0" err="1">
                          <a:solidFill>
                            <a:srgbClr val="FFFF00"/>
                          </a:solidFill>
                          <a:effectLst>
                            <a:outerShdw blurRad="50800" dist="38100" algn="tr" rotWithShape="0">
                              <a:prstClr val="black">
                                <a:alpha val="40000"/>
                              </a:prstClr>
                            </a:outerShdw>
                          </a:effectLst>
                          <a:latin typeface="Times New Roman"/>
                        </a:rPr>
                        <a:t>JLab</a:t>
                      </a:r>
                      <a:r>
                        <a:rPr lang="en-US" sz="1800" b="1" i="0" u="none" strike="noStrike" dirty="0">
                          <a:solidFill>
                            <a:srgbClr val="FFFF00"/>
                          </a:solidFill>
                          <a:effectLst>
                            <a:outerShdw blurRad="50800" dist="38100" algn="tr" rotWithShape="0">
                              <a:prstClr val="black">
                                <a:alpha val="40000"/>
                              </a:prstClr>
                            </a:outerShdw>
                          </a:effectLst>
                          <a:latin typeface="Times New Roman"/>
                        </a:rPr>
                        <a:t> (</a:t>
                      </a:r>
                      <a:r>
                        <a:rPr lang="en-US" sz="1800" b="1" i="0" u="none" strike="noStrike" dirty="0" err="1">
                          <a:solidFill>
                            <a:srgbClr val="FFFF00"/>
                          </a:solidFill>
                          <a:effectLst>
                            <a:outerShdw blurRad="50800" dist="38100" algn="tr" rotWithShape="0">
                              <a:prstClr val="black">
                                <a:alpha val="40000"/>
                              </a:prstClr>
                            </a:outerShdw>
                          </a:effectLst>
                          <a:latin typeface="Times New Roman"/>
                        </a:rPr>
                        <a:t>Derbenev</a:t>
                      </a:r>
                      <a:r>
                        <a:rPr lang="en-US" sz="1800" b="1" i="0" u="none" strike="noStrike" dirty="0">
                          <a:solidFill>
                            <a:srgbClr val="FFFF00"/>
                          </a:solidFill>
                          <a:effectLst>
                            <a:outerShdw blurRad="50800" dist="38100" algn="tr" rotWithShape="0">
                              <a:prstClr val="black">
                                <a:alpha val="40000"/>
                              </a:prstClr>
                            </a:outerShdw>
                          </a:effectLst>
                          <a:latin typeface="Times New Roman"/>
                        </a:rPr>
                        <a:t>)</a:t>
                      </a:r>
                    </a:p>
                  </a:txBody>
                  <a:tcPr marL="5935" marR="5935" marT="5935" marB="0" anchor="ctr">
                    <a:lnL>
                      <a:noFill/>
                    </a:lnL>
                    <a:lnR>
                      <a:noFill/>
                    </a:lnR>
                    <a:lnT>
                      <a:noFill/>
                    </a:lnT>
                    <a:lnB>
                      <a:noFill/>
                    </a:lnB>
                  </a:tcPr>
                </a:tc>
                <a:tc hMerge="1">
                  <a:txBody>
                    <a:bodyPr/>
                    <a:lstStyle/>
                    <a:p>
                      <a:endParaRPr lang="en-US"/>
                    </a:p>
                  </a:txBody>
                  <a:tcPr/>
                </a:tc>
                <a:tc>
                  <a:txBody>
                    <a:bodyPr/>
                    <a:lstStyle/>
                    <a:p>
                      <a:endParaRPr lang="en-US" dirty="0"/>
                    </a:p>
                  </a:txBody>
                  <a:tcPr marL="5935" marR="5935" marT="5935" marB="0" anchor="b">
                    <a:lnL>
                      <a:noFill/>
                    </a:lnL>
                    <a:lnR>
                      <a:noFill/>
                    </a:lnR>
                    <a:lnT>
                      <a:noFill/>
                    </a:lnT>
                    <a:lnB>
                      <a:noFill/>
                    </a:lnB>
                  </a:tcPr>
                </a:tc>
              </a:tr>
              <a:tr h="306106">
                <a:tc>
                  <a:txBody>
                    <a:bodyPr/>
                    <a:lstStyle/>
                    <a:p>
                      <a:pPr algn="l" fontAlgn="ct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5935" marR="5935" marT="5935" marB="0" anchor="ctr">
                    <a:lnL>
                      <a:noFill/>
                    </a:lnL>
                    <a:lnR>
                      <a:noFill/>
                    </a:lnR>
                    <a:lnT>
                      <a:noFill/>
                    </a:lnT>
                    <a:lnB>
                      <a:noFill/>
                    </a:lnB>
                  </a:tcPr>
                </a:tc>
                <a:tc>
                  <a:txBody>
                    <a:bodyPr/>
                    <a:lstStyle/>
                    <a:p>
                      <a:pPr algn="l" fontAlgn="ctr"/>
                      <a:r>
                        <a:rPr lang="en-US" sz="1800" b="0" i="0" u="none" strike="noStrike" dirty="0" smtClean="0">
                          <a:solidFill>
                            <a:srgbClr val="FFFF00"/>
                          </a:solidFill>
                          <a:effectLst>
                            <a:outerShdw blurRad="50800" dist="38100" algn="tr" rotWithShape="0">
                              <a:prstClr val="black">
                                <a:alpha val="40000"/>
                              </a:prstClr>
                            </a:outerShdw>
                          </a:effectLst>
                          <a:latin typeface="Times New Roman"/>
                        </a:rPr>
                        <a:t>           </a:t>
                      </a:r>
                      <a:r>
                        <a:rPr lang="en-US" sz="1800" b="1" i="0" u="none" strike="noStrike" dirty="0" smtClean="0">
                          <a:solidFill>
                            <a:srgbClr val="FFFF00"/>
                          </a:solidFill>
                          <a:effectLst>
                            <a:outerShdw blurRad="50800" dist="38100" algn="tr" rotWithShape="0">
                              <a:prstClr val="black">
                                <a:alpha val="40000"/>
                              </a:prstClr>
                            </a:outerShdw>
                          </a:effectLst>
                          <a:latin typeface="Times New Roman"/>
                        </a:rPr>
                        <a:t>SBIR-STTR</a:t>
                      </a:r>
                      <a:r>
                        <a:rPr lang="en-US" sz="1800" b="1" i="0" u="none" strike="noStrike" baseline="0" dirty="0" smtClean="0">
                          <a:solidFill>
                            <a:srgbClr val="FFFF00"/>
                          </a:solidFill>
                          <a:effectLst>
                            <a:outerShdw blurRad="50800" dist="38100" algn="tr" rotWithShape="0">
                              <a:prstClr val="black">
                                <a:alpha val="40000"/>
                              </a:prstClr>
                            </a:outerShdw>
                          </a:effectLst>
                          <a:latin typeface="Times New Roman"/>
                        </a:rPr>
                        <a:t> Projects</a:t>
                      </a:r>
                      <a:endParaRPr lang="en-US" sz="1800" b="1" i="0" u="none" strike="noStrike" dirty="0">
                        <a:solidFill>
                          <a:srgbClr val="FFFF00"/>
                        </a:solidFill>
                        <a:effectLst>
                          <a:outerShdw blurRad="50800" dist="38100" algn="tr" rotWithShape="0">
                            <a:prstClr val="black">
                              <a:alpha val="40000"/>
                            </a:prstClr>
                          </a:outerShdw>
                        </a:effectLst>
                        <a:latin typeface="Times New Roman"/>
                      </a:endParaRPr>
                    </a:p>
                  </a:txBody>
                  <a:tcPr marL="5935" marR="5935" marT="5935" marB="0" anchor="ctr">
                    <a:lnL>
                      <a:noFill/>
                    </a:lnL>
                    <a:lnR>
                      <a:noFill/>
                    </a:lnR>
                    <a:lnT>
                      <a:noFill/>
                    </a:lnT>
                    <a:lnB>
                      <a:noFill/>
                    </a:lnB>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800" b="1" i="0" u="none" strike="noStrike" baseline="0" dirty="0" smtClean="0">
                          <a:solidFill>
                            <a:srgbClr val="FFFF00"/>
                          </a:solidFill>
                          <a:effectLst>
                            <a:outerShdw blurRad="50800" dist="38100" algn="tr" rotWithShape="0">
                              <a:prstClr val="black">
                                <a:alpha val="40000"/>
                              </a:prstClr>
                            </a:outerShdw>
                          </a:effectLst>
                          <a:latin typeface="Times New Roman"/>
                        </a:rPr>
                        <a:t>in Progress</a:t>
                      </a:r>
                      <a:endParaRPr lang="en-US" sz="1800" b="1" i="0" u="none" strike="noStrike" dirty="0">
                        <a:solidFill>
                          <a:srgbClr val="FFFF00"/>
                        </a:solidFill>
                        <a:effectLst>
                          <a:outerShdw blurRad="50800" dist="38100" algn="tr" rotWithShape="0">
                            <a:prstClr val="black">
                              <a:alpha val="40000"/>
                            </a:prstClr>
                          </a:outerShdw>
                        </a:effectLst>
                        <a:latin typeface="Times New Roman"/>
                      </a:endParaRPr>
                    </a:p>
                  </a:txBody>
                  <a:tcPr marL="5935" marR="5935" marT="5935" marB="0" anchor="ctr">
                    <a:lnL>
                      <a:noFill/>
                    </a:lnL>
                    <a:lnR>
                      <a:noFill/>
                    </a:lnR>
                    <a:lnT>
                      <a:noFill/>
                    </a:lnT>
                    <a:lnB>
                      <a:noFill/>
                    </a:lnB>
                  </a:tcPr>
                </a:tc>
                <a:tc gridSpan="2">
                  <a:txBody>
                    <a:bodyPr/>
                    <a:lstStyle/>
                    <a:p>
                      <a:pPr algn="l" fontAlgn="ctr"/>
                      <a:endParaRPr lang="en-US" sz="1800" b="1" i="0" u="none" strike="noStrike" dirty="0">
                        <a:solidFill>
                          <a:srgbClr val="FFFF00"/>
                        </a:solidFill>
                        <a:effectLst>
                          <a:outerShdw blurRad="50800" dist="38100" algn="tr" rotWithShape="0">
                            <a:prstClr val="black">
                              <a:alpha val="40000"/>
                            </a:prstClr>
                          </a:outerShdw>
                        </a:effectLst>
                        <a:latin typeface="Times New Roman"/>
                      </a:endParaRPr>
                    </a:p>
                  </a:txBody>
                  <a:tcPr marL="5935" marR="5935" marT="5935" marB="0" anchor="ctr">
                    <a:lnL>
                      <a:noFill/>
                    </a:lnL>
                    <a:lnR>
                      <a:noFill/>
                    </a:lnR>
                    <a:lnT>
                      <a:noFill/>
                    </a:lnT>
                    <a:lnB>
                      <a:noFill/>
                    </a:lnB>
                  </a:tcPr>
                </a:tc>
                <a:tc hMerge="1">
                  <a:txBody>
                    <a:bodyPr/>
                    <a:lstStyle/>
                    <a:p>
                      <a:endParaRPr lang="en-US"/>
                    </a:p>
                  </a:txBody>
                  <a:tcPr/>
                </a:tc>
                <a:tc>
                  <a:txBody>
                    <a:bodyPr/>
                    <a:lstStyle/>
                    <a:p>
                      <a:endParaRPr lang="en-US" dirty="0"/>
                    </a:p>
                  </a:txBody>
                  <a:tcPr marL="5935" marR="5935" marT="5935" marB="0" anchor="b">
                    <a:lnL>
                      <a:noFill/>
                    </a:lnL>
                    <a:lnR>
                      <a:noFill/>
                    </a:lnR>
                    <a:lnT>
                      <a:noFill/>
                    </a:lnT>
                    <a:lnB>
                      <a:noFill/>
                    </a:lnB>
                  </a:tcPr>
                </a:tc>
              </a:tr>
              <a:tr h="306106">
                <a:tc>
                  <a:txBody>
                    <a:bodyPr/>
                    <a:lstStyle/>
                    <a:p>
                      <a:pPr algn="l" fontAlgn="ctr"/>
                      <a:r>
                        <a:rPr lang="en-US" sz="1800" b="0" i="0" u="none" strike="noStrike" dirty="0" smtClean="0">
                          <a:solidFill>
                            <a:srgbClr val="FFFF00"/>
                          </a:solidFill>
                          <a:effectLst>
                            <a:outerShdw blurRad="50800" dist="38100" algn="tr" rotWithShape="0">
                              <a:prstClr val="black">
                                <a:alpha val="40000"/>
                              </a:prstClr>
                            </a:outerShdw>
                          </a:effectLst>
                          <a:latin typeface="Times New Roman"/>
                        </a:rPr>
                        <a:t>2011-14</a:t>
                      </a: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5935" marR="5935" marT="5935" marB="0" anchor="ctr">
                    <a:lnL>
                      <a:noFill/>
                    </a:lnL>
                    <a:lnR>
                      <a:noFill/>
                    </a:lnR>
                    <a:lnT>
                      <a:noFill/>
                    </a:lnT>
                    <a:lnB>
                      <a:noFill/>
                    </a:lnB>
                  </a:tcPr>
                </a:tc>
                <a:tc>
                  <a:txBody>
                    <a:bodyPr/>
                    <a:lstStyle/>
                    <a:p>
                      <a:pPr algn="l"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FRIB Separator Magnet</a:t>
                      </a:r>
                    </a:p>
                  </a:txBody>
                  <a:tcPr marL="5935" marR="5935" marT="5935" marB="0" anchor="ctr">
                    <a:lnL>
                      <a:noFill/>
                    </a:lnL>
                    <a:lnR>
                      <a:noFill/>
                    </a:lnR>
                    <a:lnT>
                      <a:noFill/>
                    </a:lnT>
                    <a:lnB>
                      <a:noFill/>
                    </a:lnB>
                  </a:tcPr>
                </a:tc>
                <a:tc>
                  <a:txBody>
                    <a:bodyPr/>
                    <a:lstStyle/>
                    <a:p>
                      <a:pPr algn="ctr" fontAlgn="ctr"/>
                      <a:r>
                        <a:rPr lang="en-US" sz="1800" b="0" i="0" u="none" strike="noStrike" dirty="0" smtClean="0">
                          <a:solidFill>
                            <a:srgbClr val="FFFF00"/>
                          </a:solidFill>
                          <a:effectLst>
                            <a:outerShdw blurRad="50800" dist="38100" algn="tr" rotWithShape="0">
                              <a:prstClr val="black">
                                <a:alpha val="40000"/>
                              </a:prstClr>
                            </a:outerShdw>
                          </a:effectLst>
                          <a:latin typeface="Times New Roman"/>
                        </a:rPr>
                        <a:t>$1,100,000 </a:t>
                      </a: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5935" marR="5935" marT="5935" marB="0" anchor="ctr">
                    <a:lnL>
                      <a:noFill/>
                    </a:lnL>
                    <a:lnR>
                      <a:noFill/>
                    </a:lnR>
                    <a:lnT>
                      <a:noFill/>
                    </a:lnT>
                    <a:lnB>
                      <a:noFill/>
                    </a:lnB>
                  </a:tcPr>
                </a:tc>
                <a:tc gridSpan="2">
                  <a:txBody>
                    <a:bodyPr/>
                    <a:lstStyle/>
                    <a:p>
                      <a:pPr algn="l" fontAlgn="ctr"/>
                      <a:r>
                        <a:rPr lang="en-US" sz="1800" b="1" i="0" u="none" strike="noStrike" dirty="0">
                          <a:solidFill>
                            <a:srgbClr val="FFFF00"/>
                          </a:solidFill>
                          <a:effectLst>
                            <a:outerShdw blurRad="50800" dist="38100" algn="tr" rotWithShape="0">
                              <a:prstClr val="black">
                                <a:alpha val="40000"/>
                              </a:prstClr>
                            </a:outerShdw>
                          </a:effectLst>
                          <a:latin typeface="Times New Roman"/>
                        </a:rPr>
                        <a:t>BNL (Gupta)</a:t>
                      </a:r>
                    </a:p>
                  </a:txBody>
                  <a:tcPr marL="5935" marR="5935" marT="5935" marB="0" anchor="ctr">
                    <a:lnL>
                      <a:noFill/>
                    </a:lnL>
                    <a:lnR>
                      <a:noFill/>
                    </a:lnR>
                    <a:lnT>
                      <a:noFill/>
                    </a:lnT>
                    <a:lnB>
                      <a:noFill/>
                    </a:lnB>
                  </a:tcPr>
                </a:tc>
                <a:tc hMerge="1">
                  <a:txBody>
                    <a:bodyPr/>
                    <a:lstStyle/>
                    <a:p>
                      <a:endParaRPr lang="en-US"/>
                    </a:p>
                  </a:txBody>
                  <a:tcPr/>
                </a:tc>
                <a:tc>
                  <a:txBody>
                    <a:bodyPr/>
                    <a:lstStyle/>
                    <a:p>
                      <a:endParaRPr lang="en-US" dirty="0"/>
                    </a:p>
                  </a:txBody>
                  <a:tcPr marL="5935" marR="5935" marT="5935" marB="0" anchor="b">
                    <a:lnL>
                      <a:noFill/>
                    </a:lnL>
                    <a:lnR>
                      <a:noFill/>
                    </a:lnR>
                    <a:lnT>
                      <a:noFill/>
                    </a:lnT>
                    <a:lnB>
                      <a:noFill/>
                    </a:lnB>
                  </a:tcPr>
                </a:tc>
              </a:tr>
              <a:tr h="379868">
                <a:tc>
                  <a:txBody>
                    <a:bodyPr/>
                    <a:lstStyle/>
                    <a:p>
                      <a:pPr algn="l" fontAlgn="ctr"/>
                      <a:r>
                        <a:rPr lang="en-US" sz="1800" b="0" i="0" u="none" strike="noStrike" dirty="0" smtClean="0">
                          <a:solidFill>
                            <a:srgbClr val="FFFF00"/>
                          </a:solidFill>
                          <a:effectLst>
                            <a:outerShdw blurRad="50800" dist="38100" algn="tr" rotWithShape="0">
                              <a:prstClr val="black">
                                <a:alpha val="40000"/>
                              </a:prstClr>
                            </a:outerShdw>
                          </a:effectLst>
                          <a:latin typeface="Times New Roman"/>
                        </a:rPr>
                        <a:t>2011-14</a:t>
                      </a: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5935" marR="5935" marT="5935" marB="0" anchor="ctr">
                    <a:lnL>
                      <a:noFill/>
                    </a:lnL>
                    <a:lnR>
                      <a:noFill/>
                    </a:lnR>
                    <a:lnT>
                      <a:noFill/>
                    </a:lnT>
                    <a:lnB>
                      <a:noFill/>
                    </a:lnB>
                  </a:tcPr>
                </a:tc>
                <a:tc>
                  <a:txBody>
                    <a:bodyPr/>
                    <a:lstStyle/>
                    <a:p>
                      <a:pPr algn="l" fontAlgn="ctr"/>
                      <a:r>
                        <a:rPr lang="en-US" sz="1800" b="0" i="0" u="none" strike="noStrike" dirty="0" err="1" smtClean="0">
                          <a:solidFill>
                            <a:srgbClr val="FFFF00"/>
                          </a:solidFill>
                          <a:effectLst>
                            <a:outerShdw blurRad="50800" dist="38100" algn="tr" rotWithShape="0">
                              <a:prstClr val="black">
                                <a:alpha val="40000"/>
                              </a:prstClr>
                            </a:outerShdw>
                          </a:effectLst>
                          <a:latin typeface="Times New Roman"/>
                        </a:rPr>
                        <a:t>FiberOptic</a:t>
                      </a:r>
                      <a:r>
                        <a:rPr lang="en-US" sz="1800" b="0" i="0" u="none" strike="noStrike" dirty="0" smtClean="0">
                          <a:solidFill>
                            <a:srgbClr val="FFFF00"/>
                          </a:solidFill>
                          <a:effectLst>
                            <a:outerShdw blurRad="50800" dist="38100" algn="tr" rotWithShape="0">
                              <a:prstClr val="black">
                                <a:alpha val="40000"/>
                              </a:prstClr>
                            </a:outerShdw>
                          </a:effectLst>
                          <a:latin typeface="Times New Roman"/>
                        </a:rPr>
                        <a:t> </a:t>
                      </a:r>
                      <a:r>
                        <a:rPr lang="en-US" sz="1800" b="0" i="0" u="none" strike="noStrike" dirty="0">
                          <a:solidFill>
                            <a:srgbClr val="FFFF00"/>
                          </a:solidFill>
                          <a:effectLst>
                            <a:outerShdw blurRad="50800" dist="38100" algn="tr" rotWithShape="0">
                              <a:prstClr val="black">
                                <a:alpha val="40000"/>
                              </a:prstClr>
                            </a:outerShdw>
                          </a:effectLst>
                          <a:latin typeface="Times New Roman"/>
                        </a:rPr>
                        <a:t>Quench </a:t>
                      </a:r>
                      <a:r>
                        <a:rPr lang="en-US" sz="1800" b="0" i="0" u="none" strike="noStrike" dirty="0" smtClean="0">
                          <a:solidFill>
                            <a:srgbClr val="FFFF00"/>
                          </a:solidFill>
                          <a:effectLst>
                            <a:outerShdw blurRad="50800" dist="38100" algn="tr" rotWithShape="0">
                              <a:prstClr val="black">
                                <a:alpha val="40000"/>
                              </a:prstClr>
                            </a:outerShdw>
                          </a:effectLst>
                          <a:latin typeface="Times New Roman"/>
                        </a:rPr>
                        <a:t>Detection</a:t>
                      </a: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5935" marR="5935" marT="5935" marB="0" anchor="ctr">
                    <a:lnL>
                      <a:noFill/>
                    </a:lnL>
                    <a:lnR>
                      <a:noFill/>
                    </a:lnR>
                    <a:lnT>
                      <a:noFill/>
                    </a:lnT>
                    <a:lnB>
                      <a:noFill/>
                    </a:lnB>
                  </a:tcPr>
                </a:tc>
                <a:tc>
                  <a:txBody>
                    <a:bodyPr/>
                    <a:lstStyle/>
                    <a:p>
                      <a:pPr algn="ctr"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a:t>
                      </a:r>
                      <a:r>
                        <a:rPr lang="en-US" sz="1800" b="0" i="0" u="none" strike="noStrike" dirty="0" smtClean="0">
                          <a:solidFill>
                            <a:srgbClr val="FFFF00"/>
                          </a:solidFill>
                          <a:effectLst>
                            <a:outerShdw blurRad="50800" dist="38100" algn="tr" rotWithShape="0">
                              <a:prstClr val="black">
                                <a:alpha val="40000"/>
                              </a:prstClr>
                            </a:outerShdw>
                          </a:effectLst>
                          <a:latin typeface="Times New Roman"/>
                        </a:rPr>
                        <a:t>1,100,000 </a:t>
                      </a: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5935" marR="5935" marT="5935" marB="0" anchor="ctr">
                    <a:lnL>
                      <a:noFill/>
                    </a:lnL>
                    <a:lnR>
                      <a:noFill/>
                    </a:lnR>
                    <a:lnT>
                      <a:noFill/>
                    </a:lnT>
                    <a:lnB>
                      <a:noFill/>
                    </a:lnB>
                    <a:lnTlToBr w="12700" cmpd="sng">
                      <a:noFill/>
                      <a:prstDash val="solid"/>
                    </a:lnTlToBr>
                    <a:lnBlToTr w="12700" cmpd="sng">
                      <a:noFill/>
                      <a:prstDash val="solid"/>
                    </a:lnBlToTr>
                  </a:tcPr>
                </a:tc>
                <a:tc gridSpan="2">
                  <a:txBody>
                    <a:bodyPr/>
                    <a:lstStyle/>
                    <a:p>
                      <a:pPr algn="l" fontAlgn="ctr"/>
                      <a:r>
                        <a:rPr lang="en-US" sz="1800" b="1" i="0" u="none" strike="noStrike" dirty="0">
                          <a:solidFill>
                            <a:srgbClr val="FFFF00"/>
                          </a:solidFill>
                          <a:effectLst>
                            <a:outerShdw blurRad="50800" dist="38100" algn="tr" rotWithShape="0">
                              <a:prstClr val="black">
                                <a:alpha val="40000"/>
                              </a:prstClr>
                            </a:outerShdw>
                          </a:effectLst>
                          <a:latin typeface="Times New Roman"/>
                        </a:rPr>
                        <a:t>NCSU (Schwartz)</a:t>
                      </a:r>
                    </a:p>
                  </a:txBody>
                  <a:tcPr marL="5935" marR="5935" marT="5935" marB="0" anchor="ctr">
                    <a:lnL>
                      <a:noFill/>
                    </a:lnL>
                    <a:lnR>
                      <a:noFill/>
                    </a:lnR>
                    <a:lnT>
                      <a:noFill/>
                    </a:lnT>
                    <a:lnB>
                      <a:noFill/>
                    </a:lnB>
                  </a:tcPr>
                </a:tc>
                <a:tc hMerge="1">
                  <a:txBody>
                    <a:bodyPr/>
                    <a:lstStyle/>
                    <a:p>
                      <a:endParaRPr lang="en-US"/>
                    </a:p>
                  </a:txBody>
                  <a:tcPr/>
                </a:tc>
                <a:tc>
                  <a:txBody>
                    <a:bodyPr/>
                    <a:lstStyle/>
                    <a:p>
                      <a:endParaRPr lang="en-US" dirty="0"/>
                    </a:p>
                  </a:txBody>
                  <a:tcPr marL="5935" marR="5935" marT="5935" marB="0" anchor="b">
                    <a:lnL>
                      <a:noFill/>
                    </a:lnL>
                    <a:lnR>
                      <a:noFill/>
                    </a:lnR>
                    <a:lnT>
                      <a:noFill/>
                    </a:lnT>
                    <a:lnB>
                      <a:noFill/>
                    </a:lnB>
                  </a:tcPr>
                </a:tc>
              </a:tr>
              <a:tr h="306106">
                <a:tc>
                  <a:txBody>
                    <a:bodyPr/>
                    <a:lstStyle/>
                    <a:p>
                      <a:pPr algn="l" fontAlgn="ctr"/>
                      <a:r>
                        <a:rPr lang="en-US" sz="1800" b="0" i="0" u="none" strike="noStrike" dirty="0" smtClean="0">
                          <a:solidFill>
                            <a:srgbClr val="FFFF00"/>
                          </a:solidFill>
                          <a:effectLst>
                            <a:outerShdw blurRad="50800" dist="38100" algn="tr" rotWithShape="0">
                              <a:prstClr val="black">
                                <a:alpha val="40000"/>
                              </a:prstClr>
                            </a:outerShdw>
                          </a:effectLst>
                          <a:latin typeface="Times New Roman"/>
                        </a:rPr>
                        <a:t>2011-14</a:t>
                      </a: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5935" marR="5935" marT="5935" marB="0" anchor="ctr">
                    <a:lnL>
                      <a:noFill/>
                    </a:lnL>
                    <a:lnR>
                      <a:noFill/>
                    </a:lnR>
                    <a:lnT>
                      <a:noFill/>
                    </a:lnT>
                    <a:lnB>
                      <a:noFill/>
                    </a:lnB>
                  </a:tcPr>
                </a:tc>
                <a:tc>
                  <a:txBody>
                    <a:bodyPr/>
                    <a:lstStyle/>
                    <a:p>
                      <a:pPr algn="l"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HCC Engineering </a:t>
                      </a:r>
                      <a:r>
                        <a:rPr lang="en-US" sz="1800" b="0" i="0" u="none" strike="noStrike" dirty="0" smtClean="0">
                          <a:solidFill>
                            <a:srgbClr val="FFFF00"/>
                          </a:solidFill>
                          <a:effectLst>
                            <a:outerShdw blurRad="50800" dist="38100" algn="tr" rotWithShape="0">
                              <a:prstClr val="black">
                                <a:alpha val="40000"/>
                              </a:prstClr>
                            </a:outerShdw>
                          </a:effectLst>
                          <a:latin typeface="Times New Roman"/>
                        </a:rPr>
                        <a:t>Design</a:t>
                      </a: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5935" marR="5935" marT="5935" marB="0" anchor="ctr">
                    <a:lnL>
                      <a:noFill/>
                    </a:lnL>
                    <a:lnR>
                      <a:noFill/>
                    </a:lnR>
                    <a:lnT>
                      <a:noFill/>
                    </a:lnT>
                    <a:lnB>
                      <a:noFill/>
                    </a:lnB>
                  </a:tcPr>
                </a:tc>
                <a:tc>
                  <a:txBody>
                    <a:bodyPr/>
                    <a:lstStyle/>
                    <a:p>
                      <a:pPr algn="ctr"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a:t>
                      </a:r>
                      <a:r>
                        <a:rPr lang="en-US" sz="1800" b="0" i="0" u="none" strike="noStrike" dirty="0" smtClean="0">
                          <a:solidFill>
                            <a:srgbClr val="FFFF00"/>
                          </a:solidFill>
                          <a:effectLst>
                            <a:outerShdw blurRad="50800" dist="38100" algn="tr" rotWithShape="0">
                              <a:prstClr val="black">
                                <a:alpha val="40000"/>
                              </a:prstClr>
                            </a:outerShdw>
                          </a:effectLst>
                          <a:latin typeface="Times New Roman"/>
                        </a:rPr>
                        <a:t>1,100,000 </a:t>
                      </a: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5935" marR="5935" marT="5935"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l" fontAlgn="ctr"/>
                      <a:r>
                        <a:rPr lang="en-US" sz="1800" b="1" i="0" u="none" strike="noStrike" dirty="0">
                          <a:solidFill>
                            <a:srgbClr val="FFFF00"/>
                          </a:solidFill>
                          <a:effectLst>
                            <a:outerShdw blurRad="50800" dist="38100" algn="tr" rotWithShape="0">
                              <a:prstClr val="black">
                                <a:alpha val="40000"/>
                              </a:prstClr>
                            </a:outerShdw>
                          </a:effectLst>
                          <a:latin typeface="Times New Roman"/>
                        </a:rPr>
                        <a:t>FNAL </a:t>
                      </a:r>
                      <a:r>
                        <a:rPr lang="en-US" sz="1800" b="1" i="0" u="none" strike="noStrike" dirty="0" smtClean="0">
                          <a:solidFill>
                            <a:srgbClr val="FFFF00"/>
                          </a:solidFill>
                          <a:effectLst>
                            <a:outerShdw blurRad="50800" dist="38100" algn="tr" rotWithShape="0">
                              <a:prstClr val="black">
                                <a:alpha val="40000"/>
                              </a:prstClr>
                            </a:outerShdw>
                          </a:effectLst>
                          <a:latin typeface="Times New Roman"/>
                        </a:rPr>
                        <a:t>(</a:t>
                      </a:r>
                      <a:r>
                        <a:rPr lang="en-US" sz="1800" b="1" i="0" u="none" strike="noStrike" dirty="0" err="1" smtClean="0">
                          <a:solidFill>
                            <a:srgbClr val="FFFF00"/>
                          </a:solidFill>
                          <a:effectLst>
                            <a:outerShdw blurRad="50800" dist="38100" algn="tr" rotWithShape="0">
                              <a:prstClr val="black">
                                <a:alpha val="40000"/>
                              </a:prstClr>
                            </a:outerShdw>
                          </a:effectLst>
                          <a:latin typeface="Times New Roman"/>
                        </a:rPr>
                        <a:t>Yonehara</a:t>
                      </a:r>
                      <a:r>
                        <a:rPr lang="en-US" sz="1800" b="1" i="0" u="none" strike="noStrike" dirty="0" smtClean="0">
                          <a:solidFill>
                            <a:srgbClr val="FFFF00"/>
                          </a:solidFill>
                          <a:effectLst>
                            <a:outerShdw blurRad="50800" dist="38100" algn="tr" rotWithShape="0">
                              <a:prstClr val="black">
                                <a:alpha val="40000"/>
                              </a:prstClr>
                            </a:outerShdw>
                          </a:effectLst>
                          <a:latin typeface="Times New Roman"/>
                        </a:rPr>
                        <a:t>)</a:t>
                      </a:r>
                      <a:endParaRPr lang="en-US" sz="1800" b="1" i="0" u="none" strike="noStrike" dirty="0">
                        <a:solidFill>
                          <a:srgbClr val="FFFF00"/>
                        </a:solidFill>
                        <a:effectLst>
                          <a:outerShdw blurRad="50800" dist="38100" algn="tr" rotWithShape="0">
                            <a:prstClr val="black">
                              <a:alpha val="40000"/>
                            </a:prstClr>
                          </a:outerShdw>
                        </a:effectLst>
                        <a:latin typeface="Times New Roman"/>
                      </a:endParaRPr>
                    </a:p>
                  </a:txBody>
                  <a:tcPr marL="5935" marR="5935" marT="5935" marB="0" anchor="ctr">
                    <a:lnL>
                      <a:noFill/>
                    </a:lnL>
                    <a:lnR>
                      <a:noFill/>
                    </a:lnR>
                    <a:lnT>
                      <a:noFill/>
                    </a:lnT>
                    <a:lnB>
                      <a:noFill/>
                    </a:lnB>
                  </a:tcPr>
                </a:tc>
                <a:tc hMerge="1">
                  <a:txBody>
                    <a:bodyPr/>
                    <a:lstStyle/>
                    <a:p>
                      <a:endParaRPr lang="en-US"/>
                    </a:p>
                  </a:txBody>
                  <a:tcPr/>
                </a:tc>
                <a:tc>
                  <a:txBody>
                    <a:bodyPr/>
                    <a:lstStyle/>
                    <a:p>
                      <a:pPr algn="ctr"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$23,400 </a:t>
                      </a:r>
                    </a:p>
                  </a:txBody>
                  <a:tcPr marL="5935" marR="5935" marT="5935" marB="0" anchor="ctr">
                    <a:lnL>
                      <a:noFill/>
                    </a:lnL>
                    <a:lnR>
                      <a:noFill/>
                    </a:lnR>
                    <a:lnT>
                      <a:noFill/>
                    </a:lnT>
                    <a:lnB w="12700" cap="flat" cmpd="sng" algn="ctr">
                      <a:solidFill>
                        <a:schemeClr val="tx1"/>
                      </a:solidFill>
                      <a:prstDash val="solid"/>
                      <a:round/>
                      <a:headEnd type="none" w="med" len="med"/>
                      <a:tailEnd type="none" w="med" len="med"/>
                    </a:lnB>
                  </a:tcPr>
                </a:tc>
              </a:tr>
              <a:tr h="306106">
                <a:tc>
                  <a:txBody>
                    <a:bodyPr/>
                    <a:lstStyle/>
                    <a:p>
                      <a:pPr algn="l" fontAlgn="ctr"/>
                      <a:r>
                        <a:rPr lang="en-US" sz="1800" b="0" i="0" u="none" strike="noStrike" dirty="0" smtClean="0">
                          <a:solidFill>
                            <a:srgbClr val="FFFF00"/>
                          </a:solidFill>
                          <a:effectLst>
                            <a:outerShdw blurRad="50800" dist="38100" algn="tr" rotWithShape="0">
                              <a:prstClr val="black">
                                <a:alpha val="40000"/>
                              </a:prstClr>
                            </a:outerShdw>
                          </a:effectLst>
                          <a:latin typeface="Times New Roman"/>
                        </a:rPr>
                        <a:t>2012-15</a:t>
                      </a: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5935" marR="5935" marT="5935" marB="0" anchor="ctr">
                    <a:lnL>
                      <a:noFill/>
                    </a:lnL>
                    <a:lnR>
                      <a:noFill/>
                    </a:lnR>
                    <a:lnT>
                      <a:noFill/>
                    </a:lnT>
                    <a:lnB>
                      <a:noFill/>
                    </a:lnB>
                  </a:tcPr>
                </a:tc>
                <a:tc>
                  <a:txBody>
                    <a:bodyPr/>
                    <a:lstStyle/>
                    <a:p>
                      <a:pPr algn="l"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S-Band RF Load</a:t>
                      </a:r>
                    </a:p>
                  </a:txBody>
                  <a:tcPr marL="5935" marR="5935" marT="5935" marB="0" anchor="ctr">
                    <a:lnL>
                      <a:noFill/>
                    </a:lnL>
                    <a:lnR>
                      <a:noFill/>
                    </a:lnR>
                    <a:lnT>
                      <a:noFill/>
                    </a:lnT>
                    <a:lnB>
                      <a:noFill/>
                    </a:lnB>
                  </a:tcPr>
                </a:tc>
                <a:tc>
                  <a:txBody>
                    <a:bodyPr/>
                    <a:lstStyle/>
                    <a:p>
                      <a:pPr algn="ctr" fontAlgn="ctr"/>
                      <a:r>
                        <a:rPr lang="en-US" sz="1800" b="0" i="0" u="none" strike="noStrike" dirty="0" smtClean="0">
                          <a:solidFill>
                            <a:srgbClr val="FFFF00"/>
                          </a:solidFill>
                          <a:effectLst>
                            <a:outerShdw blurRad="50800" dist="38100" algn="tr" rotWithShape="0">
                              <a:prstClr val="black">
                                <a:alpha val="40000"/>
                              </a:prstClr>
                            </a:outerShdw>
                          </a:effectLst>
                          <a:latin typeface="Times New Roman"/>
                        </a:rPr>
                        <a:t>$1,100,000 </a:t>
                      </a: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5935" marR="5935" marT="5935"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gridSpan="2">
                  <a:txBody>
                    <a:bodyPr/>
                    <a:lstStyle/>
                    <a:p>
                      <a:pPr algn="l" fontAlgn="ctr"/>
                      <a:r>
                        <a:rPr lang="en-US" sz="1800" b="1" i="0" u="none" strike="noStrike" dirty="0">
                          <a:solidFill>
                            <a:srgbClr val="FFFF00"/>
                          </a:solidFill>
                          <a:effectLst>
                            <a:outerShdw blurRad="50800" dist="38100" algn="tr" rotWithShape="0">
                              <a:prstClr val="black">
                                <a:alpha val="40000"/>
                              </a:prstClr>
                            </a:outerShdw>
                          </a:effectLst>
                          <a:latin typeface="Times New Roman"/>
                        </a:rPr>
                        <a:t>SLAC </a:t>
                      </a:r>
                      <a:r>
                        <a:rPr lang="en-US" sz="1800" b="1" i="0" u="none" strike="noStrike" dirty="0" smtClean="0">
                          <a:solidFill>
                            <a:srgbClr val="FFFF00"/>
                          </a:solidFill>
                          <a:effectLst>
                            <a:outerShdw blurRad="50800" dist="38100" algn="tr" rotWithShape="0">
                              <a:prstClr val="black">
                                <a:alpha val="40000"/>
                              </a:prstClr>
                            </a:outerShdw>
                          </a:effectLst>
                          <a:latin typeface="Times New Roman"/>
                        </a:rPr>
                        <a:t>(</a:t>
                      </a:r>
                      <a:r>
                        <a:rPr lang="en-US" sz="1800" b="1" i="0" u="none" strike="noStrike" dirty="0" err="1" smtClean="0">
                          <a:solidFill>
                            <a:srgbClr val="FFFF00"/>
                          </a:solidFill>
                          <a:effectLst>
                            <a:outerShdw blurRad="50800" dist="38100" algn="tr" rotWithShape="0">
                              <a:prstClr val="black">
                                <a:alpha val="40000"/>
                              </a:prstClr>
                            </a:outerShdw>
                          </a:effectLst>
                          <a:latin typeface="Times New Roman"/>
                        </a:rPr>
                        <a:t>Krasnykh</a:t>
                      </a:r>
                      <a:r>
                        <a:rPr lang="en-US" sz="1800" b="1" i="0" u="none" strike="noStrike" dirty="0" smtClean="0">
                          <a:solidFill>
                            <a:srgbClr val="FFFF00"/>
                          </a:solidFill>
                          <a:effectLst>
                            <a:outerShdw blurRad="50800" dist="38100" algn="tr" rotWithShape="0">
                              <a:prstClr val="black">
                                <a:alpha val="40000"/>
                              </a:prstClr>
                            </a:outerShdw>
                          </a:effectLst>
                          <a:latin typeface="Times New Roman"/>
                        </a:rPr>
                        <a:t>)</a:t>
                      </a:r>
                      <a:endParaRPr lang="en-US" sz="1800" b="1" i="0" u="none" strike="noStrike" dirty="0">
                        <a:solidFill>
                          <a:srgbClr val="FFFF00"/>
                        </a:solidFill>
                        <a:effectLst>
                          <a:outerShdw blurRad="50800" dist="38100" algn="tr" rotWithShape="0">
                            <a:prstClr val="black">
                              <a:alpha val="40000"/>
                            </a:prstClr>
                          </a:outerShdw>
                        </a:effectLst>
                        <a:latin typeface="Times New Roman"/>
                      </a:endParaRPr>
                    </a:p>
                  </a:txBody>
                  <a:tcPr marL="5935" marR="5935" marT="5935" marB="0" anchor="ctr">
                    <a:lnL>
                      <a:noFill/>
                    </a:lnL>
                    <a:lnR>
                      <a:noFill/>
                    </a:lnR>
                    <a:lnT>
                      <a:noFill/>
                    </a:lnT>
                    <a:lnB>
                      <a:noFill/>
                    </a:lnB>
                  </a:tcPr>
                </a:tc>
                <a:tc hMerge="1">
                  <a:txBody>
                    <a:bodyPr/>
                    <a:lstStyle/>
                    <a:p>
                      <a:endParaRPr lang="en-US"/>
                    </a:p>
                  </a:txBody>
                  <a:tcPr/>
                </a:tc>
                <a:tc>
                  <a:txBody>
                    <a:bodyPr/>
                    <a:lstStyle/>
                    <a:p>
                      <a:endParaRPr lang="en-US"/>
                    </a:p>
                  </a:txBody>
                  <a:tcPr marL="5935" marR="5935" marT="5935" marB="0" anchor="b">
                    <a:lnL>
                      <a:noFill/>
                    </a:lnL>
                    <a:lnR>
                      <a:noFill/>
                    </a:lnR>
                    <a:lnT w="12700" cap="flat" cmpd="sng" algn="ctr">
                      <a:solidFill>
                        <a:schemeClr val="tx1"/>
                      </a:solidFill>
                      <a:prstDash val="solid"/>
                      <a:round/>
                      <a:headEnd type="none" w="med" len="med"/>
                      <a:tailEnd type="none" w="med" len="med"/>
                    </a:lnT>
                    <a:lnB>
                      <a:noFill/>
                    </a:lnB>
                  </a:tcPr>
                </a:tc>
              </a:tr>
              <a:tr h="306106">
                <a:tc>
                  <a:txBody>
                    <a:bodyPr/>
                    <a:lstStyle/>
                    <a:p>
                      <a:pPr algn="l" fontAlgn="ctr"/>
                      <a:r>
                        <a:rPr lang="en-US" sz="1800" b="0" i="0" u="none" strike="noStrike">
                          <a:solidFill>
                            <a:srgbClr val="FFFF00"/>
                          </a:solidFill>
                          <a:effectLst>
                            <a:outerShdw blurRad="50800" dist="38100" algn="tr" rotWithShape="0">
                              <a:prstClr val="black">
                                <a:alpha val="40000"/>
                              </a:prstClr>
                            </a:outerShdw>
                          </a:effectLst>
                          <a:latin typeface="Times New Roman"/>
                        </a:rPr>
                        <a:t>2012-13</a:t>
                      </a:r>
                    </a:p>
                  </a:txBody>
                  <a:tcPr marL="5935" marR="5935" marT="5935" marB="0" anchor="ctr">
                    <a:lnL>
                      <a:noFill/>
                    </a:lnL>
                    <a:lnR>
                      <a:noFill/>
                    </a:lnR>
                    <a:lnT>
                      <a:noFill/>
                    </a:lnT>
                    <a:lnB>
                      <a:noFill/>
                    </a:lnB>
                  </a:tcPr>
                </a:tc>
                <a:tc>
                  <a:txBody>
                    <a:bodyPr/>
                    <a:lstStyle/>
                    <a:p>
                      <a:pPr algn="l"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Ribbon e Beam Monitor</a:t>
                      </a:r>
                    </a:p>
                  </a:txBody>
                  <a:tcPr marL="5935" marR="5935" marT="5935" marB="0" anchor="ctr">
                    <a:lnL>
                      <a:noFill/>
                    </a:lnL>
                    <a:lnR>
                      <a:noFill/>
                    </a:lnR>
                    <a:lnT>
                      <a:noFill/>
                    </a:lnT>
                    <a:lnB>
                      <a:noFill/>
                    </a:lnB>
                  </a:tcPr>
                </a:tc>
                <a:tc>
                  <a:txBody>
                    <a:bodyPr/>
                    <a:lstStyle/>
                    <a:p>
                      <a:pPr algn="ctr" fontAlgn="ctr"/>
                      <a:r>
                        <a:rPr lang="en-US" sz="1800" b="0" i="0" u="none" strike="noStrike">
                          <a:solidFill>
                            <a:srgbClr val="FFFF00"/>
                          </a:solidFill>
                          <a:effectLst>
                            <a:outerShdw blurRad="50800" dist="38100" algn="tr" rotWithShape="0">
                              <a:prstClr val="black">
                                <a:alpha val="40000"/>
                              </a:prstClr>
                            </a:outerShdw>
                          </a:effectLst>
                          <a:latin typeface="Times New Roman"/>
                        </a:rPr>
                        <a:t>$100,000 </a:t>
                      </a:r>
                    </a:p>
                  </a:txBody>
                  <a:tcPr marL="5935" marR="5935" marT="5935" marB="0" anchor="ctr">
                    <a:lnL>
                      <a:noFill/>
                    </a:lnL>
                    <a:lnR>
                      <a:noFill/>
                    </a:lnR>
                    <a:lnT>
                      <a:noFill/>
                    </a:lnT>
                    <a:lnB>
                      <a:noFill/>
                    </a:lnB>
                    <a:lnTlToBr w="12700" cmpd="sng">
                      <a:noFill/>
                      <a:prstDash val="solid"/>
                    </a:lnTlToBr>
                    <a:lnBlToTr w="12700" cmpd="sng">
                      <a:noFill/>
                      <a:prstDash val="solid"/>
                    </a:lnBlToTr>
                  </a:tcPr>
                </a:tc>
                <a:tc gridSpan="3">
                  <a:txBody>
                    <a:bodyPr/>
                    <a:lstStyle/>
                    <a:p>
                      <a:pPr algn="l" fontAlgn="ctr"/>
                      <a:r>
                        <a:rPr lang="en-US" sz="1800" b="1" i="0" u="none" strike="noStrike" dirty="0">
                          <a:solidFill>
                            <a:srgbClr val="FFFF00"/>
                          </a:solidFill>
                          <a:effectLst>
                            <a:outerShdw blurRad="50800" dist="38100" algn="tr" rotWithShape="0">
                              <a:prstClr val="black">
                                <a:alpha val="40000"/>
                              </a:prstClr>
                            </a:outerShdw>
                          </a:effectLst>
                          <a:latin typeface="Times New Roman"/>
                        </a:rPr>
                        <a:t>ORNL/SNS (</a:t>
                      </a:r>
                      <a:r>
                        <a:rPr lang="en-US" sz="1800" b="1" i="0" u="none" strike="noStrike" dirty="0" err="1">
                          <a:solidFill>
                            <a:srgbClr val="FFFF00"/>
                          </a:solidFill>
                          <a:effectLst>
                            <a:outerShdw blurRad="50800" dist="38100" algn="tr" rotWithShape="0">
                              <a:prstClr val="black">
                                <a:alpha val="40000"/>
                              </a:prstClr>
                            </a:outerShdw>
                          </a:effectLst>
                          <a:latin typeface="Times New Roman"/>
                        </a:rPr>
                        <a:t>Aleksandrov</a:t>
                      </a:r>
                      <a:r>
                        <a:rPr lang="en-US" sz="1800" b="1" i="0" u="none" strike="noStrike" dirty="0">
                          <a:solidFill>
                            <a:srgbClr val="FFFF00"/>
                          </a:solidFill>
                          <a:effectLst>
                            <a:outerShdw blurRad="50800" dist="38100" algn="tr" rotWithShape="0">
                              <a:prstClr val="black">
                                <a:alpha val="40000"/>
                              </a:prstClr>
                            </a:outerShdw>
                          </a:effectLst>
                          <a:latin typeface="Times New Roman"/>
                        </a:rPr>
                        <a:t>)</a:t>
                      </a:r>
                    </a:p>
                  </a:txBody>
                  <a:tcPr marL="5935" marR="5935" marT="5935" marB="0" anchor="ctr">
                    <a:lnL>
                      <a:noFill/>
                    </a:lnL>
                    <a:lnR>
                      <a:noFill/>
                    </a:lnR>
                    <a:lnT>
                      <a:noFill/>
                    </a:lnT>
                    <a:lnB>
                      <a:noFill/>
                    </a:lnB>
                  </a:tcPr>
                </a:tc>
                <a:tc hMerge="1">
                  <a:txBody>
                    <a:bodyPr/>
                    <a:lstStyle/>
                    <a:p>
                      <a:endParaRPr lang="en-US"/>
                    </a:p>
                  </a:txBody>
                  <a:tcPr/>
                </a:tc>
                <a:tc hMerge="1">
                  <a:txBody>
                    <a:bodyPr/>
                    <a:lstStyle/>
                    <a:p>
                      <a:endParaRPr lang="en-US"/>
                    </a:p>
                  </a:txBody>
                  <a:tcPr/>
                </a:tc>
              </a:tr>
              <a:tr h="306106">
                <a:tc>
                  <a:txBody>
                    <a:bodyPr/>
                    <a:lstStyle/>
                    <a:p>
                      <a:pPr algn="l" fontAlgn="ctr"/>
                      <a:r>
                        <a:rPr lang="en-US" sz="1800" b="0" i="0" u="none" strike="noStrike">
                          <a:solidFill>
                            <a:srgbClr val="FFFF00"/>
                          </a:solidFill>
                          <a:effectLst>
                            <a:outerShdw blurRad="50800" dist="38100" algn="tr" rotWithShape="0">
                              <a:prstClr val="black">
                                <a:alpha val="40000"/>
                              </a:prstClr>
                            </a:outerShdw>
                          </a:effectLst>
                          <a:latin typeface="Times New Roman"/>
                        </a:rPr>
                        <a:t>2012-13</a:t>
                      </a:r>
                    </a:p>
                  </a:txBody>
                  <a:tcPr marL="5935" marR="5935" marT="5935" marB="0" anchor="ctr">
                    <a:lnL>
                      <a:noFill/>
                    </a:lnL>
                    <a:lnR>
                      <a:noFill/>
                    </a:lnR>
                    <a:lnT>
                      <a:noFill/>
                    </a:lnT>
                    <a:lnB>
                      <a:noFill/>
                    </a:lnB>
                  </a:tcPr>
                </a:tc>
                <a:tc>
                  <a:txBody>
                    <a:bodyPr/>
                    <a:lstStyle/>
                    <a:p>
                      <a:pPr algn="l"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RF </a:t>
                      </a:r>
                      <a:r>
                        <a:rPr lang="en-US" sz="1800" b="0" i="0" u="none" strike="noStrike" dirty="0" err="1">
                          <a:solidFill>
                            <a:srgbClr val="FFFF00"/>
                          </a:solidFill>
                          <a:effectLst>
                            <a:outerShdw blurRad="50800" dist="38100" algn="tr" rotWithShape="0">
                              <a:prstClr val="black">
                                <a:alpha val="40000"/>
                              </a:prstClr>
                            </a:outerShdw>
                          </a:effectLst>
                          <a:latin typeface="Times New Roman"/>
                        </a:rPr>
                        <a:t>Photoinjector</a:t>
                      </a:r>
                      <a:r>
                        <a:rPr lang="en-US" sz="1800" b="0" i="0" u="none" strike="noStrike" dirty="0">
                          <a:solidFill>
                            <a:srgbClr val="FFFF00"/>
                          </a:solidFill>
                          <a:effectLst>
                            <a:outerShdw blurRad="50800" dist="38100" algn="tr" rotWithShape="0">
                              <a:prstClr val="black">
                                <a:alpha val="40000"/>
                              </a:prstClr>
                            </a:outerShdw>
                          </a:effectLst>
                          <a:latin typeface="Times New Roman"/>
                        </a:rPr>
                        <a:t> </a:t>
                      </a:r>
                      <a:r>
                        <a:rPr lang="en-US" sz="1800" b="0" i="0" u="none" strike="noStrike" dirty="0" smtClean="0">
                          <a:solidFill>
                            <a:srgbClr val="FFFF00"/>
                          </a:solidFill>
                          <a:effectLst>
                            <a:outerShdw blurRad="50800" dist="38100" algn="tr" rotWithShape="0">
                              <a:prstClr val="black">
                                <a:alpha val="40000"/>
                              </a:prstClr>
                            </a:outerShdw>
                          </a:effectLst>
                          <a:latin typeface="Times New Roman"/>
                        </a:rPr>
                        <a:t>Cavity</a:t>
                      </a: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5935" marR="5935" marT="5935" marB="0" anchor="ctr">
                    <a:lnL>
                      <a:noFill/>
                    </a:lnL>
                    <a:lnR>
                      <a:noFill/>
                    </a:lnR>
                    <a:lnT>
                      <a:noFill/>
                    </a:lnT>
                    <a:lnB>
                      <a:noFill/>
                    </a:lnB>
                  </a:tcPr>
                </a:tc>
                <a:tc>
                  <a:txBody>
                    <a:bodyPr/>
                    <a:lstStyle/>
                    <a:p>
                      <a:pPr algn="ctr" fontAlgn="ctr"/>
                      <a:r>
                        <a:rPr lang="en-US" sz="1800" b="0" i="0" u="none" strike="noStrike">
                          <a:solidFill>
                            <a:srgbClr val="FFFF00"/>
                          </a:solidFill>
                          <a:effectLst>
                            <a:outerShdw blurRad="50800" dist="38100" algn="tr" rotWithShape="0">
                              <a:prstClr val="black">
                                <a:alpha val="40000"/>
                              </a:prstClr>
                            </a:outerShdw>
                          </a:effectLst>
                          <a:latin typeface="Times New Roman"/>
                        </a:rPr>
                        <a:t>$100,000 </a:t>
                      </a:r>
                    </a:p>
                  </a:txBody>
                  <a:tcPr marL="5935" marR="5935" marT="5935" marB="0" anchor="ctr">
                    <a:lnL>
                      <a:noFill/>
                    </a:lnL>
                    <a:lnR>
                      <a:noFill/>
                    </a:lnR>
                    <a:lnT>
                      <a:noFill/>
                    </a:lnT>
                    <a:lnB>
                      <a:noFill/>
                    </a:lnB>
                    <a:lnTlToBr w="12700" cmpd="sng">
                      <a:noFill/>
                      <a:prstDash val="solid"/>
                    </a:lnTlToBr>
                    <a:lnBlToTr w="12700" cmpd="sng">
                      <a:noFill/>
                      <a:prstDash val="solid"/>
                    </a:lnBlToTr>
                  </a:tcPr>
                </a:tc>
                <a:tc gridSpan="2">
                  <a:txBody>
                    <a:bodyPr/>
                    <a:lstStyle/>
                    <a:p>
                      <a:pPr algn="l" fontAlgn="ctr"/>
                      <a:r>
                        <a:rPr lang="en-US" sz="1800" b="1" i="0" u="none" strike="noStrike" dirty="0" err="1">
                          <a:solidFill>
                            <a:srgbClr val="FFFF00"/>
                          </a:solidFill>
                          <a:effectLst>
                            <a:outerShdw blurRad="50800" dist="38100" algn="tr" rotWithShape="0">
                              <a:prstClr val="black">
                                <a:alpha val="40000"/>
                              </a:prstClr>
                            </a:outerShdw>
                          </a:effectLst>
                          <a:latin typeface="Times New Roman"/>
                        </a:rPr>
                        <a:t>JLab</a:t>
                      </a:r>
                      <a:r>
                        <a:rPr lang="en-US" sz="1800" b="1" i="0" u="none" strike="noStrike" dirty="0">
                          <a:solidFill>
                            <a:srgbClr val="FFFF00"/>
                          </a:solidFill>
                          <a:effectLst>
                            <a:outerShdw blurRad="50800" dist="38100" algn="tr" rotWithShape="0">
                              <a:prstClr val="black">
                                <a:alpha val="40000"/>
                              </a:prstClr>
                            </a:outerShdw>
                          </a:effectLst>
                          <a:latin typeface="Times New Roman"/>
                        </a:rPr>
                        <a:t> (</a:t>
                      </a:r>
                      <a:r>
                        <a:rPr lang="en-US" sz="1800" b="1" i="0" u="none" strike="noStrike" dirty="0" err="1" smtClean="0">
                          <a:solidFill>
                            <a:srgbClr val="FFFF00"/>
                          </a:solidFill>
                          <a:effectLst>
                            <a:outerShdw blurRad="50800" dist="38100" algn="tr" rotWithShape="0">
                              <a:prstClr val="black">
                                <a:alpha val="40000"/>
                              </a:prstClr>
                            </a:outerShdw>
                          </a:effectLst>
                          <a:latin typeface="Times New Roman"/>
                        </a:rPr>
                        <a:t>Rimmer</a:t>
                      </a:r>
                      <a:r>
                        <a:rPr lang="en-US" sz="1800" b="1" i="0" u="none" strike="noStrike" dirty="0" smtClean="0">
                          <a:solidFill>
                            <a:srgbClr val="FFFF00"/>
                          </a:solidFill>
                          <a:effectLst>
                            <a:outerShdw blurRad="50800" dist="38100" algn="tr" rotWithShape="0">
                              <a:prstClr val="black">
                                <a:alpha val="40000"/>
                              </a:prstClr>
                            </a:outerShdw>
                          </a:effectLst>
                          <a:latin typeface="Times New Roman"/>
                        </a:rPr>
                        <a:t>) LBL(Li)</a:t>
                      </a:r>
                      <a:endParaRPr lang="en-US" sz="1800" b="1" i="0" u="none" strike="noStrike" dirty="0">
                        <a:solidFill>
                          <a:srgbClr val="FFFF00"/>
                        </a:solidFill>
                        <a:effectLst>
                          <a:outerShdw blurRad="50800" dist="38100" algn="tr" rotWithShape="0">
                            <a:prstClr val="black">
                              <a:alpha val="40000"/>
                            </a:prstClr>
                          </a:outerShdw>
                        </a:effectLst>
                        <a:latin typeface="Times New Roman"/>
                      </a:endParaRPr>
                    </a:p>
                  </a:txBody>
                  <a:tcPr marL="5935" marR="5935" marT="5935" marB="0" anchor="ctr">
                    <a:lnL>
                      <a:noFill/>
                    </a:lnL>
                    <a:lnR>
                      <a:noFill/>
                    </a:lnR>
                    <a:lnT>
                      <a:noFill/>
                    </a:lnT>
                    <a:lnB>
                      <a:noFill/>
                    </a:lnB>
                  </a:tcPr>
                </a:tc>
                <a:tc hMerge="1">
                  <a:txBody>
                    <a:bodyPr/>
                    <a:lstStyle/>
                    <a:p>
                      <a:endParaRPr lang="en-US"/>
                    </a:p>
                  </a:txBody>
                  <a:tcPr/>
                </a:tc>
                <a:tc>
                  <a:txBody>
                    <a:bodyPr/>
                    <a:lstStyle/>
                    <a:p>
                      <a:pPr algn="ctr" fontAlgn="ctr"/>
                      <a:r>
                        <a:rPr lang="en-US" sz="1800" b="0" i="0" u="none" strike="noStrike" dirty="0" err="1">
                          <a:solidFill>
                            <a:srgbClr val="FFFF00"/>
                          </a:solidFill>
                          <a:effectLst>
                            <a:outerShdw blurRad="50800" dist="38100" algn="tr" rotWithShape="0">
                              <a:prstClr val="black">
                                <a:alpha val="40000"/>
                              </a:prstClr>
                            </a:outerShdw>
                          </a:effectLst>
                          <a:latin typeface="Times New Roman"/>
                        </a:rPr>
                        <a:t>MuPlus</a:t>
                      </a: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5935" marR="5935" marT="5935" marB="0" anchor="ctr">
                    <a:lnL>
                      <a:noFill/>
                    </a:lnL>
                    <a:lnR>
                      <a:noFill/>
                    </a:lnR>
                    <a:lnT>
                      <a:noFill/>
                    </a:lnT>
                    <a:lnB>
                      <a:noFill/>
                    </a:lnB>
                  </a:tcPr>
                </a:tc>
              </a:tr>
              <a:tr h="379868">
                <a:tc>
                  <a:txBody>
                    <a:bodyPr/>
                    <a:lstStyle/>
                    <a:p>
                      <a:pPr algn="l" fontAlgn="ctr"/>
                      <a:r>
                        <a:rPr lang="en-US" sz="1800" b="0" i="0" u="none" strike="noStrike" dirty="0" smtClean="0">
                          <a:solidFill>
                            <a:srgbClr val="FFFF00"/>
                          </a:solidFill>
                          <a:effectLst>
                            <a:outerShdw blurRad="50800" dist="38100" algn="tr" rotWithShape="0">
                              <a:prstClr val="black">
                                <a:alpha val="40000"/>
                              </a:prstClr>
                            </a:outerShdw>
                          </a:effectLst>
                          <a:latin typeface="Times New Roman"/>
                        </a:rPr>
                        <a:t>2012-15</a:t>
                      </a: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5935" marR="5935" marT="5935" marB="0" anchor="ctr">
                    <a:lnL>
                      <a:noFill/>
                    </a:lnL>
                    <a:lnR>
                      <a:noFill/>
                    </a:lnR>
                    <a:lnT>
                      <a:noFill/>
                    </a:lnT>
                    <a:lnB>
                      <a:noFill/>
                    </a:lnB>
                  </a:tcPr>
                </a:tc>
                <a:tc>
                  <a:txBody>
                    <a:bodyPr/>
                    <a:lstStyle/>
                    <a:p>
                      <a:pPr algn="l"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Complete </a:t>
                      </a:r>
                      <a:r>
                        <a:rPr lang="en-US" sz="1800" b="0" i="0" u="none" strike="noStrike" dirty="0" smtClean="0">
                          <a:solidFill>
                            <a:srgbClr val="FFFF00"/>
                          </a:solidFill>
                          <a:effectLst>
                            <a:outerShdw blurRad="50800" dist="38100" algn="tr" rotWithShape="0">
                              <a:prstClr val="black">
                                <a:alpha val="40000"/>
                              </a:prstClr>
                            </a:outerShdw>
                          </a:effectLst>
                          <a:latin typeface="Times New Roman"/>
                        </a:rPr>
                        <a:t>Cooling Channel</a:t>
                      </a: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5935" marR="5935" marT="5935" marB="0" anchor="ctr">
                    <a:lnL>
                      <a:noFill/>
                    </a:lnL>
                    <a:lnR>
                      <a:noFill/>
                    </a:lnR>
                    <a:lnT>
                      <a:noFill/>
                    </a:lnT>
                    <a:lnB>
                      <a:noFill/>
                    </a:lnB>
                  </a:tcPr>
                </a:tc>
                <a:tc>
                  <a:txBody>
                    <a:bodyPr/>
                    <a:lstStyle/>
                    <a:p>
                      <a:pPr algn="ctr" fontAlgn="ctr"/>
                      <a:r>
                        <a:rPr lang="en-US" sz="1800" b="0" i="0" u="none" strike="noStrike" dirty="0" smtClean="0">
                          <a:solidFill>
                            <a:srgbClr val="FFFF00"/>
                          </a:solidFill>
                          <a:effectLst>
                            <a:outerShdw blurRad="50800" dist="38100" algn="tr" rotWithShape="0">
                              <a:prstClr val="black">
                                <a:alpha val="40000"/>
                              </a:prstClr>
                            </a:outerShdw>
                          </a:effectLst>
                          <a:latin typeface="Times New Roman"/>
                        </a:rPr>
                        <a:t>$1,100,000 </a:t>
                      </a: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5935" marR="5935" marT="5935"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l" fontAlgn="ctr"/>
                      <a:r>
                        <a:rPr lang="en-US" sz="1800" b="1" i="0" u="none" strike="noStrike" dirty="0" err="1">
                          <a:solidFill>
                            <a:srgbClr val="FFFF00"/>
                          </a:solidFill>
                          <a:effectLst>
                            <a:outerShdw blurRad="50800" dist="38100" algn="tr" rotWithShape="0">
                              <a:prstClr val="black">
                                <a:alpha val="40000"/>
                              </a:prstClr>
                            </a:outerShdw>
                          </a:effectLst>
                          <a:latin typeface="Times New Roman"/>
                        </a:rPr>
                        <a:t>JLab</a:t>
                      </a:r>
                      <a:r>
                        <a:rPr lang="en-US" sz="1800" b="1" i="0" u="none" strike="noStrike" dirty="0">
                          <a:solidFill>
                            <a:srgbClr val="FFFF00"/>
                          </a:solidFill>
                          <a:effectLst>
                            <a:outerShdw blurRad="50800" dist="38100" algn="tr" rotWithShape="0">
                              <a:prstClr val="black">
                                <a:alpha val="40000"/>
                              </a:prstClr>
                            </a:outerShdw>
                          </a:effectLst>
                          <a:latin typeface="Times New Roman"/>
                        </a:rPr>
                        <a:t> (</a:t>
                      </a:r>
                      <a:r>
                        <a:rPr lang="en-US" sz="1800" b="1" i="0" u="none" strike="noStrike" dirty="0" err="1">
                          <a:solidFill>
                            <a:srgbClr val="FFFF00"/>
                          </a:solidFill>
                          <a:effectLst>
                            <a:outerShdw blurRad="50800" dist="38100" algn="tr" rotWithShape="0">
                              <a:prstClr val="black">
                                <a:alpha val="40000"/>
                              </a:prstClr>
                            </a:outerShdw>
                          </a:effectLst>
                          <a:latin typeface="Times New Roman"/>
                        </a:rPr>
                        <a:t>Derbenev</a:t>
                      </a:r>
                      <a:r>
                        <a:rPr lang="en-US" sz="1800" b="1" i="0" u="none" strike="noStrike" dirty="0">
                          <a:solidFill>
                            <a:srgbClr val="FFFF00"/>
                          </a:solidFill>
                          <a:effectLst>
                            <a:outerShdw blurRad="50800" dist="38100" algn="tr" rotWithShape="0">
                              <a:prstClr val="black">
                                <a:alpha val="40000"/>
                              </a:prstClr>
                            </a:outerShdw>
                          </a:effectLst>
                          <a:latin typeface="Times New Roman"/>
                        </a:rPr>
                        <a:t>)</a:t>
                      </a:r>
                    </a:p>
                  </a:txBody>
                  <a:tcPr marL="5935" marR="5935" marT="5935" marB="0" anchor="ctr">
                    <a:lnL>
                      <a:noFill/>
                    </a:lnL>
                    <a:lnR>
                      <a:noFill/>
                    </a:lnR>
                    <a:lnT>
                      <a:noFill/>
                    </a:lnT>
                    <a:lnB>
                      <a:noFill/>
                    </a:lnB>
                  </a:tcPr>
                </a:tc>
                <a:tc hMerge="1">
                  <a:txBody>
                    <a:bodyPr/>
                    <a:lstStyle/>
                    <a:p>
                      <a:endParaRPr lang="en-US"/>
                    </a:p>
                  </a:txBody>
                  <a:tcPr/>
                </a:tc>
                <a:tc>
                  <a:txBody>
                    <a:bodyPr/>
                    <a:lstStyle/>
                    <a:p>
                      <a:pPr algn="ctr" fontAlgn="ctr"/>
                      <a:r>
                        <a:rPr lang="en-US" sz="1800" b="0" i="0" u="none" strike="noStrike">
                          <a:solidFill>
                            <a:srgbClr val="FFFF00"/>
                          </a:solidFill>
                          <a:effectLst>
                            <a:outerShdw blurRad="50800" dist="38100" algn="tr" rotWithShape="0">
                              <a:prstClr val="black">
                                <a:alpha val="40000"/>
                              </a:prstClr>
                            </a:outerShdw>
                          </a:effectLst>
                          <a:latin typeface="Times New Roman"/>
                        </a:rPr>
                        <a:t>MuPlus</a:t>
                      </a:r>
                    </a:p>
                  </a:txBody>
                  <a:tcPr marL="5935" marR="5935" marT="5935" marB="0" anchor="ctr">
                    <a:lnL>
                      <a:noFill/>
                    </a:lnL>
                    <a:lnR>
                      <a:noFill/>
                    </a:lnR>
                    <a:lnT>
                      <a:noFill/>
                    </a:lnT>
                    <a:lnB>
                      <a:noFill/>
                    </a:lnB>
                  </a:tcPr>
                </a:tc>
              </a:tr>
              <a:tr h="306106">
                <a:tc>
                  <a:txBody>
                    <a:bodyPr/>
                    <a:lstStyle/>
                    <a:p>
                      <a:pPr algn="l" fontAlgn="ctr"/>
                      <a:r>
                        <a:rPr lang="en-US" sz="1800" b="0" i="0" u="none" strike="noStrike" dirty="0" smtClean="0">
                          <a:solidFill>
                            <a:srgbClr val="FFFF00"/>
                          </a:solidFill>
                          <a:effectLst>
                            <a:outerShdw blurRad="50800" dist="38100" algn="tr" rotWithShape="0">
                              <a:prstClr val="black">
                                <a:alpha val="40000"/>
                              </a:prstClr>
                            </a:outerShdw>
                          </a:effectLst>
                          <a:latin typeface="Times New Roman"/>
                        </a:rPr>
                        <a:t>2013-</a:t>
                      </a: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5935" marR="5935" marT="5935" marB="0" anchor="ctr">
                    <a:lnL>
                      <a:noFill/>
                    </a:lnL>
                    <a:lnR>
                      <a:noFill/>
                    </a:lnR>
                    <a:lnT>
                      <a:noFill/>
                    </a:lnT>
                    <a:lnB>
                      <a:noFill/>
                    </a:lnB>
                  </a:tcPr>
                </a:tc>
                <a:tc>
                  <a:txBody>
                    <a:bodyPr/>
                    <a:lstStyle/>
                    <a:p>
                      <a:pPr algn="l" fontAlgn="ctr"/>
                      <a:r>
                        <a:rPr lang="en-US" sz="1800" b="0" i="0" u="none" strike="noStrike" dirty="0" smtClean="0">
                          <a:solidFill>
                            <a:srgbClr val="FFFF00"/>
                          </a:solidFill>
                          <a:effectLst>
                            <a:outerShdw blurRad="50800" dist="38100" algn="tr" rotWithShape="0">
                              <a:prstClr val="black">
                                <a:alpha val="40000"/>
                              </a:prstClr>
                            </a:outerShdw>
                          </a:effectLst>
                          <a:latin typeface="Times New Roman"/>
                        </a:rPr>
                        <a:t>High MTBF Magnetron</a:t>
                      </a: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5935" marR="5935" marT="5935" marB="0" anchor="ctr">
                    <a:lnL>
                      <a:noFill/>
                    </a:lnL>
                    <a:lnR>
                      <a:noFill/>
                    </a:lnR>
                    <a:lnT>
                      <a:noFill/>
                    </a:lnT>
                    <a:lnB>
                      <a:noFill/>
                    </a:lnB>
                  </a:tcPr>
                </a:tc>
                <a:tc>
                  <a:txBody>
                    <a:bodyPr/>
                    <a:lstStyle/>
                    <a:p>
                      <a:pPr algn="ctr" fontAlgn="ctr"/>
                      <a:r>
                        <a:rPr lang="en-US" sz="1800" b="0" i="0" u="none" strike="noStrike" dirty="0" smtClean="0">
                          <a:solidFill>
                            <a:srgbClr val="FFFF00"/>
                          </a:solidFill>
                          <a:effectLst>
                            <a:outerShdw blurRad="50800" dist="38100" algn="tr" rotWithShape="0">
                              <a:prstClr val="black">
                                <a:alpha val="40000"/>
                              </a:prstClr>
                            </a:outerShdw>
                          </a:effectLst>
                          <a:latin typeface="Times New Roman"/>
                        </a:rPr>
                        <a:t>$150,000</a:t>
                      </a: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5935" marR="5935" marT="5935"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800" b="1" i="0" u="none" strike="noStrike" dirty="0" err="1" smtClean="0">
                          <a:solidFill>
                            <a:srgbClr val="FFFF00"/>
                          </a:solidFill>
                          <a:effectLst>
                            <a:outerShdw blurRad="50800" dist="38100" algn="tr" rotWithShape="0">
                              <a:prstClr val="black">
                                <a:alpha val="40000"/>
                              </a:prstClr>
                            </a:outerShdw>
                          </a:effectLst>
                          <a:latin typeface="Times New Roman"/>
                        </a:rPr>
                        <a:t>JLab</a:t>
                      </a:r>
                      <a:r>
                        <a:rPr lang="en-US" sz="1800" b="1" i="0" u="none" strike="noStrike" dirty="0" smtClean="0">
                          <a:solidFill>
                            <a:srgbClr val="FFFF00"/>
                          </a:solidFill>
                          <a:effectLst/>
                          <a:latin typeface="Times New Roman" pitchFamily="18" charset="0"/>
                          <a:cs typeface="Times New Roman" pitchFamily="18" charset="0"/>
                        </a:rPr>
                        <a:t>(Wang)</a:t>
                      </a:r>
                      <a:endParaRPr lang="en-US" sz="1800" b="1" i="0" u="none" strike="noStrike" dirty="0">
                        <a:solidFill>
                          <a:srgbClr val="FFFF00"/>
                        </a:solidFill>
                        <a:effectLst>
                          <a:outerShdw blurRad="50800" dist="38100" algn="tr" rotWithShape="0">
                            <a:prstClr val="black">
                              <a:alpha val="40000"/>
                            </a:prstClr>
                          </a:outerShdw>
                        </a:effectLst>
                        <a:latin typeface="Times New Roman"/>
                      </a:endParaRPr>
                    </a:p>
                  </a:txBody>
                  <a:tcPr marL="5935" marR="5935" marT="5935" marB="0" anchor="ctr">
                    <a:lnL>
                      <a:noFill/>
                    </a:lnL>
                    <a:lnR>
                      <a:noFill/>
                    </a:lnR>
                    <a:lnT>
                      <a:noFill/>
                    </a:lnT>
                    <a:lnB>
                      <a:noFill/>
                    </a:lnB>
                  </a:tcPr>
                </a:tc>
                <a:tc>
                  <a:txBody>
                    <a:bodyPr/>
                    <a:lstStyle/>
                    <a:p>
                      <a:pPr algn="l" fontAlgn="b"/>
                      <a:endParaRPr lang="en-US" sz="1800" b="0" i="0" u="none" strike="noStrike" dirty="0">
                        <a:solidFill>
                          <a:srgbClr val="FFFF00"/>
                        </a:solidFill>
                        <a:effectLst/>
                        <a:latin typeface="Times New Roman" pitchFamily="18" charset="0"/>
                        <a:cs typeface="Times New Roman" pitchFamily="18" charset="0"/>
                      </a:endParaRPr>
                    </a:p>
                  </a:txBody>
                  <a:tcPr marL="5935" marR="5935" marT="5935" marB="0" anchor="b">
                    <a:lnL>
                      <a:noFill/>
                    </a:lnL>
                    <a:lnR>
                      <a:noFill/>
                    </a:lnR>
                    <a:lnT>
                      <a:noFill/>
                    </a:lnT>
                    <a:lnB>
                      <a:noFill/>
                    </a:lnB>
                  </a:tcPr>
                </a:tc>
                <a:tc>
                  <a:txBody>
                    <a:bodyPr/>
                    <a:lstStyle/>
                    <a:p>
                      <a:endParaRPr lang="en-US" dirty="0"/>
                    </a:p>
                  </a:txBody>
                  <a:tcPr marL="5935" marR="5935" marT="5935" marB="0" anchor="ctr">
                    <a:lnL>
                      <a:noFill/>
                    </a:lnL>
                    <a:lnR>
                      <a:noFill/>
                    </a:lnR>
                    <a:lnT>
                      <a:noFill/>
                    </a:lnT>
                    <a:lnB>
                      <a:noFill/>
                    </a:lnB>
                  </a:tcPr>
                </a:tc>
              </a:tr>
              <a:tr h="306106">
                <a:tc>
                  <a:txBody>
                    <a:bodyPr/>
                    <a:lstStyle/>
                    <a:p>
                      <a:pPr algn="l" fontAlgn="ctr"/>
                      <a:r>
                        <a:rPr lang="en-US" sz="1800" b="0" i="0" u="none" strike="noStrike" dirty="0" smtClean="0">
                          <a:solidFill>
                            <a:srgbClr val="FFFF00"/>
                          </a:solidFill>
                          <a:effectLst>
                            <a:outerShdw blurRad="50800" dist="38100" algn="tr" rotWithShape="0">
                              <a:prstClr val="black">
                                <a:alpha val="40000"/>
                              </a:prstClr>
                            </a:outerShdw>
                          </a:effectLst>
                          <a:latin typeface="Times New Roman"/>
                        </a:rPr>
                        <a:t>2014</a:t>
                      </a: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5935" marR="5935" marT="5935" marB="0" anchor="ctr">
                    <a:lnL>
                      <a:noFill/>
                    </a:lnL>
                    <a:lnR>
                      <a:noFill/>
                    </a:lnR>
                    <a:lnT>
                      <a:noFill/>
                    </a:lnT>
                    <a:lnB>
                      <a:noFill/>
                    </a:lnB>
                  </a:tcPr>
                </a:tc>
                <a:tc>
                  <a:txBody>
                    <a:bodyPr/>
                    <a:lstStyle/>
                    <a:p>
                      <a:pPr algn="l" fontAlgn="ctr"/>
                      <a:r>
                        <a:rPr lang="en-US" sz="1800" b="0" i="0" u="none" strike="noStrike" dirty="0" smtClean="0">
                          <a:solidFill>
                            <a:srgbClr val="FFFF00"/>
                          </a:solidFill>
                          <a:effectLst>
                            <a:outerShdw blurRad="50800" dist="38100" algn="tr" rotWithShape="0">
                              <a:prstClr val="black">
                                <a:alpha val="40000"/>
                              </a:prstClr>
                            </a:outerShdw>
                          </a:effectLst>
                          <a:latin typeface="Times New Roman"/>
                        </a:rPr>
                        <a:t>H-minus source</a:t>
                      </a: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5935" marR="5935" marT="5935" marB="0" anchor="ctr">
                    <a:lnL>
                      <a:noFill/>
                    </a:lnL>
                    <a:lnR>
                      <a:noFill/>
                    </a:lnR>
                    <a:lnT>
                      <a:noFill/>
                    </a:lnT>
                    <a:lnB>
                      <a:noFill/>
                    </a:lnB>
                  </a:tcPr>
                </a:tc>
                <a:tc>
                  <a:txBody>
                    <a:bodyPr/>
                    <a:lstStyle/>
                    <a:p>
                      <a:pPr algn="ctr" fontAlgn="ctr"/>
                      <a:r>
                        <a:rPr lang="en-US" sz="1800" b="0" i="0" u="none" strike="noStrike" smtClean="0">
                          <a:solidFill>
                            <a:srgbClr val="FFFF00"/>
                          </a:solidFill>
                          <a:effectLst>
                            <a:outerShdw blurRad="50800" dist="38100" algn="tr" rotWithShape="0">
                              <a:prstClr val="black">
                                <a:alpha val="40000"/>
                              </a:prstClr>
                            </a:outerShdw>
                          </a:effectLst>
                          <a:latin typeface="Times New Roman"/>
                        </a:rPr>
                        <a:t>$150,000</a:t>
                      </a: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5935" marR="5935" marT="5935"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800" b="1" i="0" u="none" strike="noStrike" dirty="0" smtClean="0">
                          <a:solidFill>
                            <a:srgbClr val="FFFF00"/>
                          </a:solidFill>
                          <a:effectLst>
                            <a:outerShdw blurRad="50800" dist="38100" algn="tr" rotWithShape="0">
                              <a:prstClr val="black">
                                <a:alpha val="40000"/>
                              </a:prstClr>
                            </a:outerShdw>
                          </a:effectLst>
                          <a:latin typeface="Times New Roman"/>
                        </a:rPr>
                        <a:t>ORNL/SNS (</a:t>
                      </a:r>
                      <a:r>
                        <a:rPr lang="en-US" sz="1800" b="1" i="0" u="none" strike="noStrike" dirty="0" err="1" smtClean="0">
                          <a:solidFill>
                            <a:srgbClr val="FFFF00"/>
                          </a:solidFill>
                          <a:effectLst>
                            <a:outerShdw blurRad="50800" dist="38100" algn="tr" rotWithShape="0">
                              <a:prstClr val="black">
                                <a:alpha val="40000"/>
                              </a:prstClr>
                            </a:outerShdw>
                          </a:effectLst>
                          <a:latin typeface="Times New Roman"/>
                        </a:rPr>
                        <a:t>Stockli</a:t>
                      </a:r>
                      <a:r>
                        <a:rPr lang="en-US" sz="1800" b="1" i="0" u="none" strike="noStrike" dirty="0" smtClean="0">
                          <a:solidFill>
                            <a:srgbClr val="FFFF00"/>
                          </a:solidFill>
                          <a:effectLst>
                            <a:outerShdw blurRad="50800" dist="38100" algn="tr" rotWithShape="0">
                              <a:prstClr val="black">
                                <a:alpha val="40000"/>
                              </a:prstClr>
                            </a:outerShdw>
                          </a:effectLst>
                          <a:latin typeface="Times New Roman"/>
                        </a:rPr>
                        <a:t>)</a:t>
                      </a:r>
                      <a:endParaRPr lang="en-US" sz="1800" b="1" i="0" u="none" strike="noStrike" dirty="0">
                        <a:solidFill>
                          <a:srgbClr val="FFFF00"/>
                        </a:solidFill>
                        <a:effectLst>
                          <a:outerShdw blurRad="50800" dist="38100" algn="tr" rotWithShape="0">
                            <a:prstClr val="black">
                              <a:alpha val="40000"/>
                            </a:prstClr>
                          </a:outerShdw>
                        </a:effectLst>
                        <a:latin typeface="Times New Roman"/>
                      </a:endParaRPr>
                    </a:p>
                  </a:txBody>
                  <a:tcPr marL="5935" marR="5935" marT="5935" marB="0" anchor="ctr">
                    <a:lnL>
                      <a:noFill/>
                    </a:lnL>
                    <a:lnR>
                      <a:noFill/>
                    </a:lnR>
                    <a:lnT>
                      <a:noFill/>
                    </a:lnT>
                    <a:lnB>
                      <a:noFill/>
                    </a:lnB>
                  </a:tcPr>
                </a:tc>
                <a:tc>
                  <a:txBody>
                    <a:bodyPr/>
                    <a:lstStyle/>
                    <a:p>
                      <a:pPr algn="l" fontAlgn="b"/>
                      <a:endParaRPr lang="en-US" sz="1800" b="0" i="0" u="none" strike="noStrike" dirty="0">
                        <a:solidFill>
                          <a:srgbClr val="FFFF00"/>
                        </a:solidFill>
                        <a:effectLst/>
                        <a:latin typeface="Times New Roman" pitchFamily="18" charset="0"/>
                        <a:cs typeface="Times New Roman" pitchFamily="18" charset="0"/>
                      </a:endParaRPr>
                    </a:p>
                  </a:txBody>
                  <a:tcPr marL="5935" marR="5935" marT="5935" marB="0" anchor="b">
                    <a:lnL>
                      <a:noFill/>
                    </a:lnL>
                    <a:lnR>
                      <a:noFill/>
                    </a:lnR>
                    <a:lnT>
                      <a:noFill/>
                    </a:lnT>
                    <a:lnB>
                      <a:noFill/>
                    </a:lnB>
                  </a:tcPr>
                </a:tc>
                <a:tc>
                  <a:txBody>
                    <a:bodyPr/>
                    <a:lstStyle/>
                    <a:p>
                      <a:endParaRPr lang="en-US" dirty="0"/>
                    </a:p>
                  </a:txBody>
                  <a:tcPr marL="5935" marR="5935" marT="5935" marB="0" anchor="ctr">
                    <a:lnL>
                      <a:noFill/>
                    </a:lnL>
                    <a:lnR>
                      <a:noFill/>
                    </a:lnR>
                    <a:lnT>
                      <a:noFill/>
                    </a:lnT>
                    <a:lnB>
                      <a:noFill/>
                    </a:lnB>
                  </a:tcPr>
                </a:tc>
              </a:tr>
              <a:tr h="306106">
                <a:tc>
                  <a:txBody>
                    <a:bodyPr/>
                    <a:lstStyle/>
                    <a:p>
                      <a:pPr algn="l" fontAlgn="ctr"/>
                      <a:r>
                        <a:rPr lang="en-US" sz="1800" b="0" i="0" u="none" strike="noStrike" dirty="0" smtClean="0">
                          <a:solidFill>
                            <a:srgbClr val="FFFF00"/>
                          </a:solidFill>
                          <a:effectLst>
                            <a:outerShdw blurRad="50800" dist="38100" algn="tr" rotWithShape="0">
                              <a:prstClr val="black">
                                <a:alpha val="40000"/>
                              </a:prstClr>
                            </a:outerShdw>
                          </a:effectLst>
                          <a:latin typeface="Times New Roman"/>
                        </a:rPr>
                        <a:t>2014</a:t>
                      </a: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5935" marR="5935" marT="5935" marB="0" anchor="ctr">
                    <a:lnL>
                      <a:noFill/>
                    </a:lnL>
                    <a:lnR>
                      <a:noFill/>
                    </a:lnR>
                    <a:lnT>
                      <a:noFill/>
                    </a:lnT>
                    <a:lnB>
                      <a:noFill/>
                    </a:lnB>
                  </a:tcPr>
                </a:tc>
                <a:tc>
                  <a:txBody>
                    <a:bodyPr/>
                    <a:lstStyle/>
                    <a:p>
                      <a:pPr algn="l" fontAlgn="ctr"/>
                      <a:r>
                        <a:rPr lang="en-US" sz="1800" b="0" i="0" u="none" strike="noStrike" dirty="0" smtClean="0">
                          <a:solidFill>
                            <a:srgbClr val="FFFF00"/>
                          </a:solidFill>
                          <a:effectLst>
                            <a:outerShdw blurRad="50800" dist="38100" algn="tr" rotWithShape="0">
                              <a:prstClr val="black">
                                <a:alpha val="40000"/>
                              </a:prstClr>
                            </a:outerShdw>
                          </a:effectLst>
                          <a:latin typeface="Times New Roman"/>
                        </a:rPr>
                        <a:t>Bi2212 30T Solenoid</a:t>
                      </a: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5935" marR="5935" marT="5935" marB="0" anchor="ctr">
                    <a:lnL>
                      <a:noFill/>
                    </a:lnL>
                    <a:lnR>
                      <a:noFill/>
                    </a:lnR>
                    <a:lnT>
                      <a:noFill/>
                    </a:lnT>
                    <a:lnB>
                      <a:noFill/>
                    </a:lnB>
                  </a:tcPr>
                </a:tc>
                <a:tc>
                  <a:txBody>
                    <a:bodyPr/>
                    <a:lstStyle/>
                    <a:p>
                      <a:pPr algn="ctr" fontAlgn="ctr"/>
                      <a:r>
                        <a:rPr lang="en-US" sz="1800" b="0" i="0" u="none" strike="noStrike" dirty="0" smtClean="0">
                          <a:solidFill>
                            <a:srgbClr val="FFFF00"/>
                          </a:solidFill>
                          <a:effectLst>
                            <a:outerShdw blurRad="50800" dist="38100" algn="tr" rotWithShape="0">
                              <a:prstClr val="black">
                                <a:alpha val="40000"/>
                              </a:prstClr>
                            </a:outerShdw>
                          </a:effectLst>
                          <a:latin typeface="Times New Roman"/>
                        </a:rPr>
                        <a:t>$150,000</a:t>
                      </a: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5935" marR="5935" marT="5935" marB="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800" b="1" i="0" u="none" strike="noStrike" dirty="0" smtClean="0">
                          <a:solidFill>
                            <a:srgbClr val="FFFF00"/>
                          </a:solidFill>
                          <a:effectLst>
                            <a:outerShdw blurRad="50800" dist="38100" algn="tr" rotWithShape="0">
                              <a:prstClr val="black">
                                <a:alpha val="40000"/>
                              </a:prstClr>
                            </a:outerShdw>
                          </a:effectLst>
                          <a:latin typeface="Times New Roman"/>
                        </a:rPr>
                        <a:t>FNAL(Shen)</a:t>
                      </a:r>
                      <a:endParaRPr lang="en-US" sz="1800" b="1" i="0" u="none" strike="noStrike" dirty="0">
                        <a:solidFill>
                          <a:srgbClr val="FFFF00"/>
                        </a:solidFill>
                        <a:effectLst>
                          <a:outerShdw blurRad="50800" dist="38100" algn="tr" rotWithShape="0">
                            <a:prstClr val="black">
                              <a:alpha val="40000"/>
                            </a:prstClr>
                          </a:outerShdw>
                        </a:effectLst>
                        <a:latin typeface="Times New Roman"/>
                      </a:endParaRPr>
                    </a:p>
                  </a:txBody>
                  <a:tcPr marL="5935" marR="5935" marT="5935" marB="0" anchor="ctr">
                    <a:lnL>
                      <a:noFill/>
                    </a:lnL>
                    <a:lnR>
                      <a:noFill/>
                    </a:lnR>
                    <a:lnT>
                      <a:noFill/>
                    </a:lnT>
                    <a:lnB>
                      <a:noFill/>
                    </a:lnB>
                  </a:tcPr>
                </a:tc>
                <a:tc>
                  <a:txBody>
                    <a:bodyPr/>
                    <a:lstStyle/>
                    <a:p>
                      <a:pPr algn="l" fontAlgn="b"/>
                      <a:endParaRPr lang="en-US" sz="1800" b="0" i="0" u="none" strike="noStrike" dirty="0">
                        <a:solidFill>
                          <a:srgbClr val="FFFF00"/>
                        </a:solidFill>
                        <a:effectLst/>
                        <a:latin typeface="Times New Roman" pitchFamily="18" charset="0"/>
                        <a:cs typeface="Times New Roman" pitchFamily="18" charset="0"/>
                      </a:endParaRPr>
                    </a:p>
                  </a:txBody>
                  <a:tcPr marL="5935" marR="5935" marT="5935" marB="0" anchor="b">
                    <a:lnL>
                      <a:noFill/>
                    </a:lnL>
                    <a:lnR>
                      <a:noFill/>
                    </a:lnR>
                    <a:lnT>
                      <a:noFill/>
                    </a:lnT>
                    <a:lnB>
                      <a:noFill/>
                    </a:lnB>
                  </a:tcPr>
                </a:tc>
                <a:tc>
                  <a:txBody>
                    <a:bodyPr/>
                    <a:lstStyle/>
                    <a:p>
                      <a:endParaRPr lang="en-US" dirty="0"/>
                    </a:p>
                  </a:txBody>
                  <a:tcPr marL="5935" marR="5935" marT="5935" marB="0" anchor="ctr">
                    <a:lnL>
                      <a:noFill/>
                    </a:lnL>
                    <a:lnR>
                      <a:noFill/>
                    </a:lnR>
                    <a:lnT>
                      <a:noFill/>
                    </a:lnT>
                    <a:lnB>
                      <a:noFill/>
                    </a:lnB>
                  </a:tcPr>
                </a:tc>
              </a:tr>
              <a:tr h="306106">
                <a:tc>
                  <a:txBody>
                    <a:bodyPr/>
                    <a:lstStyle/>
                    <a:p>
                      <a:pPr algn="l" fontAlgn="ct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5935" marR="5935" marT="5935" marB="0" anchor="ctr">
                    <a:lnL>
                      <a:noFill/>
                    </a:lnL>
                    <a:lnR>
                      <a:noFill/>
                    </a:lnR>
                    <a:lnT>
                      <a:noFill/>
                    </a:lnT>
                    <a:lnB>
                      <a:noFill/>
                    </a:lnB>
                  </a:tcPr>
                </a:tc>
                <a:tc>
                  <a:txBody>
                    <a:bodyPr/>
                    <a:lstStyle/>
                    <a:p>
                      <a:pPr algn="l" fontAlgn="ct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5935" marR="5935" marT="5935" marB="0" anchor="ctr">
                    <a:lnL>
                      <a:noFill/>
                    </a:lnL>
                    <a:lnR>
                      <a:noFill/>
                    </a:lnR>
                    <a:lnT>
                      <a:noFill/>
                    </a:lnT>
                    <a:lnB>
                      <a:noFill/>
                    </a:lnB>
                  </a:tcPr>
                </a:tc>
                <a:tc>
                  <a:txBody>
                    <a:bodyPr/>
                    <a:lstStyle/>
                    <a:p>
                      <a:pPr algn="ctr" fontAlgn="ctr"/>
                      <a:r>
                        <a:rPr lang="en-US" sz="1800" b="1" i="0" u="none" strike="noStrike" dirty="0" smtClean="0">
                          <a:solidFill>
                            <a:srgbClr val="FFFF00"/>
                          </a:solidFill>
                          <a:effectLst>
                            <a:outerShdw blurRad="50800" dist="38100" algn="tr" rotWithShape="0">
                              <a:prstClr val="black">
                                <a:alpha val="40000"/>
                              </a:prstClr>
                            </a:outerShdw>
                          </a:effectLst>
                          <a:latin typeface="Times New Roman"/>
                        </a:rPr>
                        <a:t>$6,150,000 </a:t>
                      </a:r>
                      <a:endParaRPr lang="en-US" sz="1800" b="1" i="0" u="none" strike="noStrike" dirty="0">
                        <a:solidFill>
                          <a:srgbClr val="FFFF00"/>
                        </a:solidFill>
                        <a:effectLst>
                          <a:outerShdw blurRad="50800" dist="38100" algn="tr" rotWithShape="0">
                            <a:prstClr val="black">
                              <a:alpha val="40000"/>
                            </a:prstClr>
                          </a:outerShdw>
                        </a:effectLst>
                        <a:latin typeface="Times New Roman"/>
                      </a:endParaRPr>
                    </a:p>
                  </a:txBody>
                  <a:tcPr marL="5935" marR="5935" marT="5935"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ct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5935" marR="5935" marT="5935" marB="0" anchor="ctr">
                    <a:lnL>
                      <a:noFill/>
                    </a:lnL>
                    <a:lnR>
                      <a:noFill/>
                    </a:lnR>
                    <a:lnT>
                      <a:noFill/>
                    </a:lnT>
                    <a:lnB>
                      <a:noFill/>
                    </a:lnB>
                  </a:tcPr>
                </a:tc>
                <a:tc>
                  <a:txBody>
                    <a:bodyPr/>
                    <a:lstStyle/>
                    <a:p>
                      <a:pPr algn="l" fontAlgn="b"/>
                      <a:endParaRPr lang="en-US" sz="1800" b="0" i="0" u="none" strike="noStrike" dirty="0">
                        <a:solidFill>
                          <a:srgbClr val="FFFF00"/>
                        </a:solidFill>
                        <a:effectLst/>
                        <a:latin typeface="Arial"/>
                      </a:endParaRPr>
                    </a:p>
                  </a:txBody>
                  <a:tcPr marL="5935" marR="5935" marT="5935" marB="0" anchor="b">
                    <a:lnL>
                      <a:noFill/>
                    </a:lnL>
                    <a:lnR>
                      <a:noFill/>
                    </a:lnR>
                    <a:lnT>
                      <a:noFill/>
                    </a:lnT>
                    <a:lnB>
                      <a:noFill/>
                    </a:lnB>
                  </a:tcPr>
                </a:tc>
                <a:tc>
                  <a:txBody>
                    <a:bodyPr/>
                    <a:lstStyle/>
                    <a:p>
                      <a:endParaRPr lang="en-US" dirty="0"/>
                    </a:p>
                  </a:txBody>
                  <a:tcPr marL="5935" marR="5935" marT="5935" marB="0" anchor="ctr">
                    <a:lnL>
                      <a:noFill/>
                    </a:lnL>
                    <a:lnR>
                      <a:noFill/>
                    </a:lnR>
                    <a:lnT>
                      <a:noFill/>
                    </a:lnT>
                    <a:lnB>
                      <a:noFill/>
                    </a:lnB>
                  </a:tcPr>
                </a:tc>
              </a:tr>
              <a:tr h="200954">
                <a:tc>
                  <a:txBody>
                    <a:bodyPr/>
                    <a:lstStyle/>
                    <a:p>
                      <a:pPr algn="l" fontAlgn="b"/>
                      <a:endParaRPr lang="en-US" sz="1100" b="0" i="0" u="none" strike="noStrike" dirty="0">
                        <a:solidFill>
                          <a:srgbClr val="000000"/>
                        </a:solidFill>
                        <a:effectLst/>
                        <a:latin typeface="Arial"/>
                      </a:endParaRPr>
                    </a:p>
                  </a:txBody>
                  <a:tcPr marL="5935" marR="5935" marT="5935" marB="0" anchor="b">
                    <a:lnL>
                      <a:noFill/>
                    </a:lnL>
                    <a:lnR>
                      <a:noFill/>
                    </a:lnR>
                    <a:lnT>
                      <a:noFill/>
                    </a:lnT>
                    <a:lnB>
                      <a:noFill/>
                    </a:lnB>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en-US" sz="1800" b="0" i="0" u="none" strike="noStrike" kern="1200" dirty="0" smtClean="0">
                        <a:solidFill>
                          <a:srgbClr val="FFFF00"/>
                        </a:solidFill>
                        <a:effectLst>
                          <a:outerShdw blurRad="50800" dist="38100" algn="tr" rotWithShape="0">
                            <a:prstClr val="black">
                              <a:alpha val="40000"/>
                            </a:prstClr>
                          </a:outerShdw>
                        </a:effectLst>
                        <a:latin typeface="Times New Roman"/>
                        <a:ea typeface="+mn-ea"/>
                        <a:cs typeface="+mn-cs"/>
                      </a:endParaRPr>
                    </a:p>
                  </a:txBody>
                  <a:tcPr marL="5935" marR="5935" marT="5935" marB="0" anchor="b">
                    <a:lnL>
                      <a:noFill/>
                    </a:lnL>
                    <a:lnR>
                      <a:noFill/>
                    </a:lnR>
                    <a:lnT>
                      <a:noFill/>
                    </a:lnT>
                    <a:lnB>
                      <a:noFill/>
                    </a:lnB>
                  </a:tcPr>
                </a:tc>
                <a:tc>
                  <a:txBody>
                    <a:bodyPr/>
                    <a:lstStyle/>
                    <a:p>
                      <a:pPr algn="l" fontAlgn="b"/>
                      <a:endParaRPr lang="en-US" sz="600" b="0" i="0" u="none" strike="noStrike" dirty="0">
                        <a:solidFill>
                          <a:srgbClr val="000000"/>
                        </a:solidFill>
                        <a:effectLst/>
                        <a:latin typeface="Arial"/>
                      </a:endParaRPr>
                    </a:p>
                  </a:txBody>
                  <a:tcPr marL="5935" marR="5935" marT="5935" marB="0" anchor="b">
                    <a:lnL>
                      <a:noFill/>
                    </a:lnL>
                    <a:lnR>
                      <a:noFill/>
                    </a:lnR>
                    <a:lnT>
                      <a:noFill/>
                    </a:lnT>
                    <a:lnB>
                      <a:noFill/>
                    </a:lnB>
                  </a:tcPr>
                </a:tc>
                <a:tc>
                  <a:txBody>
                    <a:bodyPr/>
                    <a:lstStyle/>
                    <a:p>
                      <a:pPr algn="l" fontAlgn="b"/>
                      <a:endParaRPr lang="en-US" sz="600" b="0" i="0" u="none" strike="noStrike" dirty="0">
                        <a:solidFill>
                          <a:srgbClr val="000000"/>
                        </a:solidFill>
                        <a:effectLst/>
                        <a:latin typeface="Arial"/>
                      </a:endParaRPr>
                    </a:p>
                  </a:txBody>
                  <a:tcPr marL="5935" marR="5935" marT="5935" marB="0" anchor="b">
                    <a:lnL>
                      <a:noFill/>
                    </a:lnL>
                    <a:lnR>
                      <a:noFill/>
                    </a:lnR>
                    <a:lnT>
                      <a:noFill/>
                    </a:lnT>
                    <a:lnB>
                      <a:noFill/>
                    </a:lnB>
                  </a:tcPr>
                </a:tc>
                <a:tc>
                  <a:txBody>
                    <a:bodyPr/>
                    <a:lstStyle/>
                    <a:p>
                      <a:pPr algn="l" fontAlgn="b"/>
                      <a:endParaRPr lang="en-US" sz="1100" b="0" i="0" u="none" strike="noStrike">
                        <a:solidFill>
                          <a:srgbClr val="000000"/>
                        </a:solidFill>
                        <a:effectLst/>
                        <a:latin typeface="Arial"/>
                      </a:endParaRPr>
                    </a:p>
                  </a:txBody>
                  <a:tcPr marL="5935" marR="5935" marT="5935" marB="0" anchor="b">
                    <a:lnL>
                      <a:noFill/>
                    </a:lnL>
                    <a:lnR>
                      <a:noFill/>
                    </a:lnR>
                    <a:lnT>
                      <a:noFill/>
                    </a:lnT>
                    <a:lnB>
                      <a:noFill/>
                    </a:lnB>
                  </a:tcPr>
                </a:tc>
                <a:tc>
                  <a:txBody>
                    <a:bodyPr/>
                    <a:lstStyle/>
                    <a:p>
                      <a:endParaRPr lang="en-US" dirty="0"/>
                    </a:p>
                  </a:txBody>
                  <a:tcPr marL="5935" marR="5935" marT="5935" marB="0" anchor="b">
                    <a:lnL>
                      <a:noFill/>
                    </a:lnL>
                    <a:lnR>
                      <a:noFill/>
                    </a:lnR>
                    <a:lnT>
                      <a:noFill/>
                    </a:lnT>
                    <a:lnB>
                      <a:noFill/>
                    </a:lnB>
                  </a:tcPr>
                </a:tc>
              </a:tr>
            </a:tbl>
          </a:graphicData>
        </a:graphic>
      </p:graphicFrame>
      <p:sp>
        <p:nvSpPr>
          <p:cNvPr id="4" name="Date Placeholder 3"/>
          <p:cNvSpPr>
            <a:spLocks noGrp="1"/>
          </p:cNvSpPr>
          <p:nvPr>
            <p:ph type="dt" sz="half" idx="10"/>
          </p:nvPr>
        </p:nvSpPr>
        <p:spPr/>
        <p:txBody>
          <a:bodyPr/>
          <a:lstStyle/>
          <a:p>
            <a:pPr>
              <a:defRPr/>
            </a:pPr>
            <a:r>
              <a:rPr lang="en-US" smtClean="0">
                <a:solidFill>
                  <a:srgbClr val="FFFFFF"/>
                </a:solidFill>
              </a:rPr>
              <a:t>Jan 28, 2014</a:t>
            </a:r>
            <a:endParaRPr lang="en-US">
              <a:solidFill>
                <a:srgbClr val="FFFFFF"/>
              </a:solidFill>
            </a:endParaRPr>
          </a:p>
        </p:txBody>
      </p:sp>
      <p:sp>
        <p:nvSpPr>
          <p:cNvPr id="5" name="Footer Placeholder 4"/>
          <p:cNvSpPr>
            <a:spLocks noGrp="1"/>
          </p:cNvSpPr>
          <p:nvPr>
            <p:ph type="ftr" sz="quarter" idx="11"/>
          </p:nvPr>
        </p:nvSpPr>
        <p:spPr/>
        <p:txBody>
          <a:bodyPr/>
          <a:lstStyle/>
          <a:p>
            <a:pPr>
              <a:defRPr/>
            </a:pPr>
            <a:r>
              <a:rPr lang="en-US" smtClean="0">
                <a:solidFill>
                  <a:srgbClr val="FFFFFF"/>
                </a:solidFill>
              </a:rPr>
              <a:t>UChicago Energy Policy Institute</a:t>
            </a:r>
            <a:endParaRPr lang="en-US" dirty="0">
              <a:solidFill>
                <a:srgbClr val="FFFFFF"/>
              </a:solidFill>
            </a:endParaRPr>
          </a:p>
        </p:txBody>
      </p:sp>
      <p:sp>
        <p:nvSpPr>
          <p:cNvPr id="6" name="Slide Number Placeholder 5"/>
          <p:cNvSpPr>
            <a:spLocks noGrp="1"/>
          </p:cNvSpPr>
          <p:nvPr>
            <p:ph type="sldNum" sz="quarter" idx="12"/>
          </p:nvPr>
        </p:nvSpPr>
        <p:spPr/>
        <p:txBody>
          <a:bodyPr/>
          <a:lstStyle/>
          <a:p>
            <a:pPr>
              <a:defRPr/>
            </a:pPr>
            <a:fld id="{6589C4DB-A6CC-4B7D-BE4D-4AB27C0F8EB0}" type="slidenum">
              <a:rPr lang="en-US" smtClean="0">
                <a:solidFill>
                  <a:srgbClr val="FFFFFF"/>
                </a:solidFill>
              </a:rPr>
              <a:pPr>
                <a:defRPr/>
              </a:pPr>
              <a:t>5</a:t>
            </a:fld>
            <a:endParaRPr lang="en-US">
              <a:solidFill>
                <a:srgbClr val="FFFFFF"/>
              </a:solidFill>
            </a:endParaRPr>
          </a:p>
        </p:txBody>
      </p:sp>
      <p:grpSp>
        <p:nvGrpSpPr>
          <p:cNvPr id="15" name="Group 3"/>
          <p:cNvGrpSpPr>
            <a:grpSpLocks/>
          </p:cNvGrpSpPr>
          <p:nvPr/>
        </p:nvGrpSpPr>
        <p:grpSpPr bwMode="auto">
          <a:xfrm>
            <a:off x="0" y="0"/>
            <a:ext cx="1905000" cy="838200"/>
            <a:chOff x="3840" y="3216"/>
            <a:chExt cx="1440" cy="624"/>
          </a:xfrm>
        </p:grpSpPr>
        <p:grpSp>
          <p:nvGrpSpPr>
            <p:cNvPr id="16" name="Group 4"/>
            <p:cNvGrpSpPr>
              <a:grpSpLocks/>
            </p:cNvGrpSpPr>
            <p:nvPr/>
          </p:nvGrpSpPr>
          <p:grpSpPr bwMode="auto">
            <a:xfrm>
              <a:off x="3840" y="3216"/>
              <a:ext cx="336" cy="624"/>
              <a:chOff x="1152" y="288"/>
              <a:chExt cx="960" cy="1872"/>
            </a:xfrm>
          </p:grpSpPr>
          <p:sp>
            <p:nvSpPr>
              <p:cNvPr id="18" name="Oval 5"/>
              <p:cNvSpPr>
                <a:spLocks noChangeArrowheads="1"/>
              </p:cNvSpPr>
              <p:nvPr/>
            </p:nvSpPr>
            <p:spPr bwMode="auto">
              <a:xfrm>
                <a:off x="1152" y="1488"/>
                <a:ext cx="960" cy="672"/>
              </a:xfrm>
              <a:prstGeom prst="ellipse">
                <a:avLst/>
              </a:prstGeom>
              <a:solidFill>
                <a:schemeClr val="accent2"/>
              </a:solidFill>
              <a:ln w="9525">
                <a:noFill/>
                <a:round/>
                <a:headEnd/>
                <a:tailEnd/>
              </a:ln>
            </p:spPr>
            <p:txBody>
              <a:bodyPr wrap="none" anchor="ctr"/>
              <a:lstStyle/>
              <a:p>
                <a:pPr algn="ctr" eaLnBrk="0" fontAlgn="base" hangingPunct="0">
                  <a:spcBef>
                    <a:spcPct val="0"/>
                  </a:spcBef>
                  <a:spcAft>
                    <a:spcPct val="0"/>
                  </a:spcAft>
                </a:pPr>
                <a:endParaRPr lang="en-US">
                  <a:solidFill>
                    <a:srgbClr val="FFFFFF"/>
                  </a:solidFill>
                  <a:latin typeface="Arial" charset="0"/>
                </a:endParaRPr>
              </a:p>
            </p:txBody>
          </p:sp>
          <p:sp>
            <p:nvSpPr>
              <p:cNvPr id="19" name="Oval 6"/>
              <p:cNvSpPr>
                <a:spLocks noChangeArrowheads="1"/>
              </p:cNvSpPr>
              <p:nvPr/>
            </p:nvSpPr>
            <p:spPr bwMode="auto">
              <a:xfrm>
                <a:off x="1152" y="288"/>
                <a:ext cx="960" cy="672"/>
              </a:xfrm>
              <a:prstGeom prst="ellipse">
                <a:avLst/>
              </a:prstGeom>
              <a:solidFill>
                <a:schemeClr val="accent2"/>
              </a:solidFill>
              <a:ln w="9525">
                <a:noFill/>
                <a:round/>
                <a:headEnd/>
                <a:tailEnd/>
              </a:ln>
            </p:spPr>
            <p:txBody>
              <a:bodyPr wrap="none" anchor="ctr"/>
              <a:lstStyle/>
              <a:p>
                <a:pPr algn="ctr" eaLnBrk="0" fontAlgn="base" hangingPunct="0">
                  <a:spcBef>
                    <a:spcPct val="0"/>
                  </a:spcBef>
                  <a:spcAft>
                    <a:spcPct val="0"/>
                  </a:spcAft>
                </a:pPr>
                <a:endParaRPr lang="en-US">
                  <a:solidFill>
                    <a:srgbClr val="FFFFFF"/>
                  </a:solidFill>
                  <a:latin typeface="Arial" charset="0"/>
                </a:endParaRPr>
              </a:p>
            </p:txBody>
          </p:sp>
          <p:sp>
            <p:nvSpPr>
              <p:cNvPr id="20" name="Rectangle 7"/>
              <p:cNvSpPr>
                <a:spLocks noChangeAspect="1" noChangeArrowheads="1"/>
              </p:cNvSpPr>
              <p:nvPr/>
            </p:nvSpPr>
            <p:spPr bwMode="auto">
              <a:xfrm>
                <a:off x="1152" y="624"/>
                <a:ext cx="960" cy="1200"/>
              </a:xfrm>
              <a:prstGeom prst="rect">
                <a:avLst/>
              </a:prstGeom>
              <a:solidFill>
                <a:schemeClr val="accent2"/>
              </a:solidFill>
              <a:ln w="28575">
                <a:noFill/>
                <a:miter lim="800000"/>
                <a:headEnd/>
                <a:tailEnd/>
              </a:ln>
            </p:spPr>
            <p:txBody>
              <a:bodyPr wrap="none" anchor="ctr"/>
              <a:lstStyle/>
              <a:p>
                <a:pPr algn="ctr" eaLnBrk="0" fontAlgn="base" hangingPunct="0">
                  <a:spcBef>
                    <a:spcPct val="0"/>
                  </a:spcBef>
                  <a:spcAft>
                    <a:spcPct val="0"/>
                  </a:spcAft>
                </a:pPr>
                <a:endParaRPr lang="en-US">
                  <a:solidFill>
                    <a:srgbClr val="FFFFFF"/>
                  </a:solidFill>
                  <a:latin typeface="Arial" charset="0"/>
                </a:endParaRPr>
              </a:p>
            </p:txBody>
          </p:sp>
          <p:sp>
            <p:nvSpPr>
              <p:cNvPr id="21" name="WordArt 8"/>
              <p:cNvSpPr>
                <a:spLocks noChangeAspect="1" noChangeArrowheads="1" noChangeShapeType="1" noTextEdit="1"/>
              </p:cNvSpPr>
              <p:nvPr/>
            </p:nvSpPr>
            <p:spPr bwMode="auto">
              <a:xfrm>
                <a:off x="1392" y="768"/>
                <a:ext cx="494" cy="1008"/>
              </a:xfrm>
              <a:prstGeom prst="rect">
                <a:avLst/>
              </a:prstGeom>
            </p:spPr>
            <p:txBody>
              <a:bodyPr wrap="none" fromWordArt="1">
                <a:prstTxWarp prst="textPlain">
                  <a:avLst>
                    <a:gd name="adj" fmla="val 52833"/>
                  </a:avLst>
                </a:prstTxWarp>
              </a:bodyPr>
              <a:lstStyle/>
              <a:p>
                <a:pPr algn="ctr" eaLnBrk="0" fontAlgn="base" hangingPunct="0">
                  <a:spcBef>
                    <a:spcPct val="0"/>
                  </a:spcBef>
                  <a:spcAft>
                    <a:spcPct val="0"/>
                  </a:spcAft>
                </a:pPr>
                <a:r>
                  <a:rPr lang="en-US" sz="5400" b="1" i="1" kern="10">
                    <a:ln w="19050">
                      <a:noFill/>
                      <a:round/>
                      <a:headEnd/>
                      <a:tailEnd/>
                    </a:ln>
                    <a:solidFill>
                      <a:srgbClr val="FFFFFF"/>
                    </a:solidFill>
                    <a:latin typeface="Symbol"/>
                  </a:rPr>
                  <a:t>m</a:t>
                </a:r>
              </a:p>
            </p:txBody>
          </p:sp>
        </p:grpSp>
        <p:sp>
          <p:nvSpPr>
            <p:cNvPr id="17" name="Text Box 9"/>
            <p:cNvSpPr txBox="1">
              <a:spLocks noChangeArrowheads="1"/>
            </p:cNvSpPr>
            <p:nvPr/>
          </p:nvSpPr>
          <p:spPr bwMode="auto">
            <a:xfrm>
              <a:off x="4274" y="3360"/>
              <a:ext cx="1006" cy="251"/>
            </a:xfrm>
            <a:prstGeom prst="rect">
              <a:avLst/>
            </a:prstGeom>
            <a:noFill/>
            <a:ln w="9525">
              <a:noFill/>
              <a:miter lim="800000"/>
              <a:headEnd/>
              <a:tailEnd/>
            </a:ln>
          </p:spPr>
          <p:txBody>
            <a:bodyPr>
              <a:spAutoFit/>
            </a:bodyPr>
            <a:lstStyle/>
            <a:p>
              <a:pPr algn="ctr" eaLnBrk="0" fontAlgn="base" hangingPunct="0">
                <a:spcBef>
                  <a:spcPct val="50000"/>
                </a:spcBef>
                <a:spcAft>
                  <a:spcPct val="0"/>
                </a:spcAft>
              </a:pPr>
              <a:r>
                <a:rPr lang="en-US" sz="1600" b="1" i="1">
                  <a:solidFill>
                    <a:srgbClr val="66CCFF"/>
                  </a:solidFill>
                  <a:latin typeface="Times New Roman" pitchFamily="18" charset="0"/>
                </a:rPr>
                <a:t>Muons, Inc.</a:t>
              </a:r>
            </a:p>
          </p:txBody>
        </p:sp>
      </p:grpSp>
    </p:spTree>
    <p:extLst>
      <p:ext uri="{BB962C8B-B14F-4D97-AF65-F5344CB8AC3E}">
        <p14:creationId xmlns:p14="http://schemas.microsoft.com/office/powerpoint/2010/main" val="29518567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75383" y="224843"/>
            <a:ext cx="5086905" cy="523220"/>
          </a:xfrm>
          <a:prstGeom prst="rect">
            <a:avLst/>
          </a:prstGeom>
          <a:noFill/>
        </p:spPr>
        <p:txBody>
          <a:bodyPr wrap="none" rtlCol="0">
            <a:spAutoFit/>
          </a:bodyPr>
          <a:lstStyle/>
          <a:p>
            <a:pPr algn="ctr"/>
            <a:r>
              <a:rPr lang="en-US" sz="2800" b="1" dirty="0" smtClean="0"/>
              <a:t>Benefits of GEM*STAR for W-</a:t>
            </a:r>
            <a:r>
              <a:rPr lang="en-US" sz="2800" b="1" dirty="0" err="1" smtClean="0"/>
              <a:t>Pu</a:t>
            </a:r>
            <a:r>
              <a:rPr lang="en-US" sz="2800" b="1" dirty="0" smtClean="0"/>
              <a:t>  </a:t>
            </a:r>
          </a:p>
        </p:txBody>
      </p:sp>
      <p:sp>
        <p:nvSpPr>
          <p:cNvPr id="3" name="TextBox 2"/>
          <p:cNvSpPr txBox="1"/>
          <p:nvPr/>
        </p:nvSpPr>
        <p:spPr>
          <a:xfrm>
            <a:off x="659769" y="914400"/>
            <a:ext cx="7918130" cy="6278642"/>
          </a:xfrm>
          <a:prstGeom prst="rect">
            <a:avLst/>
          </a:prstGeom>
          <a:noFill/>
        </p:spPr>
        <p:txBody>
          <a:bodyPr wrap="none" rtlCol="0">
            <a:spAutoFit/>
          </a:bodyPr>
          <a:lstStyle/>
          <a:p>
            <a:r>
              <a:rPr lang="en-US" sz="2000" b="1" dirty="0" smtClean="0"/>
              <a:t>Burned W-</a:t>
            </a:r>
            <a:r>
              <a:rPr lang="en-US" sz="2000" b="1" dirty="0" err="1" smtClean="0"/>
              <a:t>Pu</a:t>
            </a:r>
            <a:r>
              <a:rPr lang="en-US" sz="2000" b="1" dirty="0" smtClean="0"/>
              <a:t> never useful for weapons</a:t>
            </a:r>
          </a:p>
          <a:p>
            <a:r>
              <a:rPr lang="en-US" sz="2000" b="1" dirty="0" smtClean="0"/>
              <a:t>Burned W-</a:t>
            </a:r>
            <a:r>
              <a:rPr lang="en-US" sz="2000" b="1" dirty="0" err="1" smtClean="0"/>
              <a:t>Pu</a:t>
            </a:r>
            <a:r>
              <a:rPr lang="en-US" sz="2000" b="1" dirty="0" smtClean="0"/>
              <a:t> never decays to back to weapons useful material</a:t>
            </a:r>
          </a:p>
          <a:p>
            <a:r>
              <a:rPr lang="en-US" sz="2000" b="1" dirty="0" smtClean="0"/>
              <a:t>Conversion to non-W-</a:t>
            </a:r>
            <a:r>
              <a:rPr lang="en-US" sz="2000" b="1" dirty="0" err="1" smtClean="0"/>
              <a:t>Pu</a:t>
            </a:r>
            <a:r>
              <a:rPr lang="en-US" sz="2000" b="1" dirty="0" smtClean="0"/>
              <a:t> in minutes</a:t>
            </a:r>
          </a:p>
          <a:p>
            <a:r>
              <a:rPr lang="en-US" sz="2000" b="1" dirty="0" err="1" smtClean="0"/>
              <a:t>Pu</a:t>
            </a:r>
            <a:r>
              <a:rPr lang="en-US" sz="2000" b="1" dirty="0" smtClean="0"/>
              <a:t> isotopic mixture can be reduced from 34 tons to 0.2 tons if desired</a:t>
            </a:r>
          </a:p>
          <a:p>
            <a:r>
              <a:rPr lang="en-US" sz="2000" b="1" dirty="0" smtClean="0"/>
              <a:t>Also converts C-</a:t>
            </a:r>
            <a:r>
              <a:rPr lang="en-US" sz="2000" b="1" dirty="0" err="1" smtClean="0"/>
              <a:t>Pu</a:t>
            </a:r>
            <a:r>
              <a:rPr lang="en-US" sz="2000" b="1" dirty="0" smtClean="0"/>
              <a:t> to-non-weapons-useful material</a:t>
            </a:r>
          </a:p>
          <a:p>
            <a:r>
              <a:rPr lang="en-US" sz="2000" b="1" dirty="0" smtClean="0"/>
              <a:t>Never requires a critical mass so no control rods</a:t>
            </a:r>
          </a:p>
          <a:p>
            <a:r>
              <a:rPr lang="en-US" sz="2000" b="1" dirty="0" smtClean="0"/>
              <a:t>No reprocessing or enrichment required</a:t>
            </a:r>
          </a:p>
          <a:p>
            <a:r>
              <a:rPr lang="en-US" sz="2000" b="1" dirty="0" smtClean="0"/>
              <a:t>No conversion to MOX; simple conversion of </a:t>
            </a:r>
            <a:r>
              <a:rPr lang="en-US" sz="2000" b="1" dirty="0" err="1" smtClean="0"/>
              <a:t>Pu</a:t>
            </a:r>
            <a:r>
              <a:rPr lang="en-US" sz="2000" b="1" dirty="0" smtClean="0"/>
              <a:t> metal and PuO</a:t>
            </a:r>
            <a:r>
              <a:rPr lang="en-US" sz="2000" b="1" baseline="-25000" dirty="0" smtClean="0"/>
              <a:t>2</a:t>
            </a:r>
            <a:r>
              <a:rPr lang="en-US" sz="2000" b="1" dirty="0" smtClean="0"/>
              <a:t> to PuF</a:t>
            </a:r>
            <a:r>
              <a:rPr lang="en-US" sz="2000" b="1" baseline="-25000" dirty="0" smtClean="0"/>
              <a:t>3</a:t>
            </a:r>
          </a:p>
          <a:p>
            <a:r>
              <a:rPr lang="en-US" sz="2000" b="1" dirty="0" smtClean="0"/>
              <a:t>Fission energy converted to diesel and sold as green fuel to DOD</a:t>
            </a:r>
          </a:p>
          <a:p>
            <a:r>
              <a:rPr lang="en-US" sz="2000" b="1" dirty="0" smtClean="0"/>
              <a:t>No stored large volatile fission product inventory as in LWRs (Fukushima)</a:t>
            </a:r>
          </a:p>
          <a:p>
            <a:r>
              <a:rPr lang="en-US" sz="2000" b="1" dirty="0" smtClean="0"/>
              <a:t>Liquid fuel moved by He pressure; no radiation exposure to humans</a:t>
            </a:r>
          </a:p>
          <a:p>
            <a:r>
              <a:rPr lang="en-US" sz="2000" b="1" dirty="0" smtClean="0"/>
              <a:t>No pressure vessel</a:t>
            </a:r>
          </a:p>
          <a:p>
            <a:r>
              <a:rPr lang="en-US" sz="2000" b="1" dirty="0" smtClean="0"/>
              <a:t>Passive recovery from loss of coolant (LOCA)</a:t>
            </a:r>
          </a:p>
          <a:p>
            <a:pPr algn="ctr"/>
            <a:endParaRPr lang="en-US" sz="800" b="1" i="1" dirty="0" smtClean="0">
              <a:solidFill>
                <a:srgbClr val="C00000"/>
              </a:solidFill>
            </a:endParaRPr>
          </a:p>
          <a:p>
            <a:pPr algn="ctr"/>
            <a:r>
              <a:rPr lang="en-US" sz="2800" b="1" i="1" dirty="0" smtClean="0">
                <a:solidFill>
                  <a:srgbClr val="C00000"/>
                </a:solidFill>
              </a:rPr>
              <a:t>Eliminating problems</a:t>
            </a:r>
          </a:p>
          <a:p>
            <a:pPr algn="ctr"/>
            <a:r>
              <a:rPr lang="en-US" sz="2400" b="1" i="1" dirty="0">
                <a:solidFill>
                  <a:srgbClr val="C00000"/>
                </a:solidFill>
              </a:rPr>
              <a:t>a</a:t>
            </a:r>
            <a:r>
              <a:rPr lang="en-US" sz="2400" b="1" i="1" dirty="0" smtClean="0">
                <a:solidFill>
                  <a:srgbClr val="C00000"/>
                </a:solidFill>
              </a:rPr>
              <a:t>voids the need for </a:t>
            </a:r>
          </a:p>
          <a:p>
            <a:pPr algn="ctr"/>
            <a:r>
              <a:rPr lang="en-US" sz="2800" b="1" i="1" dirty="0" smtClean="0">
                <a:solidFill>
                  <a:srgbClr val="C00000"/>
                </a:solidFill>
              </a:rPr>
              <a:t>Defense in Depth</a:t>
            </a:r>
          </a:p>
          <a:p>
            <a:endParaRPr lang="en-US" i="1"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B80B3F71-7FE0-44CE-9220-8FE300BBEB8E}" type="slidenum">
              <a:rPr lang="en-US" smtClean="0"/>
              <a:t>50</a:t>
            </a:fld>
            <a:endParaRPr lang="en-US"/>
          </a:p>
        </p:txBody>
      </p:sp>
      <p:sp>
        <p:nvSpPr>
          <p:cNvPr id="5" name="Date Placeholder 4"/>
          <p:cNvSpPr>
            <a:spLocks noGrp="1"/>
          </p:cNvSpPr>
          <p:nvPr>
            <p:ph type="dt" sz="half" idx="10"/>
          </p:nvPr>
        </p:nvSpPr>
        <p:spPr/>
        <p:txBody>
          <a:bodyPr/>
          <a:lstStyle/>
          <a:p>
            <a:r>
              <a:rPr lang="en-US" smtClean="0"/>
              <a:t>Jan 28, 2014</a:t>
            </a:r>
            <a:endParaRPr lang="en-US"/>
          </a:p>
        </p:txBody>
      </p:sp>
      <p:sp>
        <p:nvSpPr>
          <p:cNvPr id="6" name="Footer Placeholder 5"/>
          <p:cNvSpPr>
            <a:spLocks noGrp="1"/>
          </p:cNvSpPr>
          <p:nvPr>
            <p:ph type="ftr" sz="quarter" idx="11"/>
          </p:nvPr>
        </p:nvSpPr>
        <p:spPr/>
        <p:txBody>
          <a:bodyPr/>
          <a:lstStyle/>
          <a:p>
            <a:r>
              <a:rPr lang="en-US" smtClean="0"/>
              <a:t>UChicago Energy Policy Institute</a:t>
            </a:r>
            <a:endParaRPr lang="en-US"/>
          </a:p>
        </p:txBody>
      </p:sp>
    </p:spTree>
    <p:extLst>
      <p:ext uri="{BB962C8B-B14F-4D97-AF65-F5344CB8AC3E}">
        <p14:creationId xmlns:p14="http://schemas.microsoft.com/office/powerpoint/2010/main" val="313141033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A Perfect Storm of Opportunities</a:t>
            </a:r>
            <a:r>
              <a:rPr lang="en-US" dirty="0" smtClean="0"/>
              <a:t>?</a:t>
            </a:r>
            <a:endParaRPr lang="en-US" dirty="0"/>
          </a:p>
        </p:txBody>
      </p:sp>
      <p:sp>
        <p:nvSpPr>
          <p:cNvPr id="3" name="Content Placeholder 2"/>
          <p:cNvSpPr>
            <a:spLocks noGrp="1"/>
          </p:cNvSpPr>
          <p:nvPr>
            <p:ph idx="1"/>
          </p:nvPr>
        </p:nvSpPr>
        <p:spPr>
          <a:xfrm>
            <a:off x="441587" y="1143000"/>
            <a:ext cx="8229600" cy="4800600"/>
          </a:xfrm>
        </p:spPr>
        <p:txBody>
          <a:bodyPr>
            <a:normAutofit fontScale="92500"/>
          </a:bodyPr>
          <a:lstStyle/>
          <a:p>
            <a:r>
              <a:rPr lang="en-US" dirty="0" smtClean="0"/>
              <a:t>US Plan to use MOX plant and LWRs </a:t>
            </a:r>
            <a:r>
              <a:rPr lang="en-US" dirty="0" smtClean="0"/>
              <a:t>not working</a:t>
            </a:r>
            <a:endParaRPr lang="en-US" dirty="0" smtClean="0"/>
          </a:p>
          <a:p>
            <a:pPr marL="795338" indent="-331788"/>
            <a:r>
              <a:rPr lang="en-US" sz="2400" dirty="0"/>
              <a:t>SRS Plant overspent: $2B -&gt; $5B -&gt; asking for $2B more,</a:t>
            </a:r>
          </a:p>
          <a:p>
            <a:pPr marL="795338" indent="-331788"/>
            <a:r>
              <a:rPr lang="en-US" sz="2400" dirty="0"/>
              <a:t>No LWR ready to accept </a:t>
            </a:r>
            <a:r>
              <a:rPr lang="en-US" sz="2400" dirty="0" smtClean="0"/>
              <a:t>W-Pu </a:t>
            </a:r>
            <a:r>
              <a:rPr lang="en-US" sz="2400" dirty="0"/>
              <a:t>MOX fuel =&gt;</a:t>
            </a:r>
          </a:p>
          <a:p>
            <a:pPr marL="795338" indent="-331788"/>
            <a:r>
              <a:rPr lang="en-US" sz="2400" dirty="0"/>
              <a:t>Obama MOX budget on hold while alternatives </a:t>
            </a:r>
            <a:r>
              <a:rPr lang="en-US" sz="2400" dirty="0" smtClean="0"/>
              <a:t>examined</a:t>
            </a:r>
          </a:p>
          <a:p>
            <a:r>
              <a:rPr lang="en-US" dirty="0" smtClean="0"/>
              <a:t>Eliminate </a:t>
            </a:r>
            <a:r>
              <a:rPr lang="en-US" dirty="0" smtClean="0"/>
              <a:t>W-Pu</a:t>
            </a:r>
            <a:r>
              <a:rPr lang="en-US" sz="2400" dirty="0" smtClean="0">
                <a:solidFill>
                  <a:prstClr val="black"/>
                </a:solidFill>
              </a:rPr>
              <a:t> </a:t>
            </a:r>
            <a:r>
              <a:rPr lang="en-US" sz="2400" dirty="0" smtClean="0">
                <a:solidFill>
                  <a:prstClr val="black"/>
                </a:solidFill>
              </a:rPr>
              <a:t>(State Department-DOE/NNSA)</a:t>
            </a:r>
            <a:endParaRPr lang="en-US" sz="2400" dirty="0" smtClean="0">
              <a:solidFill>
                <a:prstClr val="black"/>
              </a:solidFill>
            </a:endParaRPr>
          </a:p>
          <a:p>
            <a:pPr lvl="1">
              <a:buFont typeface="Arial" panose="020B0604020202020204" pitchFamily="34" charset="0"/>
              <a:buChar char="•"/>
            </a:pPr>
            <a:r>
              <a:rPr lang="en-US" sz="2400" dirty="0" smtClean="0"/>
              <a:t>Opportunity for </a:t>
            </a:r>
            <a:r>
              <a:rPr lang="en-US" sz="2400" dirty="0" err="1" smtClean="0"/>
              <a:t>Lavrov</a:t>
            </a:r>
            <a:r>
              <a:rPr lang="en-US" sz="2400" dirty="0" smtClean="0"/>
              <a:t> </a:t>
            </a:r>
            <a:r>
              <a:rPr lang="en-US" sz="2400" dirty="0"/>
              <a:t>and Kerry to </a:t>
            </a:r>
            <a:r>
              <a:rPr lang="en-US" sz="2400" dirty="0" smtClean="0"/>
              <a:t>extend cooperation </a:t>
            </a:r>
          </a:p>
          <a:p>
            <a:pPr lvl="1">
              <a:buFont typeface="Arial" panose="020B0604020202020204" pitchFamily="34" charset="0"/>
              <a:buChar char="•"/>
            </a:pPr>
            <a:r>
              <a:rPr lang="en-US" sz="2400" dirty="0" smtClean="0"/>
              <a:t>2000 </a:t>
            </a:r>
            <a:r>
              <a:rPr lang="en-US" sz="2400" dirty="0"/>
              <a:t>Plutonium Management and Disposition </a:t>
            </a:r>
            <a:r>
              <a:rPr lang="en-US" sz="2400" dirty="0" smtClean="0"/>
              <a:t>Agreement</a:t>
            </a:r>
          </a:p>
          <a:p>
            <a:pPr lvl="2"/>
            <a:r>
              <a:rPr lang="en-US" sz="2000" dirty="0" smtClean="0"/>
              <a:t>(DOE Secretary Moniz was major proponent of PMDA)</a:t>
            </a:r>
            <a:endParaRPr lang="en-US" sz="2000" dirty="0"/>
          </a:p>
          <a:p>
            <a:pPr lvl="1">
              <a:buFont typeface="Arial" panose="020B0604020202020204" pitchFamily="34" charset="0"/>
              <a:buChar char="•"/>
            </a:pPr>
            <a:r>
              <a:rPr lang="en-US" sz="2400" dirty="0" smtClean="0"/>
              <a:t>Navy </a:t>
            </a:r>
            <a:r>
              <a:rPr lang="en-US" sz="2400" dirty="0"/>
              <a:t>adds nuclear power </a:t>
            </a:r>
            <a:r>
              <a:rPr lang="en-US" sz="2400" dirty="0" smtClean="0"/>
              <a:t>expertise, and location for demo</a:t>
            </a:r>
            <a:endParaRPr lang="en-US" sz="2400" dirty="0"/>
          </a:p>
          <a:p>
            <a:pPr lvl="1">
              <a:buFont typeface="Arial" panose="020B0604020202020204" pitchFamily="34" charset="0"/>
              <a:buChar char="•"/>
            </a:pPr>
            <a:r>
              <a:rPr lang="en-US" sz="2400" dirty="0"/>
              <a:t>Solves </a:t>
            </a:r>
            <a:r>
              <a:rPr lang="en-US" sz="2400" dirty="0" smtClean="0"/>
              <a:t>Navy long-range </a:t>
            </a:r>
            <a:r>
              <a:rPr lang="en-US" sz="2400" dirty="0"/>
              <a:t>synthetic fuel </a:t>
            </a:r>
            <a:r>
              <a:rPr lang="en-US" sz="2400" dirty="0" smtClean="0"/>
              <a:t>need</a:t>
            </a:r>
          </a:p>
          <a:p>
            <a:pPr lvl="1">
              <a:buFont typeface="Arial" panose="020B0604020202020204" pitchFamily="34" charset="0"/>
              <a:buChar char="•"/>
            </a:pPr>
            <a:r>
              <a:rPr lang="en-US" sz="2400" dirty="0" smtClean="0"/>
              <a:t>Turn </a:t>
            </a:r>
            <a:r>
              <a:rPr lang="en-US" sz="2400" dirty="0"/>
              <a:t>$30B liability into $40B </a:t>
            </a:r>
            <a:r>
              <a:rPr lang="en-US" sz="2400" dirty="0" smtClean="0"/>
              <a:t>Profit</a:t>
            </a:r>
            <a:r>
              <a:rPr lang="en-US" sz="2400" dirty="0"/>
              <a:t> </a:t>
            </a:r>
            <a:r>
              <a:rPr lang="en-US" sz="2400" dirty="0" smtClean="0"/>
              <a:t>(Congress/OMB)</a:t>
            </a:r>
            <a:endParaRPr lang="en-US" sz="2400" dirty="0" smtClean="0"/>
          </a:p>
          <a:p>
            <a:pPr lvl="1">
              <a:buFont typeface="Arial" panose="020B0604020202020204" pitchFamily="34" charset="0"/>
              <a:buChar char="•"/>
            </a:pPr>
            <a:endParaRPr lang="en-US" sz="2400" dirty="0"/>
          </a:p>
          <a:p>
            <a:pPr lvl="1"/>
            <a:endParaRPr lang="en-US" dirty="0"/>
          </a:p>
        </p:txBody>
      </p:sp>
      <p:sp>
        <p:nvSpPr>
          <p:cNvPr id="4" name="Date Placeholder 3"/>
          <p:cNvSpPr>
            <a:spLocks noGrp="1"/>
          </p:cNvSpPr>
          <p:nvPr>
            <p:ph type="dt" sz="half" idx="10"/>
          </p:nvPr>
        </p:nvSpPr>
        <p:spPr/>
        <p:txBody>
          <a:bodyPr/>
          <a:lstStyle/>
          <a:p>
            <a:r>
              <a:rPr lang="en-US" smtClean="0"/>
              <a:t>Jan 28, 2014</a:t>
            </a:r>
            <a:endParaRPr lang="en-US"/>
          </a:p>
        </p:txBody>
      </p:sp>
      <p:sp>
        <p:nvSpPr>
          <p:cNvPr id="5" name="Footer Placeholder 4"/>
          <p:cNvSpPr>
            <a:spLocks noGrp="1"/>
          </p:cNvSpPr>
          <p:nvPr>
            <p:ph type="ftr" sz="quarter" idx="11"/>
          </p:nvPr>
        </p:nvSpPr>
        <p:spPr/>
        <p:txBody>
          <a:bodyPr/>
          <a:lstStyle/>
          <a:p>
            <a:r>
              <a:rPr lang="en-US" smtClean="0"/>
              <a:t>UChicago Energy Policy Institute</a:t>
            </a:r>
            <a:endParaRPr lang="en-US"/>
          </a:p>
        </p:txBody>
      </p:sp>
      <p:sp>
        <p:nvSpPr>
          <p:cNvPr id="6" name="Slide Number Placeholder 5"/>
          <p:cNvSpPr>
            <a:spLocks noGrp="1"/>
          </p:cNvSpPr>
          <p:nvPr>
            <p:ph type="sldNum" sz="quarter" idx="12"/>
          </p:nvPr>
        </p:nvSpPr>
        <p:spPr/>
        <p:txBody>
          <a:bodyPr/>
          <a:lstStyle/>
          <a:p>
            <a:fld id="{B80B3F71-7FE0-44CE-9220-8FE300BBEB8E}" type="slidenum">
              <a:rPr lang="en-US" smtClean="0"/>
              <a:t>51</a:t>
            </a:fld>
            <a:endParaRPr lang="en-US"/>
          </a:p>
        </p:txBody>
      </p:sp>
      <p:grpSp>
        <p:nvGrpSpPr>
          <p:cNvPr id="8" name="Group 3"/>
          <p:cNvGrpSpPr>
            <a:grpSpLocks/>
          </p:cNvGrpSpPr>
          <p:nvPr/>
        </p:nvGrpSpPr>
        <p:grpSpPr bwMode="auto">
          <a:xfrm>
            <a:off x="101730" y="71596"/>
            <a:ext cx="1905000" cy="838200"/>
            <a:chOff x="3840" y="3216"/>
            <a:chExt cx="1440" cy="624"/>
          </a:xfrm>
        </p:grpSpPr>
        <p:grpSp>
          <p:nvGrpSpPr>
            <p:cNvPr id="9" name="Group 4"/>
            <p:cNvGrpSpPr>
              <a:grpSpLocks/>
            </p:cNvGrpSpPr>
            <p:nvPr/>
          </p:nvGrpSpPr>
          <p:grpSpPr bwMode="auto">
            <a:xfrm>
              <a:off x="3840" y="3216"/>
              <a:ext cx="336" cy="624"/>
              <a:chOff x="1152" y="288"/>
              <a:chExt cx="960" cy="1872"/>
            </a:xfrm>
          </p:grpSpPr>
          <p:sp>
            <p:nvSpPr>
              <p:cNvPr id="11" name="Oval 5"/>
              <p:cNvSpPr>
                <a:spLocks noChangeArrowheads="1"/>
              </p:cNvSpPr>
              <p:nvPr/>
            </p:nvSpPr>
            <p:spPr bwMode="auto">
              <a:xfrm>
                <a:off x="1152" y="1488"/>
                <a:ext cx="960" cy="672"/>
              </a:xfrm>
              <a:prstGeom prst="ellipse">
                <a:avLst/>
              </a:prstGeom>
              <a:solidFill>
                <a:srgbClr val="297FD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 name="Oval 6"/>
              <p:cNvSpPr>
                <a:spLocks noChangeArrowheads="1"/>
              </p:cNvSpPr>
              <p:nvPr/>
            </p:nvSpPr>
            <p:spPr bwMode="auto">
              <a:xfrm>
                <a:off x="1152" y="288"/>
                <a:ext cx="960" cy="672"/>
              </a:xfrm>
              <a:prstGeom prst="ellipse">
                <a:avLst/>
              </a:prstGeom>
              <a:solidFill>
                <a:srgbClr val="297FD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3" name="Rectangle 7"/>
              <p:cNvSpPr>
                <a:spLocks noChangeAspect="1" noChangeArrowheads="1"/>
              </p:cNvSpPr>
              <p:nvPr/>
            </p:nvSpPr>
            <p:spPr bwMode="auto">
              <a:xfrm>
                <a:off x="1152" y="624"/>
                <a:ext cx="960" cy="1200"/>
              </a:xfrm>
              <a:prstGeom prst="rect">
                <a:avLst/>
              </a:prstGeom>
              <a:solidFill>
                <a:srgbClr val="297FD5"/>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4" name="WordArt 8"/>
              <p:cNvSpPr>
                <a:spLocks noChangeAspect="1" noChangeArrowheads="1" noChangeShapeType="1" noTextEdit="1"/>
              </p:cNvSpPr>
              <p:nvPr/>
            </p:nvSpPr>
            <p:spPr bwMode="auto">
              <a:xfrm>
                <a:off x="1392" y="768"/>
                <a:ext cx="494" cy="100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2833"/>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5400" b="1" i="1" u="none" strike="noStrike" kern="10" cap="none" spc="0" normalizeH="0" baseline="0" noProof="0" dirty="0" smtClean="0">
                    <a:ln>
                      <a:noFill/>
                    </a:ln>
                    <a:solidFill>
                      <a:srgbClr val="FFFFFF"/>
                    </a:solidFill>
                    <a:effectLst/>
                    <a:uLnTx/>
                    <a:uFillTx/>
                    <a:latin typeface="Symbol"/>
                  </a:rPr>
                  <a:t>m</a:t>
                </a:r>
              </a:p>
            </p:txBody>
          </p:sp>
        </p:grpSp>
        <p:sp>
          <p:nvSpPr>
            <p:cNvPr id="10" name="Text Box 9"/>
            <p:cNvSpPr txBox="1">
              <a:spLocks noChangeArrowheads="1"/>
            </p:cNvSpPr>
            <p:nvPr/>
          </p:nvSpPr>
          <p:spPr bwMode="auto">
            <a:xfrm>
              <a:off x="4274" y="3360"/>
              <a:ext cx="1006"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1" i="1" u="none" strike="noStrike" kern="0" cap="none" spc="0" normalizeH="0" baseline="0" noProof="0">
                  <a:ln>
                    <a:noFill/>
                  </a:ln>
                  <a:solidFill>
                    <a:srgbClr val="297FD5"/>
                  </a:solidFill>
                  <a:effectLst/>
                  <a:uLnTx/>
                  <a:uFillTx/>
                  <a:latin typeface="Times New Roman" pitchFamily="18" charset="0"/>
                </a:rPr>
                <a:t>Muons, Inc.</a:t>
              </a:r>
            </a:p>
          </p:txBody>
        </p:sp>
      </p:grpSp>
      <p:pic>
        <p:nvPicPr>
          <p:cNvPr id="15" name="Picture 27" descr="bowman.jpg"/>
          <p:cNvPicPr>
            <a:picLocks noChangeAspect="1"/>
          </p:cNvPicPr>
          <p:nvPr/>
        </p:nvPicPr>
        <p:blipFill>
          <a:blip r:embed="rId2">
            <a:extLst>
              <a:ext uri="{28A0092B-C50C-407E-A947-70E740481C1C}">
                <a14:useLocalDpi xmlns:a14="http://schemas.microsoft.com/office/drawing/2010/main" val="0"/>
              </a:ext>
            </a:extLst>
          </a:blip>
          <a:srcRect l="80533" t="65477" r="6442" b="23158"/>
          <a:stretch>
            <a:fillRect/>
          </a:stretch>
        </p:blipFill>
        <p:spPr bwMode="auto">
          <a:xfrm>
            <a:off x="7906344" y="0"/>
            <a:ext cx="114776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622524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Three Seminars in One Presentation</a:t>
            </a:r>
            <a:endParaRPr lang="en-US" dirty="0"/>
          </a:p>
        </p:txBody>
      </p:sp>
      <p:sp>
        <p:nvSpPr>
          <p:cNvPr id="3" name="Content Placeholder 2"/>
          <p:cNvSpPr>
            <a:spLocks noGrp="1"/>
          </p:cNvSpPr>
          <p:nvPr>
            <p:ph idx="1"/>
          </p:nvPr>
        </p:nvSpPr>
        <p:spPr>
          <a:xfrm>
            <a:off x="441587" y="1371600"/>
            <a:ext cx="8229600" cy="3581400"/>
          </a:xfrm>
        </p:spPr>
        <p:txBody>
          <a:bodyPr>
            <a:normAutofit lnSpcReduction="10000"/>
          </a:bodyPr>
          <a:lstStyle/>
          <a:p>
            <a:pPr marL="400050" lvl="1" indent="0">
              <a:buNone/>
            </a:pPr>
            <a:r>
              <a:rPr lang="en-US" dirty="0" smtClean="0"/>
              <a:t>Small Business Approach to Particle Accelerators</a:t>
            </a:r>
          </a:p>
          <a:p>
            <a:pPr marL="857250" lvl="2" indent="0">
              <a:buNone/>
            </a:pPr>
            <a:r>
              <a:rPr lang="en-US" dirty="0" smtClean="0"/>
              <a:t>A small company with big dreams:</a:t>
            </a:r>
          </a:p>
          <a:p>
            <a:pPr marL="457200" lvl="1" indent="0">
              <a:buNone/>
            </a:pPr>
            <a:r>
              <a:rPr lang="en-US" dirty="0" smtClean="0"/>
              <a:t>Muon Collider for Energy Frontier Science</a:t>
            </a:r>
          </a:p>
          <a:p>
            <a:pPr marL="857250" lvl="2" indent="0">
              <a:buNone/>
            </a:pPr>
            <a:r>
              <a:rPr lang="en-US" dirty="0" smtClean="0"/>
              <a:t>Building prototype segment for muon beam cooling</a:t>
            </a:r>
          </a:p>
          <a:p>
            <a:pPr marL="457200" lvl="1" indent="0">
              <a:buNone/>
            </a:pPr>
            <a:r>
              <a:rPr lang="en-US" dirty="0" smtClean="0"/>
              <a:t>GEM*STAR Accelerator Driven Subcritical Reactor</a:t>
            </a:r>
          </a:p>
          <a:p>
            <a:pPr marL="857250" lvl="2" indent="0">
              <a:buNone/>
            </a:pPr>
            <a:r>
              <a:rPr lang="en-US" dirty="0" smtClean="0"/>
              <a:t>Intrinsically safe nuclear power, needed for CO2 reduction</a:t>
            </a:r>
          </a:p>
          <a:p>
            <a:pPr marL="857250" lvl="2" indent="0">
              <a:buNone/>
            </a:pPr>
            <a:r>
              <a:rPr lang="en-US" dirty="0" smtClean="0"/>
              <a:t>First application – destroy weapons-grade plutonium</a:t>
            </a:r>
          </a:p>
          <a:p>
            <a:pPr marL="857250" lvl="2" indent="0">
              <a:buNone/>
            </a:pPr>
            <a:r>
              <a:rPr lang="en-US" dirty="0" smtClean="0"/>
              <a:t>Russian-American collaboration starting</a:t>
            </a:r>
            <a:endParaRPr lang="en-US" dirty="0"/>
          </a:p>
        </p:txBody>
      </p:sp>
      <p:sp>
        <p:nvSpPr>
          <p:cNvPr id="4" name="Date Placeholder 3"/>
          <p:cNvSpPr>
            <a:spLocks noGrp="1"/>
          </p:cNvSpPr>
          <p:nvPr>
            <p:ph type="dt" sz="half" idx="10"/>
          </p:nvPr>
        </p:nvSpPr>
        <p:spPr/>
        <p:txBody>
          <a:bodyPr/>
          <a:lstStyle/>
          <a:p>
            <a:r>
              <a:rPr lang="en-US" smtClean="0"/>
              <a:t>Jan 28, 2014</a:t>
            </a:r>
            <a:endParaRPr lang="en-US"/>
          </a:p>
        </p:txBody>
      </p:sp>
      <p:sp>
        <p:nvSpPr>
          <p:cNvPr id="5" name="Footer Placeholder 4"/>
          <p:cNvSpPr>
            <a:spLocks noGrp="1"/>
          </p:cNvSpPr>
          <p:nvPr>
            <p:ph type="ftr" sz="quarter" idx="11"/>
          </p:nvPr>
        </p:nvSpPr>
        <p:spPr/>
        <p:txBody>
          <a:bodyPr/>
          <a:lstStyle/>
          <a:p>
            <a:r>
              <a:rPr lang="en-US" smtClean="0"/>
              <a:t>UChicago Energy Policy Institute</a:t>
            </a:r>
            <a:endParaRPr lang="en-US"/>
          </a:p>
        </p:txBody>
      </p:sp>
      <p:sp>
        <p:nvSpPr>
          <p:cNvPr id="6" name="Slide Number Placeholder 5"/>
          <p:cNvSpPr>
            <a:spLocks noGrp="1"/>
          </p:cNvSpPr>
          <p:nvPr>
            <p:ph type="sldNum" sz="quarter" idx="12"/>
          </p:nvPr>
        </p:nvSpPr>
        <p:spPr/>
        <p:txBody>
          <a:bodyPr/>
          <a:lstStyle/>
          <a:p>
            <a:fld id="{B80B3F71-7FE0-44CE-9220-8FE300BBEB8E}" type="slidenum">
              <a:rPr lang="en-US" smtClean="0"/>
              <a:t>52</a:t>
            </a:fld>
            <a:endParaRPr lang="en-US"/>
          </a:p>
        </p:txBody>
      </p:sp>
      <p:grpSp>
        <p:nvGrpSpPr>
          <p:cNvPr id="8" name="Group 3"/>
          <p:cNvGrpSpPr>
            <a:grpSpLocks/>
          </p:cNvGrpSpPr>
          <p:nvPr/>
        </p:nvGrpSpPr>
        <p:grpSpPr bwMode="auto">
          <a:xfrm>
            <a:off x="101730" y="71596"/>
            <a:ext cx="1905000" cy="838200"/>
            <a:chOff x="3840" y="3216"/>
            <a:chExt cx="1440" cy="624"/>
          </a:xfrm>
        </p:grpSpPr>
        <p:grpSp>
          <p:nvGrpSpPr>
            <p:cNvPr id="9" name="Group 4"/>
            <p:cNvGrpSpPr>
              <a:grpSpLocks/>
            </p:cNvGrpSpPr>
            <p:nvPr/>
          </p:nvGrpSpPr>
          <p:grpSpPr bwMode="auto">
            <a:xfrm>
              <a:off x="3840" y="3216"/>
              <a:ext cx="336" cy="624"/>
              <a:chOff x="1152" y="288"/>
              <a:chExt cx="960" cy="1872"/>
            </a:xfrm>
          </p:grpSpPr>
          <p:sp>
            <p:nvSpPr>
              <p:cNvPr id="11" name="Oval 5"/>
              <p:cNvSpPr>
                <a:spLocks noChangeArrowheads="1"/>
              </p:cNvSpPr>
              <p:nvPr/>
            </p:nvSpPr>
            <p:spPr bwMode="auto">
              <a:xfrm>
                <a:off x="1152" y="1488"/>
                <a:ext cx="960" cy="672"/>
              </a:xfrm>
              <a:prstGeom prst="ellipse">
                <a:avLst/>
              </a:prstGeom>
              <a:solidFill>
                <a:srgbClr val="297FD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 name="Oval 6"/>
              <p:cNvSpPr>
                <a:spLocks noChangeArrowheads="1"/>
              </p:cNvSpPr>
              <p:nvPr/>
            </p:nvSpPr>
            <p:spPr bwMode="auto">
              <a:xfrm>
                <a:off x="1152" y="288"/>
                <a:ext cx="960" cy="672"/>
              </a:xfrm>
              <a:prstGeom prst="ellipse">
                <a:avLst/>
              </a:prstGeom>
              <a:solidFill>
                <a:srgbClr val="297FD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3" name="Rectangle 7"/>
              <p:cNvSpPr>
                <a:spLocks noChangeAspect="1" noChangeArrowheads="1"/>
              </p:cNvSpPr>
              <p:nvPr/>
            </p:nvSpPr>
            <p:spPr bwMode="auto">
              <a:xfrm>
                <a:off x="1152" y="624"/>
                <a:ext cx="960" cy="1200"/>
              </a:xfrm>
              <a:prstGeom prst="rect">
                <a:avLst/>
              </a:prstGeom>
              <a:solidFill>
                <a:srgbClr val="297FD5"/>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4" name="WordArt 8"/>
              <p:cNvSpPr>
                <a:spLocks noChangeAspect="1" noChangeArrowheads="1" noChangeShapeType="1" noTextEdit="1"/>
              </p:cNvSpPr>
              <p:nvPr/>
            </p:nvSpPr>
            <p:spPr bwMode="auto">
              <a:xfrm>
                <a:off x="1392" y="768"/>
                <a:ext cx="494" cy="100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2833"/>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5400" b="1" i="1" u="none" strike="noStrike" kern="10" cap="none" spc="0" normalizeH="0" baseline="0" noProof="0" dirty="0" smtClean="0">
                    <a:ln>
                      <a:noFill/>
                    </a:ln>
                    <a:solidFill>
                      <a:srgbClr val="FFFFFF"/>
                    </a:solidFill>
                    <a:effectLst/>
                    <a:uLnTx/>
                    <a:uFillTx/>
                    <a:latin typeface="Symbol"/>
                  </a:rPr>
                  <a:t>m</a:t>
                </a:r>
              </a:p>
            </p:txBody>
          </p:sp>
        </p:grpSp>
        <p:sp>
          <p:nvSpPr>
            <p:cNvPr id="10" name="Text Box 9"/>
            <p:cNvSpPr txBox="1">
              <a:spLocks noChangeArrowheads="1"/>
            </p:cNvSpPr>
            <p:nvPr/>
          </p:nvSpPr>
          <p:spPr bwMode="auto">
            <a:xfrm>
              <a:off x="4274" y="3360"/>
              <a:ext cx="1006"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1" i="1" u="none" strike="noStrike" kern="0" cap="none" spc="0" normalizeH="0" baseline="0" noProof="0">
                  <a:ln>
                    <a:noFill/>
                  </a:ln>
                  <a:solidFill>
                    <a:srgbClr val="297FD5"/>
                  </a:solidFill>
                  <a:effectLst/>
                  <a:uLnTx/>
                  <a:uFillTx/>
                  <a:latin typeface="Times New Roman" pitchFamily="18" charset="0"/>
                </a:rPr>
                <a:t>Muons, Inc.</a:t>
              </a:r>
            </a:p>
          </p:txBody>
        </p:sp>
      </p:grpSp>
    </p:spTree>
    <p:extLst>
      <p:ext uri="{BB962C8B-B14F-4D97-AF65-F5344CB8AC3E}">
        <p14:creationId xmlns:p14="http://schemas.microsoft.com/office/powerpoint/2010/main" val="16052884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0"/>
            <a:ext cx="5334000" cy="889000"/>
          </a:xfrm>
        </p:spPr>
        <p:txBody>
          <a:bodyPr/>
          <a:lstStyle/>
          <a:p>
            <a:r>
              <a:rPr lang="en-US" sz="2800" dirty="0" smtClean="0">
                <a:solidFill>
                  <a:srgbClr val="FFFF00"/>
                </a:solidFill>
              </a:rPr>
              <a:t>Contracts with National Labs</a:t>
            </a:r>
            <a:endParaRPr lang="en-US" sz="2800" dirty="0">
              <a:solidFill>
                <a:srgbClr val="FFFF00"/>
              </a:solidFill>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194257882"/>
              </p:ext>
            </p:extLst>
          </p:nvPr>
        </p:nvGraphicFramePr>
        <p:xfrm>
          <a:off x="339858" y="613508"/>
          <a:ext cx="8527283" cy="4220130"/>
        </p:xfrm>
        <a:graphic>
          <a:graphicData uri="http://schemas.openxmlformats.org/drawingml/2006/table">
            <a:tbl>
              <a:tblPr/>
              <a:tblGrid>
                <a:gridCol w="813857"/>
                <a:gridCol w="2790187"/>
                <a:gridCol w="1440310"/>
                <a:gridCol w="693967"/>
                <a:gridCol w="1309371"/>
                <a:gridCol w="1479591"/>
              </a:tblGrid>
              <a:tr h="280322">
                <a:tc>
                  <a:txBody>
                    <a:bodyPr/>
                    <a:lstStyle/>
                    <a:p>
                      <a:pPr algn="ctr" fontAlgn="ct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7022" marR="7022" marT="7022" marB="0" anchor="ctr">
                    <a:lnL>
                      <a:noFill/>
                    </a:lnL>
                    <a:lnR>
                      <a:noFill/>
                    </a:lnR>
                    <a:lnT>
                      <a:noFill/>
                    </a:lnT>
                    <a:lnB>
                      <a:noFill/>
                    </a:lnB>
                  </a:tcPr>
                </a:tc>
                <a:tc>
                  <a:txBody>
                    <a:bodyPr/>
                    <a:lstStyle/>
                    <a:p>
                      <a:pPr algn="l" fontAlgn="ct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7022" marR="7022" marT="7022" marB="0" anchor="ctr">
                    <a:lnL>
                      <a:noFill/>
                    </a:lnL>
                    <a:lnR>
                      <a:noFill/>
                    </a:lnR>
                    <a:lnT>
                      <a:noFill/>
                    </a:lnT>
                    <a:lnB>
                      <a:noFill/>
                    </a:lnB>
                  </a:tcPr>
                </a:tc>
                <a:tc>
                  <a:txBody>
                    <a:bodyPr/>
                    <a:lstStyle/>
                    <a:p>
                      <a:pPr algn="ctr" fontAlgn="ctr"/>
                      <a:endParaRPr lang="en-US" sz="1800" b="0" i="0" u="none" strike="noStrike">
                        <a:solidFill>
                          <a:srgbClr val="FFFF00"/>
                        </a:solidFill>
                        <a:effectLst>
                          <a:outerShdw blurRad="50800" dist="38100" algn="tr" rotWithShape="0">
                            <a:prstClr val="black">
                              <a:alpha val="40000"/>
                            </a:prstClr>
                          </a:outerShdw>
                        </a:effectLst>
                        <a:latin typeface="Times New Roman"/>
                      </a:endParaRPr>
                    </a:p>
                  </a:txBody>
                  <a:tcPr marL="7022" marR="7022" marT="7022" marB="0" anchor="ctr">
                    <a:lnL>
                      <a:noFill/>
                    </a:lnL>
                    <a:lnR>
                      <a:noFill/>
                    </a:lnR>
                    <a:lnT>
                      <a:noFill/>
                    </a:lnT>
                    <a:lnB>
                      <a:noFill/>
                    </a:lnB>
                  </a:tcPr>
                </a:tc>
                <a:tc>
                  <a:txBody>
                    <a:bodyPr/>
                    <a:lstStyle/>
                    <a:p>
                      <a:pPr algn="l" fontAlgn="ctr"/>
                      <a:endParaRPr lang="en-US" sz="1800" b="0" i="0" u="none" strike="noStrike">
                        <a:solidFill>
                          <a:srgbClr val="FFFF00"/>
                        </a:solidFill>
                        <a:effectLst>
                          <a:outerShdw blurRad="50800" dist="38100" algn="tr" rotWithShape="0">
                            <a:prstClr val="black">
                              <a:alpha val="40000"/>
                            </a:prstClr>
                          </a:outerShdw>
                        </a:effectLst>
                        <a:latin typeface="Times New Roman"/>
                      </a:endParaRPr>
                    </a:p>
                  </a:txBody>
                  <a:tcPr marL="7022" marR="7022" marT="7022" marB="0" anchor="ctr">
                    <a:lnL>
                      <a:noFill/>
                    </a:lnL>
                    <a:lnR>
                      <a:noFill/>
                    </a:lnR>
                    <a:lnT>
                      <a:noFill/>
                    </a:lnT>
                    <a:lnB>
                      <a:noFill/>
                    </a:lnB>
                  </a:tcPr>
                </a:tc>
                <a:tc>
                  <a:txBody>
                    <a:bodyPr/>
                    <a:lstStyle/>
                    <a:p>
                      <a:pPr algn="l" fontAlgn="b"/>
                      <a:endParaRPr lang="en-US" sz="1800" b="0" i="0" u="none" strike="noStrike">
                        <a:solidFill>
                          <a:srgbClr val="FFFF00"/>
                        </a:solidFill>
                        <a:effectLst/>
                        <a:latin typeface="Arial"/>
                      </a:endParaRPr>
                    </a:p>
                  </a:txBody>
                  <a:tcPr marL="7022" marR="7022" marT="7022" marB="0" anchor="b">
                    <a:lnL>
                      <a:noFill/>
                    </a:lnL>
                    <a:lnR>
                      <a:noFill/>
                    </a:lnR>
                    <a:lnT>
                      <a:noFill/>
                    </a:lnT>
                    <a:lnB>
                      <a:noFill/>
                    </a:lnB>
                  </a:tcPr>
                </a:tc>
                <a:tc>
                  <a:txBody>
                    <a:bodyPr/>
                    <a:lstStyle/>
                    <a:p>
                      <a:pPr algn="l" fontAlgn="b"/>
                      <a:r>
                        <a:rPr lang="en-US" sz="1800" b="0" i="0" u="none" strike="noStrike" dirty="0" smtClean="0">
                          <a:solidFill>
                            <a:srgbClr val="FFFF00"/>
                          </a:solidFill>
                          <a:effectLst/>
                          <a:latin typeface="Arial"/>
                        </a:rPr>
                        <a:t>    Phase III</a:t>
                      </a:r>
                      <a:endParaRPr lang="en-US" sz="1800" b="0" i="0" u="none" strike="noStrike" dirty="0">
                        <a:solidFill>
                          <a:srgbClr val="FFFF00"/>
                        </a:solidFill>
                        <a:effectLst/>
                        <a:latin typeface="Arial"/>
                      </a:endParaRPr>
                    </a:p>
                  </a:txBody>
                  <a:tcPr marL="7022" marR="7022" marT="7022" marB="0" anchor="b">
                    <a:lnL>
                      <a:noFill/>
                    </a:lnL>
                    <a:lnR>
                      <a:noFill/>
                    </a:lnR>
                    <a:lnT>
                      <a:noFill/>
                    </a:lnT>
                    <a:lnB>
                      <a:noFill/>
                    </a:lnB>
                  </a:tcPr>
                </a:tc>
              </a:tr>
              <a:tr h="280322">
                <a:tc>
                  <a:txBody>
                    <a:bodyPr/>
                    <a:lstStyle/>
                    <a:p>
                      <a:pPr algn="ctr"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2009-10</a:t>
                      </a:r>
                    </a:p>
                  </a:txBody>
                  <a:tcPr marL="7022" marR="7022" marT="7022" marB="0" anchor="ctr">
                    <a:lnL>
                      <a:noFill/>
                    </a:lnL>
                    <a:lnR>
                      <a:noFill/>
                    </a:lnR>
                    <a:lnT>
                      <a:noFill/>
                    </a:lnT>
                    <a:lnB>
                      <a:noFill/>
                    </a:lnB>
                  </a:tcPr>
                </a:tc>
                <a:tc>
                  <a:txBody>
                    <a:bodyPr/>
                    <a:lstStyle/>
                    <a:p>
                      <a:pPr algn="l"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Mono-E Photons</a:t>
                      </a:r>
                    </a:p>
                  </a:txBody>
                  <a:tcPr marL="7022" marR="7022" marT="7022" marB="0" anchor="ctr">
                    <a:lnL>
                      <a:noFill/>
                    </a:lnL>
                    <a:lnR>
                      <a:noFill/>
                    </a:lnR>
                    <a:lnT>
                      <a:noFill/>
                    </a:lnT>
                    <a:lnB>
                      <a:noFill/>
                    </a:lnB>
                  </a:tcPr>
                </a:tc>
                <a:tc>
                  <a:txBody>
                    <a:bodyPr/>
                    <a:lstStyle/>
                    <a:p>
                      <a:pPr algn="l" fontAlgn="b"/>
                      <a:endParaRPr lang="en-US" sz="1800" b="0" i="0" u="none" strike="noStrike" dirty="0">
                        <a:solidFill>
                          <a:srgbClr val="FFFF00"/>
                        </a:solidFill>
                        <a:effectLst/>
                        <a:latin typeface="Arial"/>
                      </a:endParaRPr>
                    </a:p>
                  </a:txBody>
                  <a:tcPr marL="7022" marR="7022" marT="7022" marB="0" anchor="b">
                    <a:lnL>
                      <a:noFill/>
                    </a:lnL>
                    <a:lnR>
                      <a:noFill/>
                    </a:lnR>
                    <a:lnT>
                      <a:noFill/>
                    </a:lnT>
                    <a:lnB>
                      <a:noFill/>
                    </a:lnB>
                  </a:tcPr>
                </a:tc>
                <a:tc gridSpan="2">
                  <a:txBody>
                    <a:bodyPr/>
                    <a:lstStyle/>
                    <a:p>
                      <a:pPr algn="l"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2 contracts w </a:t>
                      </a:r>
                      <a:r>
                        <a:rPr lang="en-US" sz="1800" b="1" i="0" u="none" strike="noStrike" dirty="0">
                          <a:solidFill>
                            <a:srgbClr val="FFFF00"/>
                          </a:solidFill>
                          <a:effectLst>
                            <a:outerShdw blurRad="50800" dist="38100" algn="tr" rotWithShape="0">
                              <a:prstClr val="black">
                                <a:alpha val="40000"/>
                              </a:prstClr>
                            </a:outerShdw>
                          </a:effectLst>
                          <a:latin typeface="Times New Roman"/>
                        </a:rPr>
                        <a:t>PNNL</a:t>
                      </a:r>
                      <a:r>
                        <a:rPr lang="en-US" sz="1800" b="0" i="0" u="none" strike="noStrike" dirty="0">
                          <a:solidFill>
                            <a:srgbClr val="FFFF00"/>
                          </a:solidFill>
                          <a:effectLst>
                            <a:outerShdw blurRad="50800" dist="38100" algn="tr" rotWithShape="0">
                              <a:prstClr val="black">
                                <a:alpha val="40000"/>
                              </a:prstClr>
                            </a:outerShdw>
                          </a:effectLst>
                          <a:latin typeface="Times New Roman"/>
                        </a:rPr>
                        <a:t> </a:t>
                      </a:r>
                    </a:p>
                  </a:txBody>
                  <a:tcPr marL="7022" marR="7022" marT="7022" marB="0" anchor="ctr">
                    <a:lnL>
                      <a:noFill/>
                    </a:lnL>
                    <a:lnR>
                      <a:noFill/>
                    </a:lnR>
                    <a:lnT>
                      <a:noFill/>
                    </a:lnT>
                    <a:lnB>
                      <a:noFill/>
                    </a:lnB>
                  </a:tcPr>
                </a:tc>
                <a:tc hMerge="1">
                  <a:txBody>
                    <a:bodyPr/>
                    <a:lstStyle/>
                    <a:p>
                      <a:endParaRPr lang="en-US"/>
                    </a:p>
                  </a:txBody>
                  <a:tcPr/>
                </a:tc>
                <a:tc>
                  <a:txBody>
                    <a:bodyPr/>
                    <a:lstStyle/>
                    <a:p>
                      <a:pPr algn="ctr"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$172,588 </a:t>
                      </a:r>
                    </a:p>
                  </a:txBody>
                  <a:tcPr marL="7022" marR="7022" marT="7022" marB="0" anchor="ctr">
                    <a:lnL>
                      <a:noFill/>
                    </a:lnL>
                    <a:lnR>
                      <a:noFill/>
                    </a:lnR>
                    <a:lnT>
                      <a:noFill/>
                    </a:lnT>
                    <a:lnB>
                      <a:noFill/>
                    </a:lnB>
                  </a:tcPr>
                </a:tc>
              </a:tr>
              <a:tr h="280322">
                <a:tc>
                  <a:txBody>
                    <a:bodyPr/>
                    <a:lstStyle/>
                    <a:p>
                      <a:pPr algn="ctr"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2009-10</a:t>
                      </a:r>
                    </a:p>
                  </a:txBody>
                  <a:tcPr marL="7022" marR="7022" marT="7022" marB="0" anchor="ctr">
                    <a:lnL>
                      <a:noFill/>
                    </a:lnL>
                    <a:lnR>
                      <a:noFill/>
                    </a:lnR>
                    <a:lnT>
                      <a:noFill/>
                    </a:lnT>
                    <a:lnB>
                      <a:noFill/>
                    </a:lnB>
                  </a:tcPr>
                </a:tc>
                <a:tc>
                  <a:txBody>
                    <a:bodyPr/>
                    <a:lstStyle/>
                    <a:p>
                      <a:pPr algn="l" fontAlgn="ctr"/>
                      <a:r>
                        <a:rPr lang="en-US" sz="1800" b="0" i="0" u="none" strike="noStrike">
                          <a:solidFill>
                            <a:srgbClr val="FFFF00"/>
                          </a:solidFill>
                          <a:effectLst>
                            <a:outerShdw blurRad="50800" dist="38100" algn="tr" rotWithShape="0">
                              <a:prstClr val="black">
                                <a:alpha val="40000"/>
                              </a:prstClr>
                            </a:outerShdw>
                          </a:effectLst>
                          <a:latin typeface="Times New Roman"/>
                        </a:rPr>
                        <a:t>Project-X and MC/NF</a:t>
                      </a:r>
                    </a:p>
                  </a:txBody>
                  <a:tcPr marL="7022" marR="7022" marT="7022" marB="0" anchor="ctr">
                    <a:lnL>
                      <a:noFill/>
                    </a:lnL>
                    <a:lnR>
                      <a:noFill/>
                    </a:lnR>
                    <a:lnT>
                      <a:noFill/>
                    </a:lnT>
                    <a:lnB>
                      <a:noFill/>
                    </a:lnB>
                  </a:tcPr>
                </a:tc>
                <a:tc>
                  <a:txBody>
                    <a:bodyPr/>
                    <a:lstStyle/>
                    <a:p>
                      <a:pPr algn="l" fontAlgn="b"/>
                      <a:endParaRPr lang="en-US" sz="1800" b="0" i="0" u="none" strike="noStrike">
                        <a:solidFill>
                          <a:srgbClr val="FFFF00"/>
                        </a:solidFill>
                        <a:effectLst/>
                        <a:latin typeface="Arial"/>
                      </a:endParaRPr>
                    </a:p>
                  </a:txBody>
                  <a:tcPr marL="7022" marR="7022" marT="7022" marB="0" anchor="b">
                    <a:lnL>
                      <a:noFill/>
                    </a:lnL>
                    <a:lnR>
                      <a:noFill/>
                    </a:lnR>
                    <a:lnT>
                      <a:noFill/>
                    </a:lnT>
                    <a:lnB>
                      <a:noFill/>
                    </a:lnB>
                  </a:tcPr>
                </a:tc>
                <a:tc gridSpan="2">
                  <a:txBody>
                    <a:bodyPr/>
                    <a:lstStyle/>
                    <a:p>
                      <a:pPr algn="l"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contract w </a:t>
                      </a:r>
                      <a:r>
                        <a:rPr lang="en-US" sz="1800" b="1" i="0" u="none" strike="noStrike" dirty="0">
                          <a:solidFill>
                            <a:srgbClr val="FFFF00"/>
                          </a:solidFill>
                          <a:effectLst>
                            <a:outerShdw blurRad="50800" dist="38100" algn="tr" rotWithShape="0">
                              <a:prstClr val="black">
                                <a:alpha val="40000"/>
                              </a:prstClr>
                            </a:outerShdw>
                          </a:effectLst>
                          <a:latin typeface="Times New Roman"/>
                        </a:rPr>
                        <a:t>FNAL</a:t>
                      </a:r>
                    </a:p>
                  </a:txBody>
                  <a:tcPr marL="7022" marR="7022" marT="7022" marB="0" anchor="ctr">
                    <a:lnL>
                      <a:noFill/>
                    </a:lnL>
                    <a:lnR>
                      <a:noFill/>
                    </a:lnR>
                    <a:lnT>
                      <a:noFill/>
                    </a:lnT>
                    <a:lnB>
                      <a:noFill/>
                    </a:lnB>
                  </a:tcPr>
                </a:tc>
                <a:tc hMerge="1">
                  <a:txBody>
                    <a:bodyPr/>
                    <a:lstStyle/>
                    <a:p>
                      <a:endParaRPr lang="en-US"/>
                    </a:p>
                  </a:txBody>
                  <a:tcPr/>
                </a:tc>
                <a:tc>
                  <a:txBody>
                    <a:bodyPr/>
                    <a:lstStyle/>
                    <a:p>
                      <a:pPr algn="ctr"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$260,000 </a:t>
                      </a:r>
                    </a:p>
                  </a:txBody>
                  <a:tcPr marL="7022" marR="7022" marT="7022" marB="0" anchor="ctr">
                    <a:lnL>
                      <a:noFill/>
                    </a:lnL>
                    <a:lnR>
                      <a:noFill/>
                    </a:lnR>
                    <a:lnT>
                      <a:noFill/>
                    </a:lnT>
                    <a:lnB>
                      <a:noFill/>
                    </a:lnB>
                  </a:tcPr>
                </a:tc>
              </a:tr>
              <a:tr h="280322">
                <a:tc>
                  <a:txBody>
                    <a:bodyPr/>
                    <a:lstStyle/>
                    <a:p>
                      <a:pPr algn="ctr"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2009-10</a:t>
                      </a:r>
                    </a:p>
                  </a:txBody>
                  <a:tcPr marL="7022" marR="7022" marT="7022" marB="0" anchor="ctr">
                    <a:lnL>
                      <a:noFill/>
                    </a:lnL>
                    <a:lnR>
                      <a:noFill/>
                    </a:lnR>
                    <a:lnT>
                      <a:noFill/>
                    </a:lnT>
                    <a:lnB>
                      <a:noFill/>
                    </a:lnB>
                  </a:tcPr>
                </a:tc>
                <a:tc>
                  <a:txBody>
                    <a:bodyPr/>
                    <a:lstStyle/>
                    <a:p>
                      <a:pPr algn="l"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MCP and </a:t>
                      </a:r>
                      <a:r>
                        <a:rPr lang="en-US" sz="1800" b="0" i="0" u="none" strike="noStrike" dirty="0" err="1">
                          <a:solidFill>
                            <a:srgbClr val="FFFF00"/>
                          </a:solidFill>
                          <a:effectLst>
                            <a:outerShdw blurRad="50800" dist="38100" algn="tr" rotWithShape="0">
                              <a:prstClr val="black">
                                <a:alpha val="40000"/>
                              </a:prstClr>
                            </a:outerShdw>
                          </a:effectLst>
                          <a:latin typeface="Times New Roman"/>
                        </a:rPr>
                        <a:t>ps</a:t>
                      </a:r>
                      <a:r>
                        <a:rPr lang="en-US" sz="1800" b="0" i="0" u="none" strike="noStrike" dirty="0">
                          <a:solidFill>
                            <a:srgbClr val="FFFF00"/>
                          </a:solidFill>
                          <a:effectLst>
                            <a:outerShdw blurRad="50800" dist="38100" algn="tr" rotWithShape="0">
                              <a:prstClr val="black">
                                <a:alpha val="40000"/>
                              </a:prstClr>
                            </a:outerShdw>
                          </a:effectLst>
                          <a:latin typeface="Times New Roman"/>
                        </a:rPr>
                        <a:t> timers</a:t>
                      </a:r>
                    </a:p>
                  </a:txBody>
                  <a:tcPr marL="7022" marR="7022" marT="7022" marB="0" anchor="ctr">
                    <a:lnL>
                      <a:noFill/>
                    </a:lnL>
                    <a:lnR>
                      <a:noFill/>
                    </a:lnR>
                    <a:lnT>
                      <a:noFill/>
                    </a:lnT>
                    <a:lnB>
                      <a:noFill/>
                    </a:lnB>
                  </a:tcPr>
                </a:tc>
                <a:tc>
                  <a:txBody>
                    <a:bodyPr/>
                    <a:lstStyle/>
                    <a:p>
                      <a:pPr algn="l" fontAlgn="b"/>
                      <a:endParaRPr lang="en-US" sz="1800" b="0" i="0" u="none" strike="noStrike" dirty="0">
                        <a:solidFill>
                          <a:srgbClr val="FFFF00"/>
                        </a:solidFill>
                        <a:effectLst/>
                        <a:latin typeface="Arial"/>
                      </a:endParaRPr>
                    </a:p>
                  </a:txBody>
                  <a:tcPr marL="7022" marR="7022" marT="7022" marB="0" anchor="b">
                    <a:lnL>
                      <a:noFill/>
                    </a:lnL>
                    <a:lnR>
                      <a:noFill/>
                    </a:lnR>
                    <a:lnT>
                      <a:noFill/>
                    </a:lnT>
                    <a:lnB>
                      <a:noFill/>
                    </a:lnB>
                  </a:tcPr>
                </a:tc>
                <a:tc gridSpan="2">
                  <a:txBody>
                    <a:bodyPr/>
                    <a:lstStyle/>
                    <a:p>
                      <a:pPr algn="l"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contract w </a:t>
                      </a:r>
                      <a:r>
                        <a:rPr lang="en-US" sz="1800" b="1" i="0" u="none" strike="noStrike" dirty="0">
                          <a:solidFill>
                            <a:srgbClr val="FFFF00"/>
                          </a:solidFill>
                          <a:effectLst>
                            <a:outerShdw blurRad="50800" dist="38100" algn="tr" rotWithShape="0">
                              <a:prstClr val="black">
                                <a:alpha val="40000"/>
                              </a:prstClr>
                            </a:outerShdw>
                          </a:effectLst>
                          <a:latin typeface="Times New Roman"/>
                        </a:rPr>
                        <a:t>ANL </a:t>
                      </a:r>
                    </a:p>
                  </a:txBody>
                  <a:tcPr marL="7022" marR="7022" marT="7022" marB="0" anchor="ctr">
                    <a:lnL>
                      <a:noFill/>
                    </a:lnL>
                    <a:lnR>
                      <a:noFill/>
                    </a:lnR>
                    <a:lnT>
                      <a:noFill/>
                    </a:lnT>
                    <a:lnB>
                      <a:noFill/>
                    </a:lnB>
                  </a:tcPr>
                </a:tc>
                <a:tc hMerge="1">
                  <a:txBody>
                    <a:bodyPr/>
                    <a:lstStyle/>
                    <a:p>
                      <a:endParaRPr lang="en-US"/>
                    </a:p>
                  </a:txBody>
                  <a:tcPr/>
                </a:tc>
                <a:tc>
                  <a:txBody>
                    <a:bodyPr/>
                    <a:lstStyle/>
                    <a:p>
                      <a:pPr algn="ctr"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$108,338 </a:t>
                      </a:r>
                    </a:p>
                  </a:txBody>
                  <a:tcPr marL="7022" marR="7022" marT="7022" marB="0" anchor="ctr">
                    <a:lnL>
                      <a:noFill/>
                    </a:lnL>
                    <a:lnR>
                      <a:noFill/>
                    </a:lnR>
                    <a:lnT>
                      <a:noFill/>
                    </a:lnT>
                    <a:lnB>
                      <a:noFill/>
                    </a:lnB>
                  </a:tcPr>
                </a:tc>
              </a:tr>
              <a:tr h="280322">
                <a:tc>
                  <a:txBody>
                    <a:bodyPr/>
                    <a:lstStyle/>
                    <a:p>
                      <a:pPr algn="ctr"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2010</a:t>
                      </a:r>
                    </a:p>
                  </a:txBody>
                  <a:tcPr marL="7022" marR="7022" marT="7022" marB="0" anchor="ctr">
                    <a:lnL>
                      <a:noFill/>
                    </a:lnL>
                    <a:lnR>
                      <a:noFill/>
                    </a:lnR>
                    <a:lnT>
                      <a:noFill/>
                    </a:lnT>
                    <a:lnB>
                      <a:noFill/>
                    </a:lnB>
                  </a:tcPr>
                </a:tc>
                <a:tc>
                  <a:txBody>
                    <a:bodyPr/>
                    <a:lstStyle/>
                    <a:p>
                      <a:pPr algn="l"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MAP - L2 </a:t>
                      </a:r>
                      <a:r>
                        <a:rPr lang="en-US" sz="1800" b="0" i="0" u="none" strike="noStrike" dirty="0" err="1">
                          <a:solidFill>
                            <a:srgbClr val="FFFF00"/>
                          </a:solidFill>
                          <a:effectLst>
                            <a:outerShdw blurRad="50800" dist="38100" algn="tr" rotWithShape="0">
                              <a:prstClr val="black">
                                <a:alpha val="40000"/>
                              </a:prstClr>
                            </a:outerShdw>
                          </a:effectLst>
                          <a:latin typeface="Times New Roman"/>
                        </a:rPr>
                        <a:t>mngr</a:t>
                      </a: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7022" marR="7022" marT="7022" marB="0" anchor="ctr">
                    <a:lnL>
                      <a:noFill/>
                    </a:lnL>
                    <a:lnR>
                      <a:noFill/>
                    </a:lnR>
                    <a:lnT>
                      <a:noFill/>
                    </a:lnT>
                    <a:lnB>
                      <a:noFill/>
                    </a:lnB>
                  </a:tcPr>
                </a:tc>
                <a:tc>
                  <a:txBody>
                    <a:bodyPr/>
                    <a:lstStyle/>
                    <a:p>
                      <a:pPr algn="l" fontAlgn="b"/>
                      <a:endParaRPr lang="en-US" sz="1800" b="0" i="0" u="none" strike="noStrike">
                        <a:solidFill>
                          <a:srgbClr val="FFFF00"/>
                        </a:solidFill>
                        <a:effectLst/>
                        <a:latin typeface="Arial"/>
                      </a:endParaRPr>
                    </a:p>
                  </a:txBody>
                  <a:tcPr marL="7022" marR="7022" marT="7022" marB="0" anchor="b">
                    <a:lnL>
                      <a:noFill/>
                    </a:lnL>
                    <a:lnR>
                      <a:noFill/>
                    </a:lnR>
                    <a:lnT>
                      <a:noFill/>
                    </a:lnT>
                    <a:lnB>
                      <a:noFill/>
                    </a:lnB>
                  </a:tcPr>
                </a:tc>
                <a:tc gridSpan="2">
                  <a:txBody>
                    <a:bodyPr/>
                    <a:lstStyle/>
                    <a:p>
                      <a:pPr algn="l" fontAlgn="ctr"/>
                      <a:r>
                        <a:rPr lang="en-US" sz="1800" b="0" i="0" u="none" strike="noStrike">
                          <a:solidFill>
                            <a:srgbClr val="FFFF00"/>
                          </a:solidFill>
                          <a:effectLst>
                            <a:outerShdw blurRad="50800" dist="38100" algn="tr" rotWithShape="0">
                              <a:prstClr val="black">
                                <a:alpha val="40000"/>
                              </a:prstClr>
                            </a:outerShdw>
                          </a:effectLst>
                          <a:latin typeface="Times New Roman"/>
                        </a:rPr>
                        <a:t>2 contracts w FNAL </a:t>
                      </a:r>
                    </a:p>
                  </a:txBody>
                  <a:tcPr marL="7022" marR="7022" marT="7022" marB="0" anchor="ctr">
                    <a:lnL>
                      <a:noFill/>
                    </a:lnL>
                    <a:lnR>
                      <a:noFill/>
                    </a:lnR>
                    <a:lnT>
                      <a:noFill/>
                    </a:lnT>
                    <a:lnB>
                      <a:noFill/>
                    </a:lnB>
                  </a:tcPr>
                </a:tc>
                <a:tc hMerge="1">
                  <a:txBody>
                    <a:bodyPr/>
                    <a:lstStyle/>
                    <a:p>
                      <a:endParaRPr lang="en-US"/>
                    </a:p>
                  </a:txBody>
                  <a:tcPr/>
                </a:tc>
                <a:tc>
                  <a:txBody>
                    <a:bodyPr/>
                    <a:lstStyle/>
                    <a:p>
                      <a:pPr algn="ctr"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$55,739 </a:t>
                      </a:r>
                    </a:p>
                  </a:txBody>
                  <a:tcPr marL="7022" marR="7022" marT="7022" marB="0" anchor="ctr">
                    <a:lnL>
                      <a:noFill/>
                    </a:lnL>
                    <a:lnR>
                      <a:noFill/>
                    </a:lnR>
                    <a:lnT>
                      <a:noFill/>
                    </a:lnT>
                    <a:lnB>
                      <a:noFill/>
                    </a:lnB>
                  </a:tcPr>
                </a:tc>
              </a:tr>
              <a:tr h="280322">
                <a:tc>
                  <a:txBody>
                    <a:bodyPr/>
                    <a:lstStyle/>
                    <a:p>
                      <a:pPr algn="ctr"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2010</a:t>
                      </a:r>
                    </a:p>
                  </a:txBody>
                  <a:tcPr marL="7022" marR="7022" marT="7022" marB="0" anchor="ctr">
                    <a:lnL>
                      <a:noFill/>
                    </a:lnL>
                    <a:lnR>
                      <a:noFill/>
                    </a:lnR>
                    <a:lnT>
                      <a:noFill/>
                    </a:lnT>
                    <a:lnB>
                      <a:noFill/>
                    </a:lnB>
                  </a:tcPr>
                </a:tc>
                <a:tc>
                  <a:txBody>
                    <a:bodyPr/>
                    <a:lstStyle/>
                    <a:p>
                      <a:pPr algn="l" fontAlgn="ctr"/>
                      <a:r>
                        <a:rPr lang="en-US" sz="1800" b="0" i="0" u="none" strike="noStrike">
                          <a:solidFill>
                            <a:srgbClr val="FFFF00"/>
                          </a:solidFill>
                          <a:effectLst>
                            <a:outerShdw blurRad="50800" dist="38100" algn="tr" rotWithShape="0">
                              <a:prstClr val="black">
                                <a:alpha val="40000"/>
                              </a:prstClr>
                            </a:outerShdw>
                          </a:effectLst>
                          <a:latin typeface="Times New Roman"/>
                        </a:rPr>
                        <a:t>805 MHz RF Cavity </a:t>
                      </a:r>
                    </a:p>
                  </a:txBody>
                  <a:tcPr marL="7022" marR="7022" marT="7022" marB="0" anchor="ctr">
                    <a:lnL>
                      <a:noFill/>
                    </a:lnL>
                    <a:lnR>
                      <a:noFill/>
                    </a:lnR>
                    <a:lnT>
                      <a:noFill/>
                    </a:lnT>
                    <a:lnB>
                      <a:noFill/>
                    </a:lnB>
                  </a:tcPr>
                </a:tc>
                <a:tc>
                  <a:txBody>
                    <a:bodyPr/>
                    <a:lstStyle/>
                    <a:p>
                      <a:pPr algn="l" fontAlgn="b"/>
                      <a:endParaRPr lang="en-US" sz="1800" b="0" i="0" u="none" strike="noStrike">
                        <a:solidFill>
                          <a:srgbClr val="FFFF00"/>
                        </a:solidFill>
                        <a:effectLst/>
                        <a:latin typeface="Arial"/>
                      </a:endParaRPr>
                    </a:p>
                  </a:txBody>
                  <a:tcPr marL="7022" marR="7022" marT="7022" marB="0" anchor="b">
                    <a:lnL>
                      <a:noFill/>
                    </a:lnL>
                    <a:lnR>
                      <a:noFill/>
                    </a:lnR>
                    <a:lnT>
                      <a:noFill/>
                    </a:lnT>
                    <a:lnB>
                      <a:noFill/>
                    </a:lnB>
                  </a:tcPr>
                </a:tc>
                <a:tc gridSpan="2">
                  <a:txBody>
                    <a:bodyPr/>
                    <a:lstStyle/>
                    <a:p>
                      <a:pPr algn="l"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contract w </a:t>
                      </a:r>
                      <a:r>
                        <a:rPr lang="en-US" sz="1800" b="1" i="0" u="none" strike="noStrike" dirty="0">
                          <a:solidFill>
                            <a:srgbClr val="FFFF00"/>
                          </a:solidFill>
                          <a:effectLst>
                            <a:outerShdw blurRad="50800" dist="38100" algn="tr" rotWithShape="0">
                              <a:prstClr val="black">
                                <a:alpha val="40000"/>
                              </a:prstClr>
                            </a:outerShdw>
                          </a:effectLst>
                          <a:latin typeface="Times New Roman"/>
                        </a:rPr>
                        <a:t>LANL</a:t>
                      </a:r>
                      <a:r>
                        <a:rPr lang="en-US" sz="1800" b="0" i="0" u="none" strike="noStrike" dirty="0">
                          <a:solidFill>
                            <a:srgbClr val="FFFF00"/>
                          </a:solidFill>
                          <a:effectLst>
                            <a:outerShdw blurRad="50800" dist="38100" algn="tr" rotWithShape="0">
                              <a:prstClr val="black">
                                <a:alpha val="40000"/>
                              </a:prstClr>
                            </a:outerShdw>
                          </a:effectLst>
                          <a:latin typeface="Times New Roman"/>
                        </a:rPr>
                        <a:t> </a:t>
                      </a:r>
                    </a:p>
                  </a:txBody>
                  <a:tcPr marL="7022" marR="7022" marT="7022" marB="0" anchor="ctr">
                    <a:lnL>
                      <a:noFill/>
                    </a:lnL>
                    <a:lnR>
                      <a:noFill/>
                    </a:lnR>
                    <a:lnT>
                      <a:noFill/>
                    </a:lnT>
                    <a:lnB>
                      <a:noFill/>
                    </a:lnB>
                  </a:tcPr>
                </a:tc>
                <a:tc hMerge="1">
                  <a:txBody>
                    <a:bodyPr/>
                    <a:lstStyle/>
                    <a:p>
                      <a:endParaRPr lang="en-US"/>
                    </a:p>
                  </a:txBody>
                  <a:tcPr/>
                </a:tc>
                <a:tc>
                  <a:txBody>
                    <a:bodyPr/>
                    <a:lstStyle/>
                    <a:p>
                      <a:pPr algn="ctr"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$230,000 </a:t>
                      </a:r>
                    </a:p>
                  </a:txBody>
                  <a:tcPr marL="7022" marR="7022" marT="7022" marB="0" anchor="ctr">
                    <a:lnL>
                      <a:noFill/>
                    </a:lnL>
                    <a:lnR>
                      <a:noFill/>
                    </a:lnR>
                    <a:lnT>
                      <a:noFill/>
                    </a:lnT>
                    <a:lnB>
                      <a:noFill/>
                    </a:lnB>
                  </a:tcPr>
                </a:tc>
              </a:tr>
              <a:tr h="280322">
                <a:tc>
                  <a:txBody>
                    <a:bodyPr/>
                    <a:lstStyle/>
                    <a:p>
                      <a:pPr algn="ctr"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2012</a:t>
                      </a:r>
                    </a:p>
                  </a:txBody>
                  <a:tcPr marL="7022" marR="7022" marT="7022" marB="0" anchor="ctr">
                    <a:lnL>
                      <a:noFill/>
                    </a:lnL>
                    <a:lnR>
                      <a:noFill/>
                    </a:lnR>
                    <a:lnT>
                      <a:noFill/>
                    </a:lnT>
                    <a:lnB>
                      <a:noFill/>
                    </a:lnB>
                  </a:tcPr>
                </a:tc>
                <a:tc>
                  <a:txBody>
                    <a:bodyPr/>
                    <a:lstStyle/>
                    <a:p>
                      <a:pPr algn="l"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MAP - L2 </a:t>
                      </a:r>
                      <a:r>
                        <a:rPr lang="en-US" sz="1800" b="0" i="0" u="none" strike="noStrike" dirty="0" err="1">
                          <a:solidFill>
                            <a:srgbClr val="FFFF00"/>
                          </a:solidFill>
                          <a:effectLst>
                            <a:outerShdw blurRad="50800" dist="38100" algn="tr" rotWithShape="0">
                              <a:prstClr val="black">
                                <a:alpha val="40000"/>
                              </a:prstClr>
                            </a:outerShdw>
                          </a:effectLst>
                          <a:latin typeface="Times New Roman"/>
                        </a:rPr>
                        <a:t>mngr</a:t>
                      </a: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7022" marR="7022" marT="7022" marB="0" anchor="ctr">
                    <a:lnL>
                      <a:noFill/>
                    </a:lnL>
                    <a:lnR>
                      <a:noFill/>
                    </a:lnR>
                    <a:lnT>
                      <a:noFill/>
                    </a:lnT>
                    <a:lnB>
                      <a:noFill/>
                    </a:lnB>
                  </a:tcPr>
                </a:tc>
                <a:tc>
                  <a:txBody>
                    <a:bodyPr/>
                    <a:lstStyle/>
                    <a:p>
                      <a:pPr algn="l" fontAlgn="b"/>
                      <a:endParaRPr lang="en-US" sz="1800" b="0" i="0" u="none" strike="noStrike">
                        <a:solidFill>
                          <a:srgbClr val="FFFF00"/>
                        </a:solidFill>
                        <a:effectLst/>
                        <a:latin typeface="Arial"/>
                      </a:endParaRPr>
                    </a:p>
                  </a:txBody>
                  <a:tcPr marL="7022" marR="7022" marT="7022" marB="0" anchor="b">
                    <a:lnL>
                      <a:noFill/>
                    </a:lnL>
                    <a:lnR>
                      <a:noFill/>
                    </a:lnR>
                    <a:lnT>
                      <a:noFill/>
                    </a:lnT>
                    <a:lnB>
                      <a:noFill/>
                    </a:lnB>
                  </a:tcPr>
                </a:tc>
                <a:tc gridSpan="2">
                  <a:txBody>
                    <a:bodyPr/>
                    <a:lstStyle/>
                    <a:p>
                      <a:pPr algn="l"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contract w </a:t>
                      </a:r>
                      <a:r>
                        <a:rPr lang="en-US" sz="1800" b="1" i="0" u="none" strike="noStrike" dirty="0">
                          <a:solidFill>
                            <a:srgbClr val="FFFF00"/>
                          </a:solidFill>
                          <a:effectLst>
                            <a:outerShdw blurRad="50800" dist="38100" algn="tr" rotWithShape="0">
                              <a:prstClr val="black">
                                <a:alpha val="40000"/>
                              </a:prstClr>
                            </a:outerShdw>
                          </a:effectLst>
                          <a:latin typeface="Times New Roman"/>
                        </a:rPr>
                        <a:t>FNAL</a:t>
                      </a:r>
                    </a:p>
                  </a:txBody>
                  <a:tcPr marL="7022" marR="7022" marT="7022" marB="0" anchor="ctr">
                    <a:lnL>
                      <a:noFill/>
                    </a:lnL>
                    <a:lnR>
                      <a:noFill/>
                    </a:lnR>
                    <a:lnT>
                      <a:noFill/>
                    </a:lnT>
                    <a:lnB>
                      <a:noFill/>
                    </a:lnB>
                  </a:tcPr>
                </a:tc>
                <a:tc hMerge="1">
                  <a:txBody>
                    <a:bodyPr/>
                    <a:lstStyle/>
                    <a:p>
                      <a:endParaRPr lang="en-US"/>
                    </a:p>
                  </a:txBody>
                  <a:tcPr/>
                </a:tc>
                <a:tc>
                  <a:txBody>
                    <a:bodyPr/>
                    <a:lstStyle/>
                    <a:p>
                      <a:pPr algn="ctr"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$40,000 </a:t>
                      </a:r>
                    </a:p>
                  </a:txBody>
                  <a:tcPr marL="7022" marR="7022" marT="7022" marB="0" anchor="ctr">
                    <a:lnL>
                      <a:noFill/>
                    </a:lnL>
                    <a:lnR>
                      <a:noFill/>
                    </a:lnR>
                    <a:lnT>
                      <a:noFill/>
                    </a:lnT>
                    <a:lnB>
                      <a:noFill/>
                    </a:lnB>
                  </a:tcPr>
                </a:tc>
              </a:tr>
              <a:tr h="280322">
                <a:tc>
                  <a:txBody>
                    <a:bodyPr/>
                    <a:lstStyle/>
                    <a:p>
                      <a:pPr algn="ctr"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2012</a:t>
                      </a:r>
                    </a:p>
                  </a:txBody>
                  <a:tcPr marL="7022" marR="7022" marT="7022" marB="0" anchor="ctr">
                    <a:lnL>
                      <a:noFill/>
                    </a:lnL>
                    <a:lnR>
                      <a:noFill/>
                    </a:lnR>
                    <a:lnT>
                      <a:noFill/>
                    </a:lnT>
                    <a:lnB>
                      <a:noFill/>
                    </a:lnB>
                  </a:tcPr>
                </a:tc>
                <a:tc>
                  <a:txBody>
                    <a:bodyPr/>
                    <a:lstStyle/>
                    <a:p>
                      <a:pPr algn="l" fontAlgn="ctr"/>
                      <a:r>
                        <a:rPr lang="en-US" sz="1800" b="0" i="0" u="none" strike="noStrike">
                          <a:solidFill>
                            <a:srgbClr val="FFFF00"/>
                          </a:solidFill>
                          <a:effectLst>
                            <a:outerShdw blurRad="50800" dist="38100" algn="tr" rotWithShape="0">
                              <a:prstClr val="black">
                                <a:alpha val="40000"/>
                              </a:prstClr>
                            </a:outerShdw>
                          </a:effectLst>
                          <a:latin typeface="Times New Roman"/>
                        </a:rPr>
                        <a:t>PX cooling for Mu2e</a:t>
                      </a:r>
                    </a:p>
                  </a:txBody>
                  <a:tcPr marL="7022" marR="7022" marT="7022" marB="0" anchor="ctr">
                    <a:lnL>
                      <a:noFill/>
                    </a:lnL>
                    <a:lnR>
                      <a:noFill/>
                    </a:lnR>
                    <a:lnT>
                      <a:noFill/>
                    </a:lnT>
                    <a:lnB>
                      <a:noFill/>
                    </a:lnB>
                  </a:tcPr>
                </a:tc>
                <a:tc>
                  <a:txBody>
                    <a:bodyPr/>
                    <a:lstStyle/>
                    <a:p>
                      <a:pPr algn="l" fontAlgn="b"/>
                      <a:endParaRPr lang="en-US" sz="1800" b="0" i="0" u="none" strike="noStrike">
                        <a:solidFill>
                          <a:srgbClr val="FFFF00"/>
                        </a:solidFill>
                        <a:effectLst/>
                        <a:latin typeface="Arial"/>
                      </a:endParaRPr>
                    </a:p>
                  </a:txBody>
                  <a:tcPr marL="7022" marR="7022" marT="7022" marB="0" anchor="b">
                    <a:lnL>
                      <a:noFill/>
                    </a:lnL>
                    <a:lnR>
                      <a:noFill/>
                    </a:lnR>
                    <a:lnT>
                      <a:noFill/>
                    </a:lnT>
                    <a:lnB>
                      <a:noFill/>
                    </a:lnB>
                  </a:tcPr>
                </a:tc>
                <a:tc gridSpan="2">
                  <a:txBody>
                    <a:bodyPr/>
                    <a:lstStyle/>
                    <a:p>
                      <a:pPr algn="l" fontAlgn="ctr"/>
                      <a:r>
                        <a:rPr lang="en-US" sz="1800" b="0" i="0" u="none" strike="noStrike">
                          <a:solidFill>
                            <a:srgbClr val="FFFF00"/>
                          </a:solidFill>
                          <a:effectLst>
                            <a:outerShdw blurRad="50800" dist="38100" algn="tr" rotWithShape="0">
                              <a:prstClr val="black">
                                <a:alpha val="40000"/>
                              </a:prstClr>
                            </a:outerShdw>
                          </a:effectLst>
                          <a:latin typeface="Times New Roman"/>
                        </a:rPr>
                        <a:t>contract w FNAL</a:t>
                      </a:r>
                    </a:p>
                  </a:txBody>
                  <a:tcPr marL="7022" marR="7022" marT="7022" marB="0" anchor="ctr">
                    <a:lnL>
                      <a:noFill/>
                    </a:lnL>
                    <a:lnR>
                      <a:noFill/>
                    </a:lnR>
                    <a:lnT>
                      <a:noFill/>
                    </a:lnT>
                    <a:lnB>
                      <a:noFill/>
                    </a:lnB>
                  </a:tcPr>
                </a:tc>
                <a:tc hMerge="1">
                  <a:txBody>
                    <a:bodyPr/>
                    <a:lstStyle/>
                    <a:p>
                      <a:endParaRPr lang="en-US"/>
                    </a:p>
                  </a:txBody>
                  <a:tcPr/>
                </a:tc>
                <a:tc>
                  <a:txBody>
                    <a:bodyPr/>
                    <a:lstStyle/>
                    <a:p>
                      <a:pPr algn="ctr"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$75,490 </a:t>
                      </a:r>
                    </a:p>
                  </a:txBody>
                  <a:tcPr marL="7022" marR="7022" marT="7022" marB="0" anchor="ctr">
                    <a:lnL>
                      <a:noFill/>
                    </a:lnL>
                    <a:lnR>
                      <a:noFill/>
                    </a:lnR>
                    <a:lnT>
                      <a:noFill/>
                    </a:lnT>
                    <a:lnB>
                      <a:noFill/>
                    </a:lnB>
                  </a:tcPr>
                </a:tc>
              </a:tr>
              <a:tr h="280322">
                <a:tc>
                  <a:txBody>
                    <a:bodyPr/>
                    <a:lstStyle/>
                    <a:p>
                      <a:pPr algn="ctr"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2012</a:t>
                      </a:r>
                    </a:p>
                  </a:txBody>
                  <a:tcPr marL="7022" marR="7022" marT="7022" marB="0" anchor="ctr">
                    <a:lnL>
                      <a:noFill/>
                    </a:lnL>
                    <a:lnR>
                      <a:noFill/>
                    </a:lnR>
                    <a:lnT>
                      <a:noFill/>
                    </a:lnT>
                    <a:lnB>
                      <a:noFill/>
                    </a:lnB>
                  </a:tcPr>
                </a:tc>
                <a:tc>
                  <a:txBody>
                    <a:bodyPr/>
                    <a:lstStyle/>
                    <a:p>
                      <a:pPr algn="l"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g-2</a:t>
                      </a:r>
                    </a:p>
                  </a:txBody>
                  <a:tcPr marL="7022" marR="7022" marT="7022" marB="0" anchor="ctr">
                    <a:lnL>
                      <a:noFill/>
                    </a:lnL>
                    <a:lnR>
                      <a:noFill/>
                    </a:lnR>
                    <a:lnT>
                      <a:noFill/>
                    </a:lnT>
                    <a:lnB>
                      <a:noFill/>
                    </a:lnB>
                  </a:tcPr>
                </a:tc>
                <a:tc>
                  <a:txBody>
                    <a:bodyPr/>
                    <a:lstStyle/>
                    <a:p>
                      <a:pPr algn="l" fontAlgn="b"/>
                      <a:endParaRPr lang="en-US" sz="1800" b="0" i="0" u="none" strike="noStrike" dirty="0">
                        <a:solidFill>
                          <a:srgbClr val="FFFF00"/>
                        </a:solidFill>
                        <a:effectLst/>
                        <a:latin typeface="Arial"/>
                      </a:endParaRPr>
                    </a:p>
                  </a:txBody>
                  <a:tcPr marL="7022" marR="7022" marT="7022" marB="0" anchor="b">
                    <a:lnL>
                      <a:noFill/>
                    </a:lnL>
                    <a:lnR>
                      <a:noFill/>
                    </a:lnR>
                    <a:lnT>
                      <a:noFill/>
                    </a:lnT>
                    <a:lnB>
                      <a:noFill/>
                    </a:lnB>
                  </a:tcPr>
                </a:tc>
                <a:tc gridSpan="2">
                  <a:txBody>
                    <a:bodyPr/>
                    <a:lstStyle/>
                    <a:p>
                      <a:pPr algn="l" fontAlgn="ctr"/>
                      <a:r>
                        <a:rPr lang="en-US" sz="1800" b="0" i="0" u="none" strike="noStrike">
                          <a:solidFill>
                            <a:srgbClr val="FFFF00"/>
                          </a:solidFill>
                          <a:effectLst>
                            <a:outerShdw blurRad="50800" dist="38100" algn="tr" rotWithShape="0">
                              <a:prstClr val="black">
                                <a:alpha val="40000"/>
                              </a:prstClr>
                            </a:outerShdw>
                          </a:effectLst>
                          <a:latin typeface="Times New Roman"/>
                        </a:rPr>
                        <a:t>contract w FNAL</a:t>
                      </a:r>
                    </a:p>
                  </a:txBody>
                  <a:tcPr marL="7022" marR="7022" marT="7022" marB="0" anchor="ctr">
                    <a:lnL>
                      <a:noFill/>
                    </a:lnL>
                    <a:lnR>
                      <a:noFill/>
                    </a:lnR>
                    <a:lnT>
                      <a:noFill/>
                    </a:lnT>
                    <a:lnB>
                      <a:noFill/>
                    </a:lnB>
                  </a:tcPr>
                </a:tc>
                <a:tc hMerge="1">
                  <a:txBody>
                    <a:bodyPr/>
                    <a:lstStyle/>
                    <a:p>
                      <a:endParaRPr lang="en-US"/>
                    </a:p>
                  </a:txBody>
                  <a:tcPr/>
                </a:tc>
                <a:tc>
                  <a:txBody>
                    <a:bodyPr/>
                    <a:lstStyle/>
                    <a:p>
                      <a:pPr algn="ctr"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$40,160 </a:t>
                      </a:r>
                    </a:p>
                  </a:txBody>
                  <a:tcPr marL="7022" marR="7022" marT="7022" marB="0" anchor="ctr">
                    <a:lnL>
                      <a:noFill/>
                    </a:lnL>
                    <a:lnR>
                      <a:noFill/>
                    </a:lnR>
                    <a:lnT>
                      <a:noFill/>
                    </a:lnT>
                    <a:lnB>
                      <a:noFill/>
                    </a:lnB>
                  </a:tcPr>
                </a:tc>
              </a:tr>
              <a:tr h="280322">
                <a:tc>
                  <a:txBody>
                    <a:bodyPr/>
                    <a:lstStyle/>
                    <a:p>
                      <a:pPr algn="ctr"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2012</a:t>
                      </a:r>
                    </a:p>
                  </a:txBody>
                  <a:tcPr marL="7022" marR="7022" marT="7022" marB="0" anchor="ctr">
                    <a:lnL>
                      <a:noFill/>
                    </a:lnL>
                    <a:lnR>
                      <a:noFill/>
                    </a:lnR>
                    <a:lnT>
                      <a:noFill/>
                    </a:lnT>
                    <a:lnB>
                      <a:noFill/>
                    </a:lnB>
                  </a:tcPr>
                </a:tc>
                <a:tc gridSpan="2">
                  <a:txBody>
                    <a:bodyPr/>
                    <a:lstStyle/>
                    <a:p>
                      <a:pPr algn="l" fontAlgn="ctr"/>
                      <a:r>
                        <a:rPr lang="nl-NL" sz="1800" b="0" i="0" u="none" strike="noStrike" dirty="0">
                          <a:solidFill>
                            <a:srgbClr val="FFFF00"/>
                          </a:solidFill>
                          <a:effectLst>
                            <a:outerShdw blurRad="50800" dist="38100" algn="tr" rotWithShape="0">
                              <a:prstClr val="black">
                                <a:alpha val="40000"/>
                              </a:prstClr>
                            </a:outerShdw>
                          </a:effectLst>
                          <a:latin typeface="Times New Roman"/>
                        </a:rPr>
                        <a:t>ACE3P 12 GeV Upgrade Studies</a:t>
                      </a:r>
                    </a:p>
                  </a:txBody>
                  <a:tcPr marL="7022" marR="7022" marT="7022" marB="0" anchor="ctr">
                    <a:lnL>
                      <a:noFill/>
                    </a:lnL>
                    <a:lnR>
                      <a:noFill/>
                    </a:lnR>
                    <a:lnT>
                      <a:noFill/>
                    </a:lnT>
                    <a:lnB>
                      <a:noFill/>
                    </a:lnB>
                  </a:tcPr>
                </a:tc>
                <a:tc hMerge="1">
                  <a:txBody>
                    <a:bodyPr/>
                    <a:lstStyle/>
                    <a:p>
                      <a:endParaRPr lang="en-US"/>
                    </a:p>
                  </a:txBody>
                  <a:tcPr/>
                </a:tc>
                <a:tc gridSpan="2">
                  <a:txBody>
                    <a:bodyPr/>
                    <a:lstStyle/>
                    <a:p>
                      <a:pPr algn="l"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contract w </a:t>
                      </a:r>
                      <a:r>
                        <a:rPr lang="en-US" sz="1800" b="1" i="0" u="none" strike="noStrike" dirty="0" err="1">
                          <a:solidFill>
                            <a:srgbClr val="FFFF00"/>
                          </a:solidFill>
                          <a:effectLst>
                            <a:outerShdw blurRad="50800" dist="38100" algn="tr" rotWithShape="0">
                              <a:prstClr val="black">
                                <a:alpha val="40000"/>
                              </a:prstClr>
                            </a:outerShdw>
                          </a:effectLst>
                          <a:latin typeface="Times New Roman"/>
                        </a:rPr>
                        <a:t>JLab</a:t>
                      </a:r>
                      <a:endParaRPr lang="en-US" sz="1800" b="1" i="0" u="none" strike="noStrike" dirty="0">
                        <a:solidFill>
                          <a:srgbClr val="FFFF00"/>
                        </a:solidFill>
                        <a:effectLst>
                          <a:outerShdw blurRad="50800" dist="38100" algn="tr" rotWithShape="0">
                            <a:prstClr val="black">
                              <a:alpha val="40000"/>
                            </a:prstClr>
                          </a:outerShdw>
                        </a:effectLst>
                        <a:latin typeface="Times New Roman"/>
                      </a:endParaRPr>
                    </a:p>
                  </a:txBody>
                  <a:tcPr marL="7022" marR="7022" marT="7022" marB="0" anchor="ctr">
                    <a:lnL>
                      <a:noFill/>
                    </a:lnL>
                    <a:lnR>
                      <a:noFill/>
                    </a:lnR>
                    <a:lnT>
                      <a:noFill/>
                    </a:lnT>
                    <a:lnB>
                      <a:noFill/>
                    </a:lnB>
                  </a:tcPr>
                </a:tc>
                <a:tc hMerge="1">
                  <a:txBody>
                    <a:bodyPr/>
                    <a:lstStyle/>
                    <a:p>
                      <a:endParaRPr lang="en-US"/>
                    </a:p>
                  </a:txBody>
                  <a:tcPr/>
                </a:tc>
                <a:tc>
                  <a:txBody>
                    <a:bodyPr/>
                    <a:lstStyle/>
                    <a:p>
                      <a:pPr algn="ctr"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$50,000 </a:t>
                      </a:r>
                    </a:p>
                  </a:txBody>
                  <a:tcPr marL="7022" marR="7022" marT="7022" marB="0" anchor="ctr">
                    <a:lnL>
                      <a:noFill/>
                    </a:lnL>
                    <a:lnR>
                      <a:noFill/>
                    </a:lnR>
                    <a:lnT>
                      <a:noFill/>
                    </a:lnT>
                    <a:lnB w="12700" cap="flat" cmpd="sng" algn="ctr">
                      <a:noFill/>
                      <a:prstDash val="solid"/>
                      <a:round/>
                      <a:headEnd type="none" w="med" len="med"/>
                      <a:tailEnd type="none" w="med" len="med"/>
                    </a:lnB>
                  </a:tcPr>
                </a:tc>
              </a:tr>
              <a:tr h="280322">
                <a:tc>
                  <a:txBody>
                    <a:bodyPr/>
                    <a:lstStyle/>
                    <a:p>
                      <a:pPr algn="ctr" fontAlgn="ctr"/>
                      <a:r>
                        <a:rPr lang="en-US" sz="1800" b="0" i="0" u="none" strike="noStrike" dirty="0" smtClean="0">
                          <a:solidFill>
                            <a:srgbClr val="FFFF00"/>
                          </a:solidFill>
                          <a:effectLst>
                            <a:outerShdw blurRad="50800" dist="38100" algn="tr" rotWithShape="0">
                              <a:prstClr val="black">
                                <a:alpha val="40000"/>
                              </a:prstClr>
                            </a:outerShdw>
                          </a:effectLst>
                          <a:latin typeface="Times New Roman"/>
                        </a:rPr>
                        <a:t>2013</a:t>
                      </a: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7022" marR="7022" marT="7022" marB="0" anchor="ctr">
                    <a:lnL>
                      <a:noFill/>
                    </a:lnL>
                    <a:lnR>
                      <a:noFill/>
                    </a:lnR>
                    <a:lnT>
                      <a:noFill/>
                    </a:lnT>
                    <a:lnB>
                      <a:noFill/>
                    </a:lnB>
                  </a:tcPr>
                </a:tc>
                <a:tc gridSpan="2">
                  <a:txBody>
                    <a:bodyPr/>
                    <a:lstStyle/>
                    <a:p>
                      <a:pPr algn="l" fontAlgn="ctr"/>
                      <a:r>
                        <a:rPr lang="nl-NL" sz="1800" b="0" i="0" u="none" strike="noStrike" dirty="0" smtClean="0">
                          <a:solidFill>
                            <a:srgbClr val="FFFF00"/>
                          </a:solidFill>
                          <a:effectLst>
                            <a:outerShdw blurRad="50800" dist="38100" algn="tr" rotWithShape="0">
                              <a:prstClr val="black">
                                <a:alpha val="40000"/>
                              </a:prstClr>
                            </a:outerShdw>
                          </a:effectLst>
                          <a:latin typeface="Times New Roman"/>
                        </a:rPr>
                        <a:t>MAP,</a:t>
                      </a:r>
                      <a:r>
                        <a:rPr lang="nl-NL" sz="1800" b="0" i="0" u="none" strike="noStrike" baseline="0" dirty="0" smtClean="0">
                          <a:solidFill>
                            <a:srgbClr val="FFFF00"/>
                          </a:solidFill>
                          <a:effectLst>
                            <a:outerShdw blurRad="50800" dist="38100" algn="tr" rotWithShape="0">
                              <a:prstClr val="black">
                                <a:alpha val="40000"/>
                              </a:prstClr>
                            </a:outerShdw>
                          </a:effectLst>
                          <a:latin typeface="Times New Roman"/>
                        </a:rPr>
                        <a:t> L2, MASS, G4beamline</a:t>
                      </a:r>
                      <a:endParaRPr lang="nl-NL" sz="1800" b="0" i="0" u="none" strike="noStrike" dirty="0">
                        <a:solidFill>
                          <a:srgbClr val="FFFF00"/>
                        </a:solidFill>
                        <a:effectLst>
                          <a:outerShdw blurRad="50800" dist="38100" algn="tr" rotWithShape="0">
                            <a:prstClr val="black">
                              <a:alpha val="40000"/>
                            </a:prstClr>
                          </a:outerShdw>
                        </a:effectLst>
                        <a:latin typeface="Times New Roman"/>
                      </a:endParaRPr>
                    </a:p>
                  </a:txBody>
                  <a:tcPr marL="7022" marR="7022" marT="7022" marB="0" anchor="ctr">
                    <a:lnL>
                      <a:noFill/>
                    </a:lnL>
                    <a:lnR>
                      <a:noFill/>
                    </a:lnR>
                    <a:lnT>
                      <a:noFill/>
                    </a:lnT>
                    <a:lnB>
                      <a:noFill/>
                    </a:lnB>
                  </a:tcPr>
                </a:tc>
                <a:tc hMerge="1">
                  <a:txBody>
                    <a:bodyPr/>
                    <a:lstStyle/>
                    <a:p>
                      <a:endParaRPr lang="en-US"/>
                    </a:p>
                  </a:txBody>
                  <a:tcPr/>
                </a:tc>
                <a:tc gridSpan="2">
                  <a:txBody>
                    <a:bodyPr/>
                    <a:lstStyle/>
                    <a:p>
                      <a:pPr algn="l" fontAlgn="ctr"/>
                      <a:r>
                        <a:rPr lang="en-US" sz="1800" b="0" i="0" u="none" strike="noStrike" dirty="0" smtClean="0">
                          <a:solidFill>
                            <a:srgbClr val="FFFF00"/>
                          </a:solidFill>
                          <a:effectLst>
                            <a:outerShdw blurRad="50800" dist="38100" algn="tr" rotWithShape="0">
                              <a:prstClr val="black">
                                <a:alpha val="40000"/>
                              </a:prstClr>
                            </a:outerShdw>
                          </a:effectLst>
                          <a:latin typeface="Times New Roman"/>
                        </a:rPr>
                        <a:t>contract</a:t>
                      </a:r>
                      <a:r>
                        <a:rPr lang="en-US" sz="1800" b="0" i="0" u="none" strike="noStrike" baseline="0" dirty="0" smtClean="0">
                          <a:solidFill>
                            <a:srgbClr val="FFFF00"/>
                          </a:solidFill>
                          <a:effectLst>
                            <a:outerShdw blurRad="50800" dist="38100" algn="tr" rotWithShape="0">
                              <a:prstClr val="black">
                                <a:alpha val="40000"/>
                              </a:prstClr>
                            </a:outerShdw>
                          </a:effectLst>
                          <a:latin typeface="Times New Roman"/>
                        </a:rPr>
                        <a:t> w </a:t>
                      </a:r>
                      <a:r>
                        <a:rPr lang="en-US" sz="1800" b="1" i="0" u="none" strike="noStrike" baseline="0" dirty="0" smtClean="0">
                          <a:solidFill>
                            <a:srgbClr val="FFFF00"/>
                          </a:solidFill>
                          <a:effectLst>
                            <a:outerShdw blurRad="50800" dist="38100" algn="tr" rotWithShape="0">
                              <a:prstClr val="black">
                                <a:alpha val="40000"/>
                              </a:prstClr>
                            </a:outerShdw>
                          </a:effectLst>
                          <a:latin typeface="Times New Roman"/>
                        </a:rPr>
                        <a:t>FNAL</a:t>
                      </a:r>
                      <a:endParaRPr lang="en-US" sz="1800" b="1" i="0" u="none" strike="noStrike" dirty="0">
                        <a:solidFill>
                          <a:srgbClr val="FFFF00"/>
                        </a:solidFill>
                        <a:effectLst>
                          <a:outerShdw blurRad="50800" dist="38100" algn="tr" rotWithShape="0">
                            <a:prstClr val="black">
                              <a:alpha val="40000"/>
                            </a:prstClr>
                          </a:outerShdw>
                        </a:effectLst>
                        <a:latin typeface="Times New Roman"/>
                      </a:endParaRPr>
                    </a:p>
                  </a:txBody>
                  <a:tcPr marL="7022" marR="7022" marT="7022" marB="0" anchor="ctr">
                    <a:lnL>
                      <a:noFill/>
                    </a:lnL>
                    <a:lnR>
                      <a:noFill/>
                    </a:lnR>
                    <a:lnT>
                      <a:noFill/>
                    </a:lnT>
                    <a:lnB>
                      <a:noFill/>
                    </a:lnB>
                  </a:tcPr>
                </a:tc>
                <a:tc hMerge="1">
                  <a:txBody>
                    <a:bodyPr/>
                    <a:lstStyle/>
                    <a:p>
                      <a:endParaRPr lang="en-US"/>
                    </a:p>
                  </a:txBody>
                  <a:tcPr/>
                </a:tc>
                <a:tc>
                  <a:txBody>
                    <a:bodyPr/>
                    <a:lstStyle/>
                    <a:p>
                      <a:pPr marL="0" algn="ctr" defTabSz="914400" rtl="0" eaLnBrk="1" fontAlgn="ctr" latinLnBrk="0" hangingPunct="1"/>
                      <a:r>
                        <a:rPr lang="en-US" sz="1800" b="0" i="0" u="none" strike="noStrike" kern="1200" dirty="0" smtClean="0">
                          <a:solidFill>
                            <a:srgbClr val="FFFF00"/>
                          </a:solidFill>
                          <a:effectLst>
                            <a:outerShdw blurRad="50800" dist="38100" algn="tr" rotWithShape="0">
                              <a:prstClr val="black">
                                <a:alpha val="40000"/>
                              </a:prstClr>
                            </a:outerShdw>
                          </a:effectLst>
                          <a:latin typeface="Times New Roman"/>
                          <a:ea typeface="+mn-ea"/>
                          <a:cs typeface="+mn-cs"/>
                        </a:rPr>
                        <a:t>$115,000</a:t>
                      </a:r>
                      <a:endParaRPr lang="en-US" sz="1800" b="0" i="0" u="none" strike="noStrike" kern="1200" dirty="0">
                        <a:solidFill>
                          <a:srgbClr val="FFFF00"/>
                        </a:solidFill>
                        <a:effectLst>
                          <a:outerShdw blurRad="50800" dist="38100" algn="tr" rotWithShape="0">
                            <a:prstClr val="black">
                              <a:alpha val="40000"/>
                            </a:prstClr>
                          </a:outerShdw>
                        </a:effectLst>
                        <a:latin typeface="Times New Roman"/>
                        <a:ea typeface="+mn-ea"/>
                        <a:cs typeface="+mn-cs"/>
                      </a:endParaRPr>
                    </a:p>
                  </a:txBody>
                  <a:tcPr marL="7022" marR="7022" marT="7022"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80322">
                <a:tc>
                  <a:txBody>
                    <a:bodyPr/>
                    <a:lstStyle/>
                    <a:p>
                      <a:pPr algn="ctr" fontAlgn="ctr"/>
                      <a:r>
                        <a:rPr lang="en-US" sz="1800" b="0" i="0" u="none" strike="noStrike" dirty="0" smtClean="0">
                          <a:solidFill>
                            <a:srgbClr val="FFFF00"/>
                          </a:solidFill>
                          <a:effectLst>
                            <a:outerShdw blurRad="50800" dist="38100" algn="tr" rotWithShape="0">
                              <a:prstClr val="black">
                                <a:alpha val="40000"/>
                              </a:prstClr>
                            </a:outerShdw>
                          </a:effectLst>
                          <a:latin typeface="Times New Roman"/>
                        </a:rPr>
                        <a:t>2014</a:t>
                      </a: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7022" marR="7022" marT="7022" marB="0" anchor="ctr">
                    <a:lnL>
                      <a:noFill/>
                    </a:lnL>
                    <a:lnR>
                      <a:noFill/>
                    </a:lnR>
                    <a:lnT>
                      <a:noFill/>
                    </a:lnT>
                    <a:lnB>
                      <a:noFill/>
                    </a:lnB>
                  </a:tcPr>
                </a:tc>
                <a:tc gridSpan="2">
                  <a:txBody>
                    <a:bodyPr/>
                    <a:lstStyle/>
                    <a:p>
                      <a:pPr algn="l" fontAlgn="ctr"/>
                      <a:r>
                        <a:rPr lang="nl-NL" sz="1800" b="0" i="0" u="none" strike="noStrike" dirty="0" smtClean="0">
                          <a:solidFill>
                            <a:srgbClr val="FFFF00"/>
                          </a:solidFill>
                          <a:effectLst>
                            <a:outerShdw blurRad="50800" dist="38100" algn="tr" rotWithShape="0">
                              <a:prstClr val="black">
                                <a:alpha val="40000"/>
                              </a:prstClr>
                            </a:outerShdw>
                          </a:effectLst>
                          <a:latin typeface="Times New Roman"/>
                        </a:rPr>
                        <a:t>Parmela Simulations</a:t>
                      </a:r>
                      <a:endParaRPr lang="nl-NL" sz="1800" b="0" i="0" u="none" strike="noStrike" dirty="0">
                        <a:solidFill>
                          <a:srgbClr val="FFFF00"/>
                        </a:solidFill>
                        <a:effectLst>
                          <a:outerShdw blurRad="50800" dist="38100" algn="tr" rotWithShape="0">
                            <a:prstClr val="black">
                              <a:alpha val="40000"/>
                            </a:prstClr>
                          </a:outerShdw>
                        </a:effectLst>
                        <a:latin typeface="Times New Roman"/>
                      </a:endParaRPr>
                    </a:p>
                  </a:txBody>
                  <a:tcPr marL="7022" marR="7022" marT="7022" marB="0" anchor="ctr">
                    <a:lnL>
                      <a:noFill/>
                    </a:lnL>
                    <a:lnR>
                      <a:noFill/>
                    </a:lnR>
                    <a:lnT>
                      <a:noFill/>
                    </a:lnT>
                    <a:lnB>
                      <a:noFill/>
                    </a:lnB>
                  </a:tcPr>
                </a:tc>
                <a:tc hMerge="1">
                  <a:txBody>
                    <a:bodyPr/>
                    <a:lstStyle/>
                    <a:p>
                      <a:endParaRPr lang="en-US"/>
                    </a:p>
                  </a:txBody>
                  <a:tcPr/>
                </a:tc>
                <a:tc gridSpan="2">
                  <a:txBody>
                    <a:bodyPr/>
                    <a:lstStyle/>
                    <a:p>
                      <a:pPr algn="l" fontAlgn="ctr"/>
                      <a:r>
                        <a:rPr lang="en-US" sz="1800" b="0" i="0" u="none" strike="noStrike" dirty="0" smtClean="0">
                          <a:solidFill>
                            <a:srgbClr val="FFFF00"/>
                          </a:solidFill>
                          <a:effectLst>
                            <a:outerShdw blurRad="50800" dist="38100" algn="tr" rotWithShape="0">
                              <a:prstClr val="black">
                                <a:alpha val="40000"/>
                              </a:prstClr>
                            </a:outerShdw>
                          </a:effectLst>
                          <a:latin typeface="Times New Roman"/>
                        </a:rPr>
                        <a:t>contract</a:t>
                      </a:r>
                      <a:r>
                        <a:rPr lang="en-US" sz="1800" b="0" i="0" u="none" strike="noStrike" baseline="0" dirty="0" smtClean="0">
                          <a:solidFill>
                            <a:srgbClr val="FFFF00"/>
                          </a:solidFill>
                          <a:effectLst>
                            <a:outerShdw blurRad="50800" dist="38100" algn="tr" rotWithShape="0">
                              <a:prstClr val="black">
                                <a:alpha val="40000"/>
                              </a:prstClr>
                            </a:outerShdw>
                          </a:effectLst>
                          <a:latin typeface="Times New Roman"/>
                        </a:rPr>
                        <a:t> w </a:t>
                      </a:r>
                      <a:r>
                        <a:rPr lang="en-US" sz="1800" b="1" i="0" u="none" strike="noStrike" baseline="0" dirty="0" err="1" smtClean="0">
                          <a:solidFill>
                            <a:srgbClr val="FFFF00"/>
                          </a:solidFill>
                          <a:effectLst>
                            <a:outerShdw blurRad="50800" dist="38100" algn="tr" rotWithShape="0">
                              <a:prstClr val="black">
                                <a:alpha val="40000"/>
                              </a:prstClr>
                            </a:outerShdw>
                          </a:effectLst>
                          <a:latin typeface="Times New Roman"/>
                        </a:rPr>
                        <a:t>Niowave</a:t>
                      </a:r>
                      <a:endParaRPr lang="en-US" sz="1800" b="1" i="0" u="none" strike="noStrike" dirty="0">
                        <a:solidFill>
                          <a:srgbClr val="FFFF00"/>
                        </a:solidFill>
                        <a:effectLst>
                          <a:outerShdw blurRad="50800" dist="38100" algn="tr" rotWithShape="0">
                            <a:prstClr val="black">
                              <a:alpha val="40000"/>
                            </a:prstClr>
                          </a:outerShdw>
                        </a:effectLst>
                        <a:latin typeface="Times New Roman"/>
                      </a:endParaRPr>
                    </a:p>
                  </a:txBody>
                  <a:tcPr marL="7022" marR="7022" marT="7022" marB="0" anchor="ctr">
                    <a:lnL>
                      <a:noFill/>
                    </a:lnL>
                    <a:lnR>
                      <a:noFill/>
                    </a:lnR>
                    <a:lnT>
                      <a:noFill/>
                    </a:lnT>
                    <a:lnB>
                      <a:noFill/>
                    </a:lnB>
                  </a:tcPr>
                </a:tc>
                <a:tc hMerge="1">
                  <a:txBody>
                    <a:bodyPr/>
                    <a:lstStyle/>
                    <a:p>
                      <a:endParaRPr lang="en-US"/>
                    </a:p>
                  </a:txBody>
                  <a:tcPr/>
                </a:tc>
                <a:tc>
                  <a:txBody>
                    <a:bodyPr/>
                    <a:lstStyle/>
                    <a:p>
                      <a:pPr marL="0" algn="ctr" defTabSz="914400" rtl="0" eaLnBrk="1" fontAlgn="ctr" latinLnBrk="0" hangingPunct="1"/>
                      <a:r>
                        <a:rPr lang="en-US" sz="1800" b="0" i="0" u="none" strike="noStrike" kern="1200" dirty="0" smtClean="0">
                          <a:solidFill>
                            <a:srgbClr val="FFFF00"/>
                          </a:solidFill>
                          <a:effectLst>
                            <a:outerShdw blurRad="50800" dist="38100" algn="tr" rotWithShape="0">
                              <a:prstClr val="black">
                                <a:alpha val="40000"/>
                              </a:prstClr>
                            </a:outerShdw>
                          </a:effectLst>
                          <a:latin typeface="Times New Roman"/>
                          <a:ea typeface="+mn-ea"/>
                          <a:cs typeface="+mn-cs"/>
                        </a:rPr>
                        <a:t>$50,000</a:t>
                      </a:r>
                      <a:endParaRPr lang="en-US" sz="1800" b="0" i="0" u="none" strike="noStrike" kern="1200" dirty="0">
                        <a:solidFill>
                          <a:srgbClr val="FFFF00"/>
                        </a:solidFill>
                        <a:effectLst>
                          <a:outerShdw blurRad="50800" dist="38100" algn="tr" rotWithShape="0">
                            <a:prstClr val="black">
                              <a:alpha val="40000"/>
                            </a:prstClr>
                          </a:outerShdw>
                        </a:effectLst>
                        <a:latin typeface="Times New Roman"/>
                        <a:ea typeface="+mn-ea"/>
                        <a:cs typeface="+mn-cs"/>
                      </a:endParaRPr>
                    </a:p>
                  </a:txBody>
                  <a:tcPr marL="7022" marR="7022" marT="7022"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80322">
                <a:tc>
                  <a:txBody>
                    <a:bodyPr/>
                    <a:lstStyle/>
                    <a:p>
                      <a:pPr algn="ctr" fontAlgn="ctr"/>
                      <a:r>
                        <a:rPr lang="en-US" sz="1800" b="0" i="0" u="none" strike="noStrike" dirty="0" smtClean="0">
                          <a:solidFill>
                            <a:srgbClr val="FFFF00"/>
                          </a:solidFill>
                          <a:effectLst>
                            <a:outerShdw blurRad="50800" dist="38100" algn="tr" rotWithShape="0">
                              <a:prstClr val="black">
                                <a:alpha val="40000"/>
                              </a:prstClr>
                            </a:outerShdw>
                          </a:effectLst>
                          <a:latin typeface="Times New Roman"/>
                        </a:rPr>
                        <a:t>2014</a:t>
                      </a: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7022" marR="7022" marT="7022" marB="0" anchor="ctr">
                    <a:lnL>
                      <a:noFill/>
                    </a:lnL>
                    <a:lnR>
                      <a:noFill/>
                    </a:lnR>
                    <a:lnT>
                      <a:noFill/>
                    </a:lnT>
                    <a:lnB>
                      <a:noFill/>
                    </a:lnB>
                  </a:tcPr>
                </a:tc>
                <a:tc gridSpan="2">
                  <a:txBody>
                    <a:bodyPr/>
                    <a:lstStyle/>
                    <a:p>
                      <a:pPr algn="l" fontAlgn="ctr"/>
                      <a:r>
                        <a:rPr lang="nl-NL" sz="1800" b="0" i="0" u="none" strike="noStrike" dirty="0" smtClean="0">
                          <a:solidFill>
                            <a:srgbClr val="FFFF00"/>
                          </a:solidFill>
                          <a:effectLst>
                            <a:outerShdw blurRad="50800" dist="38100" algn="tr" rotWithShape="0">
                              <a:prstClr val="black">
                                <a:alpha val="40000"/>
                              </a:prstClr>
                            </a:outerShdw>
                          </a:effectLst>
                          <a:latin typeface="Times New Roman"/>
                        </a:rPr>
                        <a:t>MAP,</a:t>
                      </a:r>
                      <a:r>
                        <a:rPr lang="nl-NL" sz="1800" b="0" i="0" u="none" strike="noStrike" baseline="0" dirty="0" smtClean="0">
                          <a:solidFill>
                            <a:srgbClr val="FFFF00"/>
                          </a:solidFill>
                          <a:effectLst>
                            <a:outerShdw blurRad="50800" dist="38100" algn="tr" rotWithShape="0">
                              <a:prstClr val="black">
                                <a:alpha val="40000"/>
                              </a:prstClr>
                            </a:outerShdw>
                          </a:effectLst>
                          <a:latin typeface="Times New Roman"/>
                        </a:rPr>
                        <a:t> L2, MASS, G4beamline</a:t>
                      </a:r>
                      <a:endParaRPr lang="nl-NL" sz="1800" b="0" i="0" u="none" strike="noStrike" dirty="0">
                        <a:solidFill>
                          <a:srgbClr val="FFFF00"/>
                        </a:solidFill>
                        <a:effectLst>
                          <a:outerShdw blurRad="50800" dist="38100" algn="tr" rotWithShape="0">
                            <a:prstClr val="black">
                              <a:alpha val="40000"/>
                            </a:prstClr>
                          </a:outerShdw>
                        </a:effectLst>
                        <a:latin typeface="Times New Roman"/>
                      </a:endParaRPr>
                    </a:p>
                  </a:txBody>
                  <a:tcPr marL="7022" marR="7022" marT="7022" marB="0" anchor="ctr">
                    <a:lnL>
                      <a:noFill/>
                    </a:lnL>
                    <a:lnR>
                      <a:noFill/>
                    </a:lnR>
                    <a:lnT>
                      <a:noFill/>
                    </a:lnT>
                    <a:lnB>
                      <a:noFill/>
                    </a:lnB>
                  </a:tcPr>
                </a:tc>
                <a:tc hMerge="1">
                  <a:txBody>
                    <a:bodyPr/>
                    <a:lstStyle/>
                    <a:p>
                      <a:endParaRPr lang="en-US"/>
                    </a:p>
                  </a:txBody>
                  <a:tcPr/>
                </a:tc>
                <a:tc gridSpan="2">
                  <a:txBody>
                    <a:bodyPr/>
                    <a:lstStyle/>
                    <a:p>
                      <a:pPr algn="l" fontAlgn="ctr"/>
                      <a:r>
                        <a:rPr lang="en-US" sz="1800" b="0" i="0" u="none" strike="noStrike" dirty="0" smtClean="0">
                          <a:solidFill>
                            <a:srgbClr val="FFFF00"/>
                          </a:solidFill>
                          <a:effectLst>
                            <a:outerShdw blurRad="50800" dist="38100" algn="tr" rotWithShape="0">
                              <a:prstClr val="black">
                                <a:alpha val="40000"/>
                              </a:prstClr>
                            </a:outerShdw>
                          </a:effectLst>
                          <a:latin typeface="Times New Roman"/>
                        </a:rPr>
                        <a:t>contract</a:t>
                      </a:r>
                      <a:r>
                        <a:rPr lang="en-US" sz="1800" b="0" i="0" u="none" strike="noStrike" baseline="0" dirty="0" smtClean="0">
                          <a:solidFill>
                            <a:srgbClr val="FFFF00"/>
                          </a:solidFill>
                          <a:effectLst>
                            <a:outerShdw blurRad="50800" dist="38100" algn="tr" rotWithShape="0">
                              <a:prstClr val="black">
                                <a:alpha val="40000"/>
                              </a:prstClr>
                            </a:outerShdw>
                          </a:effectLst>
                          <a:latin typeface="Times New Roman"/>
                        </a:rPr>
                        <a:t> w </a:t>
                      </a:r>
                      <a:r>
                        <a:rPr lang="en-US" sz="1800" b="1" i="0" u="none" strike="noStrike" baseline="0" dirty="0" smtClean="0">
                          <a:solidFill>
                            <a:srgbClr val="FFFF00"/>
                          </a:solidFill>
                          <a:effectLst>
                            <a:outerShdw blurRad="50800" dist="38100" algn="tr" rotWithShape="0">
                              <a:prstClr val="black">
                                <a:alpha val="40000"/>
                              </a:prstClr>
                            </a:outerShdw>
                          </a:effectLst>
                          <a:latin typeface="Times New Roman"/>
                        </a:rPr>
                        <a:t>FNAL</a:t>
                      </a:r>
                      <a:endParaRPr lang="en-US" sz="1800" b="1" i="0" u="none" strike="noStrike" dirty="0">
                        <a:solidFill>
                          <a:srgbClr val="FFFF00"/>
                        </a:solidFill>
                        <a:effectLst>
                          <a:outerShdw blurRad="50800" dist="38100" algn="tr" rotWithShape="0">
                            <a:prstClr val="black">
                              <a:alpha val="40000"/>
                            </a:prstClr>
                          </a:outerShdw>
                        </a:effectLst>
                        <a:latin typeface="Times New Roman"/>
                      </a:endParaRPr>
                    </a:p>
                  </a:txBody>
                  <a:tcPr marL="7022" marR="7022" marT="7022" marB="0" anchor="ctr">
                    <a:lnL>
                      <a:noFill/>
                    </a:lnL>
                    <a:lnR>
                      <a:noFill/>
                    </a:lnR>
                    <a:lnT>
                      <a:noFill/>
                    </a:lnT>
                    <a:lnB>
                      <a:noFill/>
                    </a:lnB>
                  </a:tcPr>
                </a:tc>
                <a:tc hMerge="1">
                  <a:txBody>
                    <a:bodyPr/>
                    <a:lstStyle/>
                    <a:p>
                      <a:endParaRPr lang="en-US"/>
                    </a:p>
                  </a:txBody>
                  <a:tcPr/>
                </a:tc>
                <a:tc>
                  <a:txBody>
                    <a:bodyPr/>
                    <a:lstStyle/>
                    <a:p>
                      <a:pPr marL="0" algn="ctr" defTabSz="914400" rtl="0" eaLnBrk="1" fontAlgn="ctr" latinLnBrk="0" hangingPunct="1"/>
                      <a:r>
                        <a:rPr lang="en-US" sz="1800" b="0" i="0" u="none" strike="noStrike" kern="1200" dirty="0" smtClean="0">
                          <a:solidFill>
                            <a:srgbClr val="FFFF00"/>
                          </a:solidFill>
                          <a:effectLst>
                            <a:outerShdw blurRad="50800" dist="38100" algn="tr" rotWithShape="0">
                              <a:prstClr val="black">
                                <a:alpha val="40000"/>
                              </a:prstClr>
                            </a:outerShdw>
                          </a:effectLst>
                          <a:latin typeface="Times New Roman"/>
                          <a:ea typeface="+mn-ea"/>
                          <a:cs typeface="+mn-cs"/>
                        </a:rPr>
                        <a:t>$125,000</a:t>
                      </a:r>
                      <a:endParaRPr lang="en-US" sz="1800" b="0" i="0" u="none" strike="noStrike" kern="1200" dirty="0">
                        <a:solidFill>
                          <a:srgbClr val="FFFF00"/>
                        </a:solidFill>
                        <a:effectLst>
                          <a:outerShdw blurRad="50800" dist="38100" algn="tr" rotWithShape="0">
                            <a:prstClr val="black">
                              <a:alpha val="40000"/>
                            </a:prstClr>
                          </a:outerShdw>
                        </a:effectLst>
                        <a:latin typeface="Times New Roman"/>
                        <a:ea typeface="+mn-ea"/>
                        <a:cs typeface="+mn-cs"/>
                      </a:endParaRPr>
                    </a:p>
                  </a:txBody>
                  <a:tcPr marL="7022" marR="7022" marT="7022" marB="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80322">
                <a:tc>
                  <a:txBody>
                    <a:bodyPr/>
                    <a:lstStyle/>
                    <a:p>
                      <a:pPr algn="ctr" fontAlgn="ct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7022" marR="7022" marT="7022" marB="0" anchor="ctr">
                    <a:lnL>
                      <a:noFill/>
                    </a:lnL>
                    <a:lnR>
                      <a:noFill/>
                    </a:lnR>
                    <a:lnT>
                      <a:noFill/>
                    </a:lnT>
                    <a:lnB>
                      <a:noFill/>
                    </a:lnB>
                  </a:tcPr>
                </a:tc>
                <a:tc>
                  <a:txBody>
                    <a:bodyPr/>
                    <a:lstStyle/>
                    <a:p>
                      <a:pPr algn="l" fontAlgn="ct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7022" marR="7022" marT="7022" marB="0" anchor="ctr">
                    <a:lnL>
                      <a:noFill/>
                    </a:lnL>
                    <a:lnR>
                      <a:noFill/>
                    </a:lnR>
                    <a:lnT>
                      <a:noFill/>
                    </a:lnT>
                    <a:lnB>
                      <a:noFill/>
                    </a:lnB>
                  </a:tcPr>
                </a:tc>
                <a:tc>
                  <a:txBody>
                    <a:bodyPr/>
                    <a:lstStyle/>
                    <a:p>
                      <a:pPr algn="l" fontAlgn="b"/>
                      <a:endParaRPr lang="en-US" sz="1800" b="0" i="0" u="none" strike="noStrike" dirty="0">
                        <a:solidFill>
                          <a:srgbClr val="FFFF00"/>
                        </a:solidFill>
                        <a:effectLst/>
                        <a:latin typeface="Arial"/>
                      </a:endParaRPr>
                    </a:p>
                  </a:txBody>
                  <a:tcPr marL="7022" marR="7022" marT="7022" marB="0" anchor="b">
                    <a:lnL>
                      <a:noFill/>
                    </a:lnL>
                    <a:lnR>
                      <a:noFill/>
                    </a:lnR>
                    <a:lnT>
                      <a:noFill/>
                    </a:lnT>
                    <a:lnB>
                      <a:noFill/>
                    </a:lnB>
                  </a:tcPr>
                </a:tc>
                <a:tc>
                  <a:txBody>
                    <a:bodyPr/>
                    <a:lstStyle/>
                    <a:p>
                      <a:pPr algn="l" fontAlgn="ct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7022" marR="7022" marT="7022" marB="0" anchor="ctr">
                    <a:lnL>
                      <a:noFill/>
                    </a:lnL>
                    <a:lnR>
                      <a:noFill/>
                    </a:lnR>
                    <a:lnT>
                      <a:noFill/>
                    </a:lnT>
                    <a:lnB>
                      <a:noFill/>
                    </a:lnB>
                  </a:tcPr>
                </a:tc>
                <a:tc>
                  <a:txBody>
                    <a:bodyPr/>
                    <a:lstStyle/>
                    <a:p>
                      <a:pPr algn="l" fontAlgn="b"/>
                      <a:endParaRPr lang="en-US" sz="1800" b="0" i="0" u="none" strike="noStrike" dirty="0">
                        <a:solidFill>
                          <a:srgbClr val="FFFF00"/>
                        </a:solidFill>
                        <a:effectLst/>
                        <a:latin typeface="Arial"/>
                      </a:endParaRPr>
                    </a:p>
                  </a:txBody>
                  <a:tcPr marL="7022" marR="7022" marT="7022" marB="0" anchor="b">
                    <a:lnL>
                      <a:noFill/>
                    </a:lnL>
                    <a:lnR>
                      <a:noFill/>
                    </a:lnR>
                    <a:lnT>
                      <a:noFill/>
                    </a:lnT>
                    <a:lnB>
                      <a:noFill/>
                    </a:lnB>
                  </a:tcPr>
                </a:tc>
                <a:tc>
                  <a:txBody>
                    <a:bodyPr/>
                    <a:lstStyle/>
                    <a:p>
                      <a:pPr algn="ctr" fontAlgn="ctr"/>
                      <a:r>
                        <a:rPr lang="en-US" sz="1800" b="0" i="0" u="none" strike="noStrike" dirty="0">
                          <a:solidFill>
                            <a:srgbClr val="FFFF00"/>
                          </a:solidFill>
                          <a:effectLst>
                            <a:outerShdw blurRad="50800" dist="38100" algn="tr" rotWithShape="0">
                              <a:prstClr val="black">
                                <a:alpha val="40000"/>
                              </a:prstClr>
                            </a:outerShdw>
                          </a:effectLst>
                          <a:latin typeface="Times New Roman"/>
                        </a:rPr>
                        <a:t>$</a:t>
                      </a:r>
                      <a:r>
                        <a:rPr lang="en-US" sz="1800" b="0" i="0" u="none" strike="noStrike" dirty="0" smtClean="0">
                          <a:solidFill>
                            <a:srgbClr val="FFFF00"/>
                          </a:solidFill>
                          <a:effectLst>
                            <a:outerShdw blurRad="50800" dist="38100" algn="tr" rotWithShape="0">
                              <a:prstClr val="black">
                                <a:alpha val="40000"/>
                              </a:prstClr>
                            </a:outerShdw>
                          </a:effectLst>
                          <a:latin typeface="Times New Roman"/>
                        </a:rPr>
                        <a:t>1,322,315 </a:t>
                      </a: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7022" marR="7022" marT="7022" marB="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r>
              <a:tr h="280322">
                <a:tc>
                  <a:txBody>
                    <a:bodyPr/>
                    <a:lstStyle/>
                    <a:p>
                      <a:pPr algn="l" fontAlgn="b"/>
                      <a:endParaRPr lang="en-US" sz="1800" b="0" i="0" u="none" strike="noStrike" dirty="0">
                        <a:solidFill>
                          <a:srgbClr val="FFFF00"/>
                        </a:solidFill>
                        <a:effectLst/>
                        <a:latin typeface="Arial"/>
                      </a:endParaRPr>
                    </a:p>
                  </a:txBody>
                  <a:tcPr marL="7022" marR="7022" marT="7022" marB="0" anchor="b">
                    <a:lnL>
                      <a:noFill/>
                    </a:lnL>
                    <a:lnR>
                      <a:noFill/>
                    </a:lnR>
                    <a:lnT>
                      <a:noFill/>
                    </a:lnT>
                    <a:lnB>
                      <a:noFill/>
                    </a:lnB>
                  </a:tcPr>
                </a:tc>
                <a:tc>
                  <a:txBody>
                    <a:bodyPr/>
                    <a:lstStyle/>
                    <a:p>
                      <a:pPr algn="l" fontAlgn="b"/>
                      <a:endParaRPr lang="en-US" sz="1800" b="0" i="0" u="none" strike="noStrike">
                        <a:solidFill>
                          <a:srgbClr val="FFFF00"/>
                        </a:solidFill>
                        <a:effectLst/>
                        <a:latin typeface="Arial"/>
                      </a:endParaRPr>
                    </a:p>
                  </a:txBody>
                  <a:tcPr marL="7022" marR="7022" marT="7022" marB="0" anchor="b">
                    <a:lnL>
                      <a:noFill/>
                    </a:lnL>
                    <a:lnR>
                      <a:noFill/>
                    </a:lnR>
                    <a:lnT>
                      <a:noFill/>
                    </a:lnT>
                    <a:lnB>
                      <a:noFill/>
                    </a:lnB>
                  </a:tcPr>
                </a:tc>
                <a:tc>
                  <a:txBody>
                    <a:bodyPr/>
                    <a:lstStyle/>
                    <a:p>
                      <a:pPr algn="l" fontAlgn="b"/>
                      <a:endParaRPr lang="en-US" sz="1800" b="0" i="0" u="none" strike="noStrike" dirty="0">
                        <a:solidFill>
                          <a:srgbClr val="FFFF00"/>
                        </a:solidFill>
                        <a:effectLst/>
                        <a:latin typeface="Arial"/>
                      </a:endParaRPr>
                    </a:p>
                  </a:txBody>
                  <a:tcPr marL="7022" marR="7022" marT="7022" marB="0" anchor="b">
                    <a:lnL>
                      <a:noFill/>
                    </a:lnL>
                    <a:lnR>
                      <a:noFill/>
                    </a:lnR>
                    <a:lnT>
                      <a:noFill/>
                    </a:lnT>
                    <a:lnB>
                      <a:noFill/>
                    </a:lnB>
                  </a:tcPr>
                </a:tc>
                <a:tc>
                  <a:txBody>
                    <a:bodyPr/>
                    <a:lstStyle/>
                    <a:p>
                      <a:pPr algn="l" fontAlgn="b"/>
                      <a:endParaRPr lang="en-US" sz="1800" b="0" i="0" u="none" strike="noStrike">
                        <a:solidFill>
                          <a:srgbClr val="FFFF00"/>
                        </a:solidFill>
                        <a:effectLst/>
                        <a:latin typeface="Arial"/>
                      </a:endParaRPr>
                    </a:p>
                  </a:txBody>
                  <a:tcPr marL="7022" marR="7022" marT="7022" marB="0" anchor="b">
                    <a:lnL>
                      <a:noFill/>
                    </a:lnL>
                    <a:lnR>
                      <a:noFill/>
                    </a:lnR>
                    <a:lnT>
                      <a:noFill/>
                    </a:lnT>
                    <a:lnB>
                      <a:noFill/>
                    </a:lnB>
                  </a:tcPr>
                </a:tc>
                <a:tc>
                  <a:txBody>
                    <a:bodyPr/>
                    <a:lstStyle/>
                    <a:p>
                      <a:pPr algn="l" fontAlgn="b"/>
                      <a:endParaRPr lang="en-US" sz="1800" b="0" i="0" u="none" strike="noStrike">
                        <a:solidFill>
                          <a:srgbClr val="FFFF00"/>
                        </a:solidFill>
                        <a:effectLst/>
                        <a:latin typeface="Arial"/>
                      </a:endParaRPr>
                    </a:p>
                  </a:txBody>
                  <a:tcPr marL="7022" marR="7022" marT="7022" marB="0" anchor="b">
                    <a:lnL>
                      <a:noFill/>
                    </a:lnL>
                    <a:lnR>
                      <a:noFill/>
                    </a:lnR>
                    <a:lnT>
                      <a:noFill/>
                    </a:lnT>
                    <a:lnB>
                      <a:noFill/>
                    </a:lnB>
                  </a:tcPr>
                </a:tc>
                <a:tc>
                  <a:txBody>
                    <a:bodyPr/>
                    <a:lstStyle/>
                    <a:p>
                      <a:pPr algn="ctr" fontAlgn="ctr"/>
                      <a:endParaRPr lang="en-US" sz="1800" b="0" i="0" u="none" strike="noStrike" dirty="0">
                        <a:solidFill>
                          <a:srgbClr val="FFFF00"/>
                        </a:solidFill>
                        <a:effectLst>
                          <a:outerShdw blurRad="50800" dist="38100" algn="tr" rotWithShape="0">
                            <a:prstClr val="black">
                              <a:alpha val="40000"/>
                            </a:prstClr>
                          </a:outerShdw>
                        </a:effectLst>
                        <a:latin typeface="Times New Roman"/>
                      </a:endParaRPr>
                    </a:p>
                  </a:txBody>
                  <a:tcPr marL="7022" marR="7022" marT="7022" marB="0" anchor="ctr">
                    <a:lnL>
                      <a:noFill/>
                    </a:lnL>
                    <a:lnR>
                      <a:noFill/>
                    </a:lnR>
                    <a:lnT w="12700" cap="flat" cmpd="sng" algn="ctr">
                      <a:noFill/>
                      <a:prstDash val="solid"/>
                      <a:round/>
                      <a:headEnd type="none" w="med" len="med"/>
                      <a:tailEnd type="none" w="med" len="med"/>
                    </a:lnT>
                    <a:lnB>
                      <a:noFill/>
                    </a:lnB>
                  </a:tcPr>
                </a:tc>
              </a:tr>
            </a:tbl>
          </a:graphicData>
        </a:graphic>
      </p:graphicFrame>
      <p:sp>
        <p:nvSpPr>
          <p:cNvPr id="4" name="Date Placeholder 3"/>
          <p:cNvSpPr>
            <a:spLocks noGrp="1"/>
          </p:cNvSpPr>
          <p:nvPr>
            <p:ph type="dt" sz="half" idx="10"/>
          </p:nvPr>
        </p:nvSpPr>
        <p:spPr/>
        <p:txBody>
          <a:bodyPr/>
          <a:lstStyle/>
          <a:p>
            <a:pPr>
              <a:defRPr/>
            </a:pPr>
            <a:r>
              <a:rPr lang="en-US" smtClean="0">
                <a:solidFill>
                  <a:srgbClr val="FFFFFF"/>
                </a:solidFill>
              </a:rPr>
              <a:t>Jan 28, 2014</a:t>
            </a:r>
            <a:endParaRPr lang="en-US">
              <a:solidFill>
                <a:srgbClr val="FFFFFF"/>
              </a:solidFill>
            </a:endParaRPr>
          </a:p>
        </p:txBody>
      </p:sp>
      <p:sp>
        <p:nvSpPr>
          <p:cNvPr id="5" name="Footer Placeholder 4"/>
          <p:cNvSpPr>
            <a:spLocks noGrp="1"/>
          </p:cNvSpPr>
          <p:nvPr>
            <p:ph type="ftr" sz="quarter" idx="11"/>
          </p:nvPr>
        </p:nvSpPr>
        <p:spPr/>
        <p:txBody>
          <a:bodyPr/>
          <a:lstStyle/>
          <a:p>
            <a:pPr>
              <a:defRPr/>
            </a:pPr>
            <a:r>
              <a:rPr lang="en-US" smtClean="0">
                <a:solidFill>
                  <a:srgbClr val="FFFFFF"/>
                </a:solidFill>
              </a:rPr>
              <a:t>UChicago Energy Policy Institute</a:t>
            </a:r>
            <a:endParaRPr lang="en-US">
              <a:solidFill>
                <a:srgbClr val="FFFFFF"/>
              </a:solidFill>
            </a:endParaRPr>
          </a:p>
        </p:txBody>
      </p:sp>
      <p:sp>
        <p:nvSpPr>
          <p:cNvPr id="6" name="Slide Number Placeholder 5"/>
          <p:cNvSpPr>
            <a:spLocks noGrp="1"/>
          </p:cNvSpPr>
          <p:nvPr>
            <p:ph type="sldNum" sz="quarter" idx="12"/>
          </p:nvPr>
        </p:nvSpPr>
        <p:spPr/>
        <p:txBody>
          <a:bodyPr/>
          <a:lstStyle/>
          <a:p>
            <a:pPr>
              <a:defRPr/>
            </a:pPr>
            <a:fld id="{6589C4DB-A6CC-4B7D-BE4D-4AB27C0F8EB0}" type="slidenum">
              <a:rPr lang="en-US" smtClean="0">
                <a:solidFill>
                  <a:srgbClr val="FFFFFF"/>
                </a:solidFill>
              </a:rPr>
              <a:pPr>
                <a:defRPr/>
              </a:pPr>
              <a:t>6</a:t>
            </a:fld>
            <a:endParaRPr lang="en-US">
              <a:solidFill>
                <a:srgbClr val="FFFFFF"/>
              </a:solidFill>
            </a:endParaRPr>
          </a:p>
        </p:txBody>
      </p:sp>
      <p:grpSp>
        <p:nvGrpSpPr>
          <p:cNvPr id="16" name="Group 3"/>
          <p:cNvGrpSpPr>
            <a:grpSpLocks/>
          </p:cNvGrpSpPr>
          <p:nvPr/>
        </p:nvGrpSpPr>
        <p:grpSpPr bwMode="auto">
          <a:xfrm>
            <a:off x="0" y="0"/>
            <a:ext cx="1905000" cy="838200"/>
            <a:chOff x="3840" y="3216"/>
            <a:chExt cx="1440" cy="624"/>
          </a:xfrm>
        </p:grpSpPr>
        <p:grpSp>
          <p:nvGrpSpPr>
            <p:cNvPr id="17" name="Group 4"/>
            <p:cNvGrpSpPr>
              <a:grpSpLocks/>
            </p:cNvGrpSpPr>
            <p:nvPr/>
          </p:nvGrpSpPr>
          <p:grpSpPr bwMode="auto">
            <a:xfrm>
              <a:off x="3840" y="3216"/>
              <a:ext cx="336" cy="624"/>
              <a:chOff x="1152" y="288"/>
              <a:chExt cx="960" cy="1872"/>
            </a:xfrm>
          </p:grpSpPr>
          <p:sp>
            <p:nvSpPr>
              <p:cNvPr id="19" name="Oval 5"/>
              <p:cNvSpPr>
                <a:spLocks noChangeArrowheads="1"/>
              </p:cNvSpPr>
              <p:nvPr/>
            </p:nvSpPr>
            <p:spPr bwMode="auto">
              <a:xfrm>
                <a:off x="1152" y="1488"/>
                <a:ext cx="960" cy="672"/>
              </a:xfrm>
              <a:prstGeom prst="ellipse">
                <a:avLst/>
              </a:prstGeom>
              <a:solidFill>
                <a:schemeClr val="accent2"/>
              </a:solidFill>
              <a:ln w="9525">
                <a:noFill/>
                <a:round/>
                <a:headEnd/>
                <a:tailEnd/>
              </a:ln>
            </p:spPr>
            <p:txBody>
              <a:bodyPr wrap="none" anchor="ctr"/>
              <a:lstStyle/>
              <a:p>
                <a:pPr algn="ctr" eaLnBrk="0" fontAlgn="base" hangingPunct="0">
                  <a:spcBef>
                    <a:spcPct val="0"/>
                  </a:spcBef>
                  <a:spcAft>
                    <a:spcPct val="0"/>
                  </a:spcAft>
                </a:pPr>
                <a:endParaRPr lang="en-US">
                  <a:solidFill>
                    <a:srgbClr val="FFFFFF"/>
                  </a:solidFill>
                  <a:latin typeface="Arial" charset="0"/>
                </a:endParaRPr>
              </a:p>
            </p:txBody>
          </p:sp>
          <p:sp>
            <p:nvSpPr>
              <p:cNvPr id="20" name="Oval 6"/>
              <p:cNvSpPr>
                <a:spLocks noChangeArrowheads="1"/>
              </p:cNvSpPr>
              <p:nvPr/>
            </p:nvSpPr>
            <p:spPr bwMode="auto">
              <a:xfrm>
                <a:off x="1152" y="288"/>
                <a:ext cx="960" cy="672"/>
              </a:xfrm>
              <a:prstGeom prst="ellipse">
                <a:avLst/>
              </a:prstGeom>
              <a:solidFill>
                <a:schemeClr val="accent2"/>
              </a:solidFill>
              <a:ln w="9525">
                <a:noFill/>
                <a:round/>
                <a:headEnd/>
                <a:tailEnd/>
              </a:ln>
            </p:spPr>
            <p:txBody>
              <a:bodyPr wrap="none" anchor="ctr"/>
              <a:lstStyle/>
              <a:p>
                <a:pPr algn="ctr" eaLnBrk="0" fontAlgn="base" hangingPunct="0">
                  <a:spcBef>
                    <a:spcPct val="0"/>
                  </a:spcBef>
                  <a:spcAft>
                    <a:spcPct val="0"/>
                  </a:spcAft>
                </a:pPr>
                <a:endParaRPr lang="en-US">
                  <a:solidFill>
                    <a:srgbClr val="FFFFFF"/>
                  </a:solidFill>
                  <a:latin typeface="Arial" charset="0"/>
                </a:endParaRPr>
              </a:p>
            </p:txBody>
          </p:sp>
          <p:sp>
            <p:nvSpPr>
              <p:cNvPr id="21" name="Rectangle 7"/>
              <p:cNvSpPr>
                <a:spLocks noChangeAspect="1" noChangeArrowheads="1"/>
              </p:cNvSpPr>
              <p:nvPr/>
            </p:nvSpPr>
            <p:spPr bwMode="auto">
              <a:xfrm>
                <a:off x="1152" y="624"/>
                <a:ext cx="960" cy="1200"/>
              </a:xfrm>
              <a:prstGeom prst="rect">
                <a:avLst/>
              </a:prstGeom>
              <a:solidFill>
                <a:schemeClr val="accent2"/>
              </a:solidFill>
              <a:ln w="28575">
                <a:noFill/>
                <a:miter lim="800000"/>
                <a:headEnd/>
                <a:tailEnd/>
              </a:ln>
            </p:spPr>
            <p:txBody>
              <a:bodyPr wrap="none" anchor="ctr"/>
              <a:lstStyle/>
              <a:p>
                <a:pPr algn="ctr" eaLnBrk="0" fontAlgn="base" hangingPunct="0">
                  <a:spcBef>
                    <a:spcPct val="0"/>
                  </a:spcBef>
                  <a:spcAft>
                    <a:spcPct val="0"/>
                  </a:spcAft>
                </a:pPr>
                <a:endParaRPr lang="en-US">
                  <a:solidFill>
                    <a:srgbClr val="FFFFFF"/>
                  </a:solidFill>
                  <a:latin typeface="Arial" charset="0"/>
                </a:endParaRPr>
              </a:p>
            </p:txBody>
          </p:sp>
          <p:sp>
            <p:nvSpPr>
              <p:cNvPr id="22" name="WordArt 8"/>
              <p:cNvSpPr>
                <a:spLocks noChangeAspect="1" noChangeArrowheads="1" noChangeShapeType="1" noTextEdit="1"/>
              </p:cNvSpPr>
              <p:nvPr/>
            </p:nvSpPr>
            <p:spPr bwMode="auto">
              <a:xfrm>
                <a:off x="1392" y="768"/>
                <a:ext cx="494" cy="1008"/>
              </a:xfrm>
              <a:prstGeom prst="rect">
                <a:avLst/>
              </a:prstGeom>
            </p:spPr>
            <p:txBody>
              <a:bodyPr wrap="none" fromWordArt="1">
                <a:prstTxWarp prst="textPlain">
                  <a:avLst>
                    <a:gd name="adj" fmla="val 52833"/>
                  </a:avLst>
                </a:prstTxWarp>
              </a:bodyPr>
              <a:lstStyle/>
              <a:p>
                <a:pPr algn="ctr" eaLnBrk="0" fontAlgn="base" hangingPunct="0">
                  <a:spcBef>
                    <a:spcPct val="0"/>
                  </a:spcBef>
                  <a:spcAft>
                    <a:spcPct val="0"/>
                  </a:spcAft>
                </a:pPr>
                <a:r>
                  <a:rPr lang="en-US" sz="5400" b="1" i="1" kern="10">
                    <a:ln w="19050">
                      <a:noFill/>
                      <a:round/>
                      <a:headEnd/>
                      <a:tailEnd/>
                    </a:ln>
                    <a:solidFill>
                      <a:srgbClr val="FFFFFF"/>
                    </a:solidFill>
                    <a:latin typeface="Symbol"/>
                  </a:rPr>
                  <a:t>m</a:t>
                </a:r>
              </a:p>
            </p:txBody>
          </p:sp>
        </p:grpSp>
        <p:sp>
          <p:nvSpPr>
            <p:cNvPr id="18" name="Text Box 9"/>
            <p:cNvSpPr txBox="1">
              <a:spLocks noChangeArrowheads="1"/>
            </p:cNvSpPr>
            <p:nvPr/>
          </p:nvSpPr>
          <p:spPr bwMode="auto">
            <a:xfrm>
              <a:off x="4274" y="3360"/>
              <a:ext cx="1006" cy="251"/>
            </a:xfrm>
            <a:prstGeom prst="rect">
              <a:avLst/>
            </a:prstGeom>
            <a:noFill/>
            <a:ln w="9525">
              <a:noFill/>
              <a:miter lim="800000"/>
              <a:headEnd/>
              <a:tailEnd/>
            </a:ln>
          </p:spPr>
          <p:txBody>
            <a:bodyPr>
              <a:spAutoFit/>
            </a:bodyPr>
            <a:lstStyle/>
            <a:p>
              <a:pPr algn="ctr" eaLnBrk="0" fontAlgn="base" hangingPunct="0">
                <a:spcBef>
                  <a:spcPct val="50000"/>
                </a:spcBef>
                <a:spcAft>
                  <a:spcPct val="0"/>
                </a:spcAft>
              </a:pPr>
              <a:r>
                <a:rPr lang="en-US" sz="1600" b="1" i="1">
                  <a:solidFill>
                    <a:srgbClr val="66CCFF"/>
                  </a:solidFill>
                  <a:latin typeface="Times New Roman" pitchFamily="18" charset="0"/>
                </a:rPr>
                <a:t>Muons, Inc.</a:t>
              </a:r>
            </a:p>
          </p:txBody>
        </p:sp>
      </p:grpSp>
    </p:spTree>
    <p:extLst>
      <p:ext uri="{BB962C8B-B14F-4D97-AF65-F5344CB8AC3E}">
        <p14:creationId xmlns:p14="http://schemas.microsoft.com/office/powerpoint/2010/main" val="30673836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521" y="266700"/>
            <a:ext cx="8229600" cy="1143000"/>
          </a:xfrm>
        </p:spPr>
        <p:txBody>
          <a:bodyPr/>
          <a:lstStyle/>
          <a:p>
            <a:r>
              <a:rPr lang="en-US" dirty="0" smtClean="0">
                <a:solidFill>
                  <a:srgbClr val="000000"/>
                </a:solidFill>
              </a:rPr>
              <a:t>Muons, Inc. Staff – CV Index</a:t>
            </a:r>
            <a:endParaRPr lang="en-US" dirty="0">
              <a:solidFill>
                <a:srgbClr val="000000"/>
              </a:solidFill>
            </a:endParaRPr>
          </a:p>
        </p:txBody>
      </p:sp>
      <p:sp>
        <p:nvSpPr>
          <p:cNvPr id="4" name="Date Placeholder 3"/>
          <p:cNvSpPr>
            <a:spLocks noGrp="1"/>
          </p:cNvSpPr>
          <p:nvPr>
            <p:ph type="dt" sz="half" idx="10"/>
          </p:nvPr>
        </p:nvSpPr>
        <p:spPr/>
        <p:txBody>
          <a:bodyPr/>
          <a:lstStyle/>
          <a:p>
            <a:pPr>
              <a:defRPr/>
            </a:pPr>
            <a:r>
              <a:rPr lang="en-US" smtClean="0">
                <a:solidFill>
                  <a:srgbClr val="000000"/>
                </a:solidFill>
              </a:rPr>
              <a:t>Jan 28, 2014</a:t>
            </a:r>
            <a:endParaRPr lang="en-US">
              <a:solidFill>
                <a:srgbClr val="000000"/>
              </a:solidFill>
            </a:endParaRPr>
          </a:p>
        </p:txBody>
      </p:sp>
      <p:sp>
        <p:nvSpPr>
          <p:cNvPr id="5" name="Footer Placeholder 4"/>
          <p:cNvSpPr>
            <a:spLocks noGrp="1"/>
          </p:cNvSpPr>
          <p:nvPr>
            <p:ph type="ftr" sz="quarter" idx="11"/>
          </p:nvPr>
        </p:nvSpPr>
        <p:spPr/>
        <p:txBody>
          <a:bodyPr/>
          <a:lstStyle/>
          <a:p>
            <a:pPr>
              <a:defRPr/>
            </a:pPr>
            <a:r>
              <a:rPr lang="en-US" smtClean="0">
                <a:solidFill>
                  <a:srgbClr val="000000"/>
                </a:solidFill>
              </a:rPr>
              <a:t>UChicago Energy Policy Institute</a:t>
            </a: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6589C4DB-A6CC-4B7D-BE4D-4AB27C0F8EB0}" type="slidenum">
              <a:rPr lang="en-US" smtClean="0">
                <a:solidFill>
                  <a:srgbClr val="000000"/>
                </a:solidFill>
              </a:rPr>
              <a:pPr>
                <a:defRPr/>
              </a:pPr>
              <a:t>7</a:t>
            </a:fld>
            <a:endParaRPr lang="en-US">
              <a:solidFill>
                <a:srgbClr val="000000"/>
              </a:solidFill>
            </a:endParaRPr>
          </a:p>
        </p:txBody>
      </p:sp>
      <p:grpSp>
        <p:nvGrpSpPr>
          <p:cNvPr id="9" name="Group 3"/>
          <p:cNvGrpSpPr>
            <a:grpSpLocks/>
          </p:cNvGrpSpPr>
          <p:nvPr/>
        </p:nvGrpSpPr>
        <p:grpSpPr bwMode="auto">
          <a:xfrm>
            <a:off x="0" y="0"/>
            <a:ext cx="1905000" cy="838200"/>
            <a:chOff x="3840" y="3216"/>
            <a:chExt cx="1440" cy="624"/>
          </a:xfrm>
        </p:grpSpPr>
        <p:grpSp>
          <p:nvGrpSpPr>
            <p:cNvPr id="10" name="Group 4"/>
            <p:cNvGrpSpPr>
              <a:grpSpLocks/>
            </p:cNvGrpSpPr>
            <p:nvPr/>
          </p:nvGrpSpPr>
          <p:grpSpPr bwMode="auto">
            <a:xfrm>
              <a:off x="3840" y="3216"/>
              <a:ext cx="336" cy="624"/>
              <a:chOff x="1152" y="288"/>
              <a:chExt cx="960" cy="1872"/>
            </a:xfrm>
          </p:grpSpPr>
          <p:sp>
            <p:nvSpPr>
              <p:cNvPr id="12" name="Oval 5"/>
              <p:cNvSpPr>
                <a:spLocks noChangeArrowheads="1"/>
              </p:cNvSpPr>
              <p:nvPr/>
            </p:nvSpPr>
            <p:spPr bwMode="auto">
              <a:xfrm>
                <a:off x="1152" y="1488"/>
                <a:ext cx="960" cy="672"/>
              </a:xfrm>
              <a:prstGeom prst="ellipse">
                <a:avLst/>
              </a:prstGeom>
              <a:solidFill>
                <a:schemeClr val="accent2"/>
              </a:solidFill>
              <a:ln w="9525">
                <a:noFill/>
                <a:round/>
                <a:headEnd/>
                <a:tailEnd/>
              </a:ln>
            </p:spPr>
            <p:txBody>
              <a:bodyPr wrap="none" anchor="ctr"/>
              <a:lstStyle/>
              <a:p>
                <a:pPr algn="ctr" eaLnBrk="0" fontAlgn="base" hangingPunct="0">
                  <a:spcBef>
                    <a:spcPct val="0"/>
                  </a:spcBef>
                  <a:spcAft>
                    <a:spcPct val="0"/>
                  </a:spcAft>
                </a:pPr>
                <a:endParaRPr lang="en-US">
                  <a:solidFill>
                    <a:srgbClr val="000000"/>
                  </a:solidFill>
                </a:endParaRPr>
              </a:p>
            </p:txBody>
          </p:sp>
          <p:sp>
            <p:nvSpPr>
              <p:cNvPr id="13" name="Oval 6"/>
              <p:cNvSpPr>
                <a:spLocks noChangeArrowheads="1"/>
              </p:cNvSpPr>
              <p:nvPr/>
            </p:nvSpPr>
            <p:spPr bwMode="auto">
              <a:xfrm>
                <a:off x="1152" y="288"/>
                <a:ext cx="960" cy="672"/>
              </a:xfrm>
              <a:prstGeom prst="ellipse">
                <a:avLst/>
              </a:prstGeom>
              <a:solidFill>
                <a:schemeClr val="accent2"/>
              </a:solidFill>
              <a:ln w="9525">
                <a:noFill/>
                <a:round/>
                <a:headEnd/>
                <a:tailEnd/>
              </a:ln>
            </p:spPr>
            <p:txBody>
              <a:bodyPr wrap="none" anchor="ctr"/>
              <a:lstStyle/>
              <a:p>
                <a:pPr algn="ctr" eaLnBrk="0" fontAlgn="base" hangingPunct="0">
                  <a:spcBef>
                    <a:spcPct val="0"/>
                  </a:spcBef>
                  <a:spcAft>
                    <a:spcPct val="0"/>
                  </a:spcAft>
                </a:pPr>
                <a:endParaRPr lang="en-US">
                  <a:solidFill>
                    <a:srgbClr val="000000"/>
                  </a:solidFill>
                </a:endParaRPr>
              </a:p>
            </p:txBody>
          </p:sp>
          <p:sp>
            <p:nvSpPr>
              <p:cNvPr id="14" name="Rectangle 7"/>
              <p:cNvSpPr>
                <a:spLocks noChangeAspect="1" noChangeArrowheads="1"/>
              </p:cNvSpPr>
              <p:nvPr/>
            </p:nvSpPr>
            <p:spPr bwMode="auto">
              <a:xfrm>
                <a:off x="1152" y="624"/>
                <a:ext cx="960" cy="1200"/>
              </a:xfrm>
              <a:prstGeom prst="rect">
                <a:avLst/>
              </a:prstGeom>
              <a:solidFill>
                <a:schemeClr val="accent2"/>
              </a:solidFill>
              <a:ln w="28575">
                <a:noFill/>
                <a:miter lim="800000"/>
                <a:headEnd/>
                <a:tailEnd/>
              </a:ln>
            </p:spPr>
            <p:txBody>
              <a:bodyPr wrap="none" anchor="ctr"/>
              <a:lstStyle/>
              <a:p>
                <a:pPr algn="ctr" eaLnBrk="0" fontAlgn="base" hangingPunct="0">
                  <a:spcBef>
                    <a:spcPct val="0"/>
                  </a:spcBef>
                  <a:spcAft>
                    <a:spcPct val="0"/>
                  </a:spcAft>
                </a:pPr>
                <a:endParaRPr lang="en-US">
                  <a:solidFill>
                    <a:srgbClr val="000000"/>
                  </a:solidFill>
                </a:endParaRPr>
              </a:p>
            </p:txBody>
          </p:sp>
          <p:sp>
            <p:nvSpPr>
              <p:cNvPr id="15" name="WordArt 8"/>
              <p:cNvSpPr>
                <a:spLocks noChangeAspect="1" noChangeArrowheads="1" noChangeShapeType="1" noTextEdit="1"/>
              </p:cNvSpPr>
              <p:nvPr/>
            </p:nvSpPr>
            <p:spPr bwMode="auto">
              <a:xfrm>
                <a:off x="1392" y="768"/>
                <a:ext cx="494" cy="1008"/>
              </a:xfrm>
              <a:prstGeom prst="rect">
                <a:avLst/>
              </a:prstGeom>
            </p:spPr>
            <p:txBody>
              <a:bodyPr wrap="none" fromWordArt="1">
                <a:prstTxWarp prst="textPlain">
                  <a:avLst>
                    <a:gd name="adj" fmla="val 52833"/>
                  </a:avLst>
                </a:prstTxWarp>
              </a:bodyPr>
              <a:lstStyle/>
              <a:p>
                <a:pPr algn="ctr" eaLnBrk="0" fontAlgn="base" hangingPunct="0">
                  <a:spcBef>
                    <a:spcPct val="0"/>
                  </a:spcBef>
                  <a:spcAft>
                    <a:spcPct val="0"/>
                  </a:spcAft>
                </a:pPr>
                <a:r>
                  <a:rPr lang="en-US" sz="5400" b="1" i="1" kern="10" dirty="0">
                    <a:ln w="19050">
                      <a:noFill/>
                      <a:round/>
                      <a:headEnd/>
                      <a:tailEnd/>
                    </a:ln>
                    <a:solidFill>
                      <a:srgbClr val="FFFFFF"/>
                    </a:solidFill>
                    <a:latin typeface="Symbol"/>
                  </a:rPr>
                  <a:t>m</a:t>
                </a:r>
              </a:p>
            </p:txBody>
          </p:sp>
        </p:grpSp>
        <p:sp>
          <p:nvSpPr>
            <p:cNvPr id="11" name="Text Box 9"/>
            <p:cNvSpPr txBox="1">
              <a:spLocks noChangeArrowheads="1"/>
            </p:cNvSpPr>
            <p:nvPr/>
          </p:nvSpPr>
          <p:spPr bwMode="auto">
            <a:xfrm>
              <a:off x="4274" y="3360"/>
              <a:ext cx="1006" cy="251"/>
            </a:xfrm>
            <a:prstGeom prst="rect">
              <a:avLst/>
            </a:prstGeom>
            <a:noFill/>
            <a:ln w="9525">
              <a:noFill/>
              <a:miter lim="800000"/>
              <a:headEnd/>
              <a:tailEnd/>
            </a:ln>
          </p:spPr>
          <p:txBody>
            <a:bodyPr>
              <a:spAutoFit/>
            </a:bodyPr>
            <a:lstStyle/>
            <a:p>
              <a:pPr algn="ctr" eaLnBrk="0" fontAlgn="base" hangingPunct="0">
                <a:spcBef>
                  <a:spcPct val="50000"/>
                </a:spcBef>
                <a:spcAft>
                  <a:spcPct val="0"/>
                </a:spcAft>
              </a:pPr>
              <a:r>
                <a:rPr lang="en-US" sz="1600" b="1" i="1">
                  <a:solidFill>
                    <a:srgbClr val="333399"/>
                  </a:solidFill>
                  <a:latin typeface="Times New Roman" pitchFamily="18" charset="0"/>
                </a:rPr>
                <a:t>Muons, Inc.</a:t>
              </a:r>
            </a:p>
          </p:txBody>
        </p:sp>
      </p:grpSp>
      <p:graphicFrame>
        <p:nvGraphicFramePr>
          <p:cNvPr id="7" name="Table 6"/>
          <p:cNvGraphicFramePr>
            <a:graphicFrameLocks noGrp="1"/>
          </p:cNvGraphicFramePr>
          <p:nvPr>
            <p:extLst>
              <p:ext uri="{D42A27DB-BD31-4B8C-83A1-F6EECF244321}">
                <p14:modId xmlns:p14="http://schemas.microsoft.com/office/powerpoint/2010/main" val="2505573666"/>
              </p:ext>
            </p:extLst>
          </p:nvPr>
        </p:nvGraphicFramePr>
        <p:xfrm>
          <a:off x="574146" y="1143000"/>
          <a:ext cx="7884054" cy="4692312"/>
        </p:xfrm>
        <a:graphic>
          <a:graphicData uri="http://schemas.openxmlformats.org/drawingml/2006/table">
            <a:tbl>
              <a:tblPr firstRow="1" firstCol="1" bandRow="1" bandCol="1"/>
              <a:tblGrid>
                <a:gridCol w="4097927"/>
                <a:gridCol w="3786127"/>
              </a:tblGrid>
              <a:tr h="260684">
                <a:tc gridSpan="2">
                  <a:txBody>
                    <a:bodyPr/>
                    <a:lstStyle/>
                    <a:p>
                      <a:pPr marL="0" marR="0" algn="ctr">
                        <a:spcBef>
                          <a:spcPts val="0"/>
                        </a:spcBef>
                        <a:spcAft>
                          <a:spcPts val="0"/>
                        </a:spcAft>
                      </a:pPr>
                      <a:r>
                        <a:rPr lang="en-US" sz="1100" b="1" dirty="0">
                          <a:effectLst/>
                          <a:latin typeface="Times New Roman"/>
                          <a:ea typeface="MS Mincho"/>
                          <a:cs typeface="Times New Roman"/>
                        </a:rPr>
                        <a:t>Muons, Inc. Staff</a:t>
                      </a:r>
                      <a:endParaRPr lang="en-US" sz="1100" dirty="0">
                        <a:effectLst/>
                        <a:latin typeface="Times New Roman"/>
                        <a:ea typeface="MS Mincho"/>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hMerge="1">
                  <a:txBody>
                    <a:bodyPr/>
                    <a:lstStyle/>
                    <a:p>
                      <a:endParaRPr lang="en-US"/>
                    </a:p>
                  </a:txBody>
                  <a:tcPr/>
                </a:tc>
              </a:tr>
              <a:tr h="260684">
                <a:tc>
                  <a:txBody>
                    <a:bodyPr/>
                    <a:lstStyle/>
                    <a:p>
                      <a:pPr marL="0" marR="0" algn="just">
                        <a:spcBef>
                          <a:spcPts val="0"/>
                        </a:spcBef>
                        <a:spcAft>
                          <a:spcPts val="0"/>
                        </a:spcAft>
                      </a:pPr>
                      <a:r>
                        <a:rPr lang="en-US" sz="1600">
                          <a:effectLst/>
                          <a:latin typeface="Times New Roman"/>
                          <a:ea typeface="MS Mincho"/>
                          <a:cs typeface="Times New Roman"/>
                        </a:rPr>
                        <a:t>Rolland P. Johnson, Ph. 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600">
                          <a:effectLst/>
                          <a:latin typeface="Times New Roman"/>
                          <a:ea typeface="MS Mincho"/>
                          <a:cs typeface="Times New Roman"/>
                        </a:rPr>
                        <a:t>President/CEO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0684">
                <a:tc>
                  <a:txBody>
                    <a:bodyPr/>
                    <a:lstStyle/>
                    <a:p>
                      <a:pPr marL="0" marR="0" algn="just">
                        <a:spcBef>
                          <a:spcPts val="0"/>
                        </a:spcBef>
                        <a:spcAft>
                          <a:spcPts val="0"/>
                        </a:spcAft>
                      </a:pPr>
                      <a:r>
                        <a:rPr lang="en-US" sz="1600" dirty="0">
                          <a:effectLst/>
                          <a:latin typeface="Times New Roman"/>
                          <a:ea typeface="MS Mincho"/>
                          <a:cs typeface="Times New Roman"/>
                        </a:rPr>
                        <a:t>Gene Flanagan, Ph. 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600">
                          <a:effectLst/>
                          <a:latin typeface="Times New Roman"/>
                          <a:ea typeface="MS Mincho"/>
                          <a:cs typeface="Times New Roman"/>
                        </a:rPr>
                        <a:t>COO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0684">
                <a:tc>
                  <a:txBody>
                    <a:bodyPr/>
                    <a:lstStyle/>
                    <a:p>
                      <a:pPr marL="0" marR="0" algn="just">
                        <a:spcBef>
                          <a:spcPts val="0"/>
                        </a:spcBef>
                        <a:spcAft>
                          <a:spcPts val="0"/>
                        </a:spcAft>
                      </a:pPr>
                      <a:r>
                        <a:rPr lang="en-US" sz="1600">
                          <a:effectLst/>
                          <a:latin typeface="Times New Roman"/>
                          <a:ea typeface="MS Mincho"/>
                          <a:cs typeface="Times New Roman"/>
                        </a:rPr>
                        <a:t>James Nipper, BEE, MBA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600">
                          <a:effectLst/>
                          <a:latin typeface="Times New Roman"/>
                          <a:ea typeface="MS Mincho"/>
                          <a:cs typeface="Times New Roman"/>
                        </a:rPr>
                        <a:t>CFO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0684">
                <a:tc>
                  <a:txBody>
                    <a:bodyPr/>
                    <a:lstStyle/>
                    <a:p>
                      <a:pPr marL="0" marR="0" algn="just">
                        <a:spcBef>
                          <a:spcPts val="0"/>
                        </a:spcBef>
                        <a:spcAft>
                          <a:spcPts val="0"/>
                        </a:spcAft>
                      </a:pPr>
                      <a:r>
                        <a:rPr lang="en-US" sz="1600">
                          <a:effectLst/>
                          <a:latin typeface="Times New Roman"/>
                          <a:ea typeface="MS Mincho"/>
                          <a:cs typeface="Times New Roman"/>
                        </a:rPr>
                        <a:t>Charles M. Ankenbrandt, Ph. 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600">
                          <a:effectLst/>
                          <a:latin typeface="Times New Roman"/>
                          <a:ea typeface="MS Mincho"/>
                          <a:cs typeface="Times New Roman"/>
                        </a:rPr>
                        <a:t>VP Personnel Development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0684">
                <a:tc>
                  <a:txBody>
                    <a:bodyPr/>
                    <a:lstStyle/>
                    <a:p>
                      <a:pPr marL="0" marR="0" algn="just">
                        <a:spcBef>
                          <a:spcPts val="0"/>
                        </a:spcBef>
                        <a:spcAft>
                          <a:spcPts val="0"/>
                        </a:spcAft>
                      </a:pPr>
                      <a:r>
                        <a:rPr lang="en-US" sz="1600">
                          <a:effectLst/>
                          <a:latin typeface="Times New Roman"/>
                          <a:ea typeface="MS Mincho"/>
                          <a:cs typeface="Times New Roman"/>
                        </a:rPr>
                        <a:t>Mike Neubauer, MSEE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600">
                          <a:effectLst/>
                          <a:latin typeface="Times New Roman"/>
                          <a:ea typeface="MS Mincho"/>
                          <a:cs typeface="Times New Roman"/>
                        </a:rPr>
                        <a:t>VP Engineering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0684">
                <a:tc>
                  <a:txBody>
                    <a:bodyPr/>
                    <a:lstStyle/>
                    <a:p>
                      <a:pPr marL="0" marR="0" algn="just">
                        <a:spcBef>
                          <a:spcPts val="0"/>
                        </a:spcBef>
                        <a:spcAft>
                          <a:spcPts val="0"/>
                        </a:spcAft>
                      </a:pPr>
                      <a:r>
                        <a:rPr lang="en-US" sz="1600">
                          <a:effectLst/>
                          <a:latin typeface="Times New Roman"/>
                          <a:ea typeface="MS Mincho"/>
                          <a:cs typeface="Times New Roman"/>
                        </a:rPr>
                        <a:t>Thomas J. Roberts, Ph. 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600">
                          <a:effectLst/>
                          <a:latin typeface="Times New Roman"/>
                          <a:ea typeface="MS Mincho"/>
                          <a:cs typeface="Times New Roman"/>
                        </a:rPr>
                        <a:t>VP Technology Development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0684">
                <a:tc>
                  <a:txBody>
                    <a:bodyPr/>
                    <a:lstStyle/>
                    <a:p>
                      <a:pPr marL="0" marR="0" algn="just">
                        <a:spcBef>
                          <a:spcPts val="0"/>
                        </a:spcBef>
                        <a:spcAft>
                          <a:spcPts val="0"/>
                        </a:spcAft>
                      </a:pPr>
                      <a:r>
                        <a:rPr lang="en-US" sz="1600" dirty="0">
                          <a:effectLst/>
                          <a:latin typeface="Times New Roman"/>
                          <a:ea typeface="MS Mincho"/>
                          <a:cs typeface="Times New Roman"/>
                        </a:rPr>
                        <a:t>Robert J. Abrams, Ph. 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600" dirty="0">
                          <a:effectLst/>
                          <a:latin typeface="Times New Roman"/>
                          <a:ea typeface="MS Mincho"/>
                          <a:cs typeface="Times New Roman"/>
                        </a:rPr>
                        <a:t>Senior Experimental Physicist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0684">
                <a:tc>
                  <a:txBody>
                    <a:bodyPr/>
                    <a:lstStyle/>
                    <a:p>
                      <a:pPr marL="0" marR="0" algn="just">
                        <a:spcBef>
                          <a:spcPts val="0"/>
                        </a:spcBef>
                        <a:spcAft>
                          <a:spcPts val="0"/>
                        </a:spcAft>
                      </a:pPr>
                      <a:r>
                        <a:rPr lang="en-US" sz="1600">
                          <a:effectLst/>
                          <a:latin typeface="Times New Roman"/>
                          <a:ea typeface="MS Mincho"/>
                          <a:cs typeface="Times New Roman"/>
                        </a:rPr>
                        <a:t>Alan Dudas, MSEE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600">
                          <a:effectLst/>
                          <a:latin typeface="Times New Roman"/>
                          <a:ea typeface="MS Mincho"/>
                          <a:cs typeface="Times New Roman"/>
                        </a:rPr>
                        <a:t>Senior RF Engineer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0684">
                <a:tc>
                  <a:txBody>
                    <a:bodyPr/>
                    <a:lstStyle/>
                    <a:p>
                      <a:pPr marL="0" marR="0" algn="just">
                        <a:spcBef>
                          <a:spcPts val="0"/>
                        </a:spcBef>
                        <a:spcAft>
                          <a:spcPts val="0"/>
                        </a:spcAft>
                      </a:pPr>
                      <a:r>
                        <a:rPr lang="en-US" sz="1600">
                          <a:effectLst/>
                          <a:latin typeface="Times New Roman"/>
                          <a:ea typeface="MS Mincho"/>
                          <a:cs typeface="Times New Roman"/>
                        </a:rPr>
                        <a:t>Vadim Dudnikov, Ph. 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600">
                          <a:effectLst/>
                          <a:latin typeface="Times New Roman"/>
                          <a:ea typeface="MS Mincho"/>
                          <a:cs typeface="Times New Roman"/>
                        </a:rPr>
                        <a:t>Senior Accelerator Physicist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0684">
                <a:tc>
                  <a:txBody>
                    <a:bodyPr/>
                    <a:lstStyle/>
                    <a:p>
                      <a:pPr marL="0" marR="0" algn="just">
                        <a:spcBef>
                          <a:spcPts val="0"/>
                        </a:spcBef>
                        <a:spcAft>
                          <a:spcPts val="0"/>
                        </a:spcAft>
                      </a:pPr>
                      <a:r>
                        <a:rPr lang="en-US" sz="1600">
                          <a:effectLst/>
                          <a:latin typeface="Times New Roman"/>
                          <a:ea typeface="MS Mincho"/>
                          <a:cs typeface="Times New Roman"/>
                        </a:rPr>
                        <a:t>Stephen Kahn, Ph. 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600">
                          <a:effectLst/>
                          <a:latin typeface="Times New Roman"/>
                          <a:ea typeface="MS Mincho"/>
                          <a:cs typeface="Times New Roman"/>
                        </a:rPr>
                        <a:t>Senior Accelerator Physicist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0684">
                <a:tc>
                  <a:txBody>
                    <a:bodyPr/>
                    <a:lstStyle/>
                    <a:p>
                      <a:pPr marL="0" marR="0" algn="just">
                        <a:spcBef>
                          <a:spcPts val="0"/>
                        </a:spcBef>
                        <a:spcAft>
                          <a:spcPts val="0"/>
                        </a:spcAft>
                      </a:pPr>
                      <a:r>
                        <a:rPr lang="en-US" sz="1600" dirty="0" err="1" smtClean="0">
                          <a:effectLst/>
                          <a:latin typeface="Times New Roman"/>
                          <a:ea typeface="MS Mincho"/>
                          <a:cs typeface="Times New Roman"/>
                        </a:rPr>
                        <a:t>Grigory</a:t>
                      </a:r>
                      <a:r>
                        <a:rPr lang="en-US" sz="1600" dirty="0" smtClean="0">
                          <a:effectLst/>
                          <a:latin typeface="Times New Roman"/>
                          <a:ea typeface="MS Mincho"/>
                          <a:cs typeface="Times New Roman"/>
                        </a:rPr>
                        <a:t> </a:t>
                      </a:r>
                      <a:r>
                        <a:rPr lang="en-US" sz="1600" dirty="0" err="1">
                          <a:effectLst/>
                          <a:latin typeface="Times New Roman"/>
                          <a:ea typeface="MS Mincho"/>
                          <a:cs typeface="Times New Roman"/>
                        </a:rPr>
                        <a:t>Kazakevich</a:t>
                      </a:r>
                      <a:r>
                        <a:rPr lang="en-US" sz="1600" dirty="0">
                          <a:effectLst/>
                          <a:latin typeface="Times New Roman"/>
                          <a:ea typeface="MS Mincho"/>
                          <a:cs typeface="Times New Roman"/>
                        </a:rPr>
                        <a:t>, Ph. 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600">
                          <a:effectLst/>
                          <a:latin typeface="Times New Roman"/>
                          <a:ea typeface="MS Mincho"/>
                          <a:cs typeface="Times New Roman"/>
                        </a:rPr>
                        <a:t>Senior Accelerator Physicist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0684">
                <a:tc>
                  <a:txBody>
                    <a:bodyPr/>
                    <a:lstStyle/>
                    <a:p>
                      <a:pPr marL="0" marR="0" algn="just">
                        <a:spcBef>
                          <a:spcPts val="0"/>
                        </a:spcBef>
                        <a:spcAft>
                          <a:spcPts val="0"/>
                        </a:spcAft>
                      </a:pPr>
                      <a:r>
                        <a:rPr lang="en-US" sz="1600">
                          <a:effectLst/>
                          <a:latin typeface="Times New Roman"/>
                          <a:ea typeface="MS Mincho"/>
                          <a:cs typeface="Times New Roman"/>
                        </a:rPr>
                        <a:t>Frank Marhauser, Ph.D.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600">
                          <a:effectLst/>
                          <a:latin typeface="Times New Roman"/>
                          <a:ea typeface="MS Mincho"/>
                          <a:cs typeface="Times New Roman"/>
                        </a:rPr>
                        <a:t>Senior Accelerator Physicist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0684">
                <a:tc>
                  <a:txBody>
                    <a:bodyPr/>
                    <a:lstStyle/>
                    <a:p>
                      <a:pPr marL="0" marR="0" algn="just">
                        <a:spcBef>
                          <a:spcPts val="0"/>
                        </a:spcBef>
                        <a:spcAft>
                          <a:spcPts val="0"/>
                        </a:spcAft>
                      </a:pPr>
                      <a:r>
                        <a:rPr lang="en-US" sz="1600">
                          <a:effectLst/>
                          <a:latin typeface="Times New Roman"/>
                          <a:ea typeface="MS Mincho"/>
                          <a:cs typeface="Times New Roman"/>
                        </a:rPr>
                        <a:t>Leonid Vorobiev, Ph. 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600">
                          <a:effectLst/>
                          <a:latin typeface="Times New Roman"/>
                          <a:ea typeface="MS Mincho"/>
                          <a:cs typeface="Times New Roman"/>
                        </a:rPr>
                        <a:t>Senior Accelerator Physicist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0684">
                <a:tc>
                  <a:txBody>
                    <a:bodyPr/>
                    <a:lstStyle/>
                    <a:p>
                      <a:pPr marL="0" marR="0" algn="just">
                        <a:spcBef>
                          <a:spcPts val="0"/>
                        </a:spcBef>
                        <a:spcAft>
                          <a:spcPts val="0"/>
                        </a:spcAft>
                      </a:pPr>
                      <a:r>
                        <a:rPr lang="en-US" sz="1600">
                          <a:effectLst/>
                          <a:latin typeface="Times New Roman"/>
                          <a:ea typeface="MS Mincho"/>
                          <a:cs typeface="Times New Roman"/>
                        </a:rPr>
                        <a:t>Mary Anne Cummings, Ph. 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600">
                          <a:effectLst/>
                          <a:latin typeface="Times New Roman"/>
                          <a:ea typeface="MS Mincho"/>
                          <a:cs typeface="Times New Roman"/>
                        </a:rPr>
                        <a:t>Experimental Physicist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0684">
                <a:tc>
                  <a:txBody>
                    <a:bodyPr/>
                    <a:lstStyle/>
                    <a:p>
                      <a:pPr marL="0" marR="0" algn="just">
                        <a:spcBef>
                          <a:spcPts val="0"/>
                        </a:spcBef>
                        <a:spcAft>
                          <a:spcPts val="0"/>
                        </a:spcAft>
                      </a:pPr>
                      <a:r>
                        <a:rPr lang="en-US" sz="1600">
                          <a:effectLst/>
                          <a:latin typeface="Times New Roman"/>
                          <a:ea typeface="MS Mincho"/>
                          <a:cs typeface="Times New Roman"/>
                        </a:rPr>
                        <a:t>Linda Even, MSCE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600">
                          <a:effectLst/>
                          <a:latin typeface="Times New Roman"/>
                          <a:ea typeface="MS Mincho"/>
                          <a:cs typeface="Times New Roman"/>
                        </a:rPr>
                        <a:t>Environmental Engineer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0684">
                <a:tc>
                  <a:txBody>
                    <a:bodyPr/>
                    <a:lstStyle/>
                    <a:p>
                      <a:pPr marL="0" marR="0" algn="just">
                        <a:spcBef>
                          <a:spcPts val="0"/>
                        </a:spcBef>
                        <a:spcAft>
                          <a:spcPts val="0"/>
                        </a:spcAft>
                      </a:pPr>
                      <a:r>
                        <a:rPr lang="en-US" sz="1600">
                          <a:effectLst/>
                          <a:latin typeface="Times New Roman"/>
                          <a:ea typeface="MS Mincho"/>
                          <a:cs typeface="Times New Roman"/>
                        </a:rPr>
                        <a:t>Justin Rodriguez, BA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600">
                          <a:effectLst/>
                          <a:latin typeface="Times New Roman"/>
                          <a:ea typeface="MS Mincho"/>
                          <a:cs typeface="Times New Roman"/>
                        </a:rPr>
                        <a:t>Computational Physicist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0684">
                <a:tc>
                  <a:txBody>
                    <a:bodyPr/>
                    <a:lstStyle/>
                    <a:p>
                      <a:pPr marL="0" marR="0" algn="just">
                        <a:spcBef>
                          <a:spcPts val="0"/>
                        </a:spcBef>
                        <a:spcAft>
                          <a:spcPts val="0"/>
                        </a:spcAft>
                      </a:pPr>
                      <a:r>
                        <a:rPr lang="en-US" sz="1600">
                          <a:effectLst/>
                          <a:latin typeface="Times New Roman"/>
                          <a:ea typeface="MS Mincho"/>
                          <a:cs typeface="Times New Roman"/>
                        </a:rPr>
                        <a:t>Cary Yoshikawa, Ph. 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600" dirty="0">
                          <a:effectLst/>
                          <a:latin typeface="Times New Roman"/>
                          <a:ea typeface="MS Mincho"/>
                          <a:cs typeface="Times New Roman"/>
                        </a:rPr>
                        <a:t>Computational Physicist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8648771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88987"/>
          </a:xfrm>
        </p:spPr>
        <p:txBody>
          <a:bodyPr/>
          <a:lstStyle/>
          <a:p>
            <a:r>
              <a:rPr lang="en-US" dirty="0" smtClean="0">
                <a:solidFill>
                  <a:srgbClr val="FFFF00"/>
                </a:solidFill>
              </a:rPr>
              <a:t>More People</a:t>
            </a:r>
            <a:endParaRPr lang="en-US" dirty="0">
              <a:solidFill>
                <a:srgbClr val="FFFF00"/>
              </a:solidFill>
            </a:endParaRPr>
          </a:p>
        </p:txBody>
      </p:sp>
      <p:sp>
        <p:nvSpPr>
          <p:cNvPr id="3" name="Content Placeholder 2"/>
          <p:cNvSpPr>
            <a:spLocks noGrp="1"/>
          </p:cNvSpPr>
          <p:nvPr>
            <p:ph idx="1"/>
          </p:nvPr>
        </p:nvSpPr>
        <p:spPr>
          <a:xfrm>
            <a:off x="417781" y="873826"/>
            <a:ext cx="8229600" cy="4530725"/>
          </a:xfrm>
        </p:spPr>
        <p:txBody>
          <a:bodyPr/>
          <a:lstStyle/>
          <a:p>
            <a:pPr marL="0" marR="0" algn="just"/>
            <a:r>
              <a:rPr lang="en-US" sz="2000" dirty="0">
                <a:solidFill>
                  <a:srgbClr val="FFFF00"/>
                </a:solidFill>
                <a:effectLst/>
                <a:latin typeface="TimesNewRomanPSMT"/>
                <a:ea typeface="Times New Roman"/>
                <a:cs typeface="TimesNewRomanPSMT"/>
              </a:rPr>
              <a:t>Under </a:t>
            </a:r>
            <a:r>
              <a:rPr lang="en-US" sz="2000" dirty="0" smtClean="0">
                <a:solidFill>
                  <a:srgbClr val="FFFF00"/>
                </a:solidFill>
                <a:effectLst/>
                <a:latin typeface="TimesNewRomanPSMT"/>
                <a:ea typeface="Times New Roman"/>
                <a:cs typeface="TimesNewRomanPSMT"/>
              </a:rPr>
              <a:t>SBIR-STTR </a:t>
            </a:r>
            <a:r>
              <a:rPr lang="en-US" sz="2000" dirty="0">
                <a:solidFill>
                  <a:srgbClr val="FFFF00"/>
                </a:solidFill>
                <a:effectLst/>
                <a:latin typeface="TimesNewRomanPSMT"/>
                <a:ea typeface="Times New Roman"/>
                <a:cs typeface="TimesNewRomanPSMT"/>
              </a:rPr>
              <a:t>grants, Muons, Inc. </a:t>
            </a:r>
            <a:r>
              <a:rPr lang="en-US" sz="2000" dirty="0" smtClean="0">
                <a:solidFill>
                  <a:srgbClr val="FFFF00"/>
                </a:solidFill>
                <a:effectLst/>
                <a:latin typeface="TimesNewRomanPSMT"/>
                <a:ea typeface="Times New Roman"/>
                <a:cs typeface="TimesNewRomanPSMT"/>
              </a:rPr>
              <a:t>supported or is supporting </a:t>
            </a:r>
            <a:r>
              <a:rPr lang="en-US" sz="2000" u="sng" dirty="0" smtClean="0">
                <a:solidFill>
                  <a:srgbClr val="FFFF00"/>
                </a:solidFill>
                <a:effectLst/>
                <a:latin typeface="TimesNewRomanPSMT"/>
                <a:ea typeface="Times New Roman"/>
                <a:cs typeface="TimesNewRomanPSMT"/>
              </a:rPr>
              <a:t>seven </a:t>
            </a:r>
            <a:r>
              <a:rPr lang="en-US" sz="2000" u="sng" dirty="0">
                <a:solidFill>
                  <a:srgbClr val="FFFF00"/>
                </a:solidFill>
                <a:effectLst/>
                <a:latin typeface="TimesNewRomanPSMT"/>
                <a:ea typeface="Times New Roman"/>
                <a:cs typeface="TimesNewRomanPSMT"/>
              </a:rPr>
              <a:t>full-time junior Ph. D. accelerator scientists </a:t>
            </a:r>
            <a:r>
              <a:rPr lang="en-US" sz="2000" dirty="0">
                <a:solidFill>
                  <a:srgbClr val="FFFF00"/>
                </a:solidFill>
                <a:effectLst/>
                <a:latin typeface="TimesNewRomanPSMT"/>
                <a:ea typeface="Times New Roman"/>
                <a:cs typeface="TimesNewRomanPSMT"/>
              </a:rPr>
              <a:t>directly </a:t>
            </a:r>
            <a:r>
              <a:rPr lang="en-US" sz="1200" dirty="0">
                <a:solidFill>
                  <a:srgbClr val="FFFF00"/>
                </a:solidFill>
                <a:effectLst/>
                <a:latin typeface="TimesNewRomanPSMT"/>
                <a:ea typeface="Times New Roman"/>
                <a:cs typeface="TimesNewRomanPSMT"/>
              </a:rPr>
              <a:t>(Drs. Mohammad </a:t>
            </a:r>
            <a:r>
              <a:rPr lang="en-US" sz="1200" dirty="0" err="1">
                <a:solidFill>
                  <a:srgbClr val="FFFF00"/>
                </a:solidFill>
                <a:effectLst/>
                <a:latin typeface="TimesNewRomanPSMT"/>
                <a:ea typeface="Times New Roman"/>
                <a:cs typeface="TimesNewRomanPSMT"/>
              </a:rPr>
              <a:t>Alsharo’a</a:t>
            </a:r>
            <a:r>
              <a:rPr lang="en-US" sz="1200" dirty="0">
                <a:solidFill>
                  <a:srgbClr val="FFFF00"/>
                </a:solidFill>
                <a:effectLst/>
                <a:latin typeface="TimesNewRomanPSMT"/>
                <a:ea typeface="Times New Roman"/>
                <a:cs typeface="TimesNewRomanPSMT"/>
              </a:rPr>
              <a:t>, Kevin Beard, Gene Flanagan, </a:t>
            </a:r>
            <a:r>
              <a:rPr lang="en-US" sz="1200" dirty="0" err="1">
                <a:solidFill>
                  <a:srgbClr val="FFFF00"/>
                </a:solidFill>
                <a:effectLst/>
                <a:latin typeface="TimesNewRomanPSMT"/>
                <a:ea typeface="Times New Roman"/>
                <a:cs typeface="TimesNewRomanPSMT"/>
              </a:rPr>
              <a:t>Pierrick</a:t>
            </a:r>
            <a:r>
              <a:rPr lang="en-US" sz="1200" dirty="0">
                <a:solidFill>
                  <a:srgbClr val="FFFF00"/>
                </a:solidFill>
                <a:effectLst/>
                <a:latin typeface="TimesNewRomanPSMT"/>
                <a:ea typeface="Times New Roman"/>
                <a:cs typeface="TimesNewRomanPSMT"/>
              </a:rPr>
              <a:t> </a:t>
            </a:r>
            <a:r>
              <a:rPr lang="en-US" sz="1200" dirty="0" err="1">
                <a:solidFill>
                  <a:srgbClr val="FFFF00"/>
                </a:solidFill>
                <a:effectLst/>
                <a:latin typeface="TimesNewRomanPSMT"/>
                <a:ea typeface="Times New Roman"/>
                <a:cs typeface="TimesNewRomanPSMT"/>
              </a:rPr>
              <a:t>Hanlet</a:t>
            </a:r>
            <a:r>
              <a:rPr lang="en-US" sz="1200" dirty="0">
                <a:solidFill>
                  <a:srgbClr val="FFFF00"/>
                </a:solidFill>
                <a:effectLst/>
                <a:latin typeface="TimesNewRomanPSMT"/>
                <a:ea typeface="Times New Roman"/>
                <a:cs typeface="TimesNewRomanPSMT"/>
              </a:rPr>
              <a:t>, Masahiro </a:t>
            </a:r>
            <a:r>
              <a:rPr lang="en-US" sz="1200" dirty="0" err="1">
                <a:solidFill>
                  <a:srgbClr val="FFFF00"/>
                </a:solidFill>
                <a:effectLst/>
                <a:latin typeface="TimesNewRomanPSMT"/>
                <a:ea typeface="Times New Roman"/>
                <a:cs typeface="TimesNewRomanPSMT"/>
              </a:rPr>
              <a:t>Notani</a:t>
            </a:r>
            <a:r>
              <a:rPr lang="en-US" sz="1200" dirty="0">
                <a:solidFill>
                  <a:srgbClr val="FFFF00"/>
                </a:solidFill>
                <a:effectLst/>
                <a:latin typeface="TimesNewRomanPSMT"/>
                <a:ea typeface="Times New Roman"/>
                <a:cs typeface="TimesNewRomanPSMT"/>
              </a:rPr>
              <a:t>, David </a:t>
            </a:r>
            <a:r>
              <a:rPr lang="en-US" sz="1200" dirty="0" err="1">
                <a:solidFill>
                  <a:srgbClr val="FFFF00"/>
                </a:solidFill>
                <a:effectLst/>
                <a:latin typeface="TimesNewRomanPSMT"/>
                <a:ea typeface="Times New Roman"/>
                <a:cs typeface="TimesNewRomanPSMT"/>
              </a:rPr>
              <a:t>Newsham</a:t>
            </a:r>
            <a:r>
              <a:rPr lang="en-US" sz="1200" dirty="0">
                <a:solidFill>
                  <a:srgbClr val="FFFF00"/>
                </a:solidFill>
                <a:effectLst/>
                <a:latin typeface="TimesNewRomanPSMT"/>
                <a:ea typeface="Times New Roman"/>
                <a:cs typeface="TimesNewRomanPSMT"/>
              </a:rPr>
              <a:t>, Kevin Paul, and Cary Yoshikawa</a:t>
            </a:r>
            <a:r>
              <a:rPr lang="en-US" sz="2000" dirty="0" smtClean="0">
                <a:solidFill>
                  <a:srgbClr val="FFFF00"/>
                </a:solidFill>
                <a:effectLst/>
                <a:latin typeface="TimesNewRomanPSMT"/>
                <a:ea typeface="Times New Roman"/>
                <a:cs typeface="TimesNewRomanPSMT"/>
              </a:rPr>
              <a:t>). </a:t>
            </a:r>
          </a:p>
          <a:p>
            <a:pPr marL="0" marR="0" algn="just"/>
            <a:endParaRPr lang="en-US" sz="1000" dirty="0" smtClean="0">
              <a:solidFill>
                <a:srgbClr val="FFFF00"/>
              </a:solidFill>
              <a:effectLst/>
              <a:latin typeface="TimesNewRomanPSMT"/>
              <a:ea typeface="Times New Roman"/>
              <a:cs typeface="TimesNewRomanPSMT"/>
            </a:endParaRPr>
          </a:p>
          <a:p>
            <a:pPr marL="0" marR="0" algn="just"/>
            <a:r>
              <a:rPr lang="en-US" sz="2000" dirty="0" smtClean="0">
                <a:solidFill>
                  <a:srgbClr val="FFFF00"/>
                </a:solidFill>
                <a:effectLst/>
                <a:latin typeface="TimesNewRomanPSMT"/>
                <a:ea typeface="Times New Roman"/>
                <a:cs typeface="TimesNewRomanPSMT"/>
              </a:rPr>
              <a:t>and </a:t>
            </a:r>
            <a:r>
              <a:rPr lang="en-US" sz="2000" u="sng" dirty="0" smtClean="0">
                <a:solidFill>
                  <a:srgbClr val="FFFF00"/>
                </a:solidFill>
                <a:effectLst/>
                <a:latin typeface="TimesNewRomanPSMT"/>
                <a:ea typeface="Times New Roman"/>
                <a:cs typeface="TimesNewRomanPSMT"/>
              </a:rPr>
              <a:t>seven </a:t>
            </a:r>
            <a:r>
              <a:rPr lang="en-US" sz="2000" u="sng" dirty="0">
                <a:solidFill>
                  <a:srgbClr val="FFFF00"/>
                </a:solidFill>
                <a:effectLst/>
                <a:latin typeface="TimesNewRomanPSMT"/>
                <a:ea typeface="Times New Roman"/>
                <a:cs typeface="TimesNewRomanPSMT"/>
              </a:rPr>
              <a:t>indirectly through </a:t>
            </a:r>
            <a:r>
              <a:rPr lang="en-US" sz="2000" u="sng" dirty="0" err="1">
                <a:solidFill>
                  <a:srgbClr val="FFFF00"/>
                </a:solidFill>
                <a:effectLst/>
                <a:latin typeface="TimesNewRomanPSMT"/>
                <a:ea typeface="Times New Roman"/>
                <a:cs typeface="TimesNewRomanPSMT"/>
              </a:rPr>
              <a:t>subgrants</a:t>
            </a:r>
            <a:r>
              <a:rPr lang="en-US" sz="2000" dirty="0">
                <a:solidFill>
                  <a:srgbClr val="FFFF00"/>
                </a:solidFill>
                <a:effectLst/>
                <a:latin typeface="TimesNewRomanPSMT"/>
                <a:ea typeface="Times New Roman"/>
                <a:cs typeface="TimesNewRomanPSMT"/>
              </a:rPr>
              <a:t>, at </a:t>
            </a:r>
            <a:r>
              <a:rPr lang="en-US" sz="2000" dirty="0" err="1">
                <a:solidFill>
                  <a:srgbClr val="FFFF00"/>
                </a:solidFill>
                <a:effectLst/>
                <a:latin typeface="TimesNewRomanPSMT"/>
                <a:ea typeface="Times New Roman"/>
                <a:cs typeface="TimesNewRomanPSMT"/>
              </a:rPr>
              <a:t>Fermilab</a:t>
            </a:r>
            <a:r>
              <a:rPr lang="en-US" sz="2000" dirty="0">
                <a:solidFill>
                  <a:srgbClr val="FFFF00"/>
                </a:solidFill>
                <a:effectLst/>
                <a:latin typeface="TimesNewRomanPSMT"/>
                <a:ea typeface="Times New Roman"/>
                <a:cs typeface="TimesNewRomanPSMT"/>
              </a:rPr>
              <a:t>, </a:t>
            </a:r>
            <a:r>
              <a:rPr lang="en-US" sz="2000" dirty="0" err="1">
                <a:solidFill>
                  <a:srgbClr val="FFFF00"/>
                </a:solidFill>
                <a:effectLst/>
                <a:latin typeface="TimesNewRomanPSMT"/>
                <a:ea typeface="Times New Roman"/>
                <a:cs typeface="TimesNewRomanPSMT"/>
              </a:rPr>
              <a:t>JLab</a:t>
            </a:r>
            <a:r>
              <a:rPr lang="en-US" sz="2000" dirty="0">
                <a:solidFill>
                  <a:srgbClr val="FFFF00"/>
                </a:solidFill>
                <a:effectLst/>
                <a:latin typeface="TimesNewRomanPSMT"/>
                <a:ea typeface="Times New Roman"/>
                <a:cs typeface="TimesNewRomanPSMT"/>
              </a:rPr>
              <a:t>, IIT, NCSU, </a:t>
            </a:r>
            <a:r>
              <a:rPr lang="en-US" sz="2000" dirty="0" smtClean="0">
                <a:solidFill>
                  <a:srgbClr val="FFFF00"/>
                </a:solidFill>
                <a:effectLst/>
                <a:latin typeface="TimesNewRomanPSMT"/>
                <a:ea typeface="Times New Roman"/>
                <a:cs typeface="TimesNewRomanPSMT"/>
              </a:rPr>
              <a:t>LBNL and </a:t>
            </a:r>
            <a:r>
              <a:rPr lang="en-US" sz="2000" dirty="0">
                <a:solidFill>
                  <a:srgbClr val="FFFF00"/>
                </a:solidFill>
                <a:effectLst/>
                <a:latin typeface="TimesNewRomanPSMT"/>
                <a:ea typeface="Times New Roman"/>
                <a:cs typeface="TimesNewRomanPSMT"/>
              </a:rPr>
              <a:t>ODU </a:t>
            </a:r>
            <a:r>
              <a:rPr lang="en-US" sz="1200" dirty="0">
                <a:solidFill>
                  <a:srgbClr val="FFFF00"/>
                </a:solidFill>
                <a:effectLst/>
                <a:latin typeface="TimesNewRomanPSMT"/>
                <a:ea typeface="Times New Roman"/>
                <a:cs typeface="TimesNewRomanPSMT"/>
              </a:rPr>
              <a:t>(Drs. </a:t>
            </a:r>
            <a:r>
              <a:rPr lang="en-US" sz="1200" dirty="0" err="1">
                <a:solidFill>
                  <a:srgbClr val="FFFF00"/>
                </a:solidFill>
                <a:effectLst/>
                <a:latin typeface="TimesNewRomanPSMT"/>
                <a:ea typeface="Times New Roman"/>
                <a:cs typeface="TimesNewRomanPSMT"/>
              </a:rPr>
              <a:t>Katsuya</a:t>
            </a:r>
            <a:r>
              <a:rPr lang="en-US" sz="1200" dirty="0">
                <a:solidFill>
                  <a:srgbClr val="FFFF00"/>
                </a:solidFill>
                <a:effectLst/>
                <a:latin typeface="TimesNewRomanPSMT"/>
                <a:ea typeface="Times New Roman"/>
                <a:cs typeface="TimesNewRomanPSMT"/>
              </a:rPr>
              <a:t> </a:t>
            </a:r>
            <a:r>
              <a:rPr lang="en-US" sz="1200" dirty="0" err="1" smtClean="0">
                <a:solidFill>
                  <a:srgbClr val="FFFF00"/>
                </a:solidFill>
                <a:effectLst/>
                <a:latin typeface="TimesNewRomanPSMT"/>
                <a:ea typeface="Times New Roman"/>
                <a:cs typeface="TimesNewRomanPSMT"/>
              </a:rPr>
              <a:t>Yonehara</a:t>
            </a:r>
            <a:r>
              <a:rPr lang="en-US" sz="1200" dirty="0" smtClean="0">
                <a:solidFill>
                  <a:srgbClr val="FFFF00"/>
                </a:solidFill>
                <a:effectLst/>
                <a:latin typeface="TimesNewRomanPSMT"/>
                <a:ea typeface="Times New Roman"/>
                <a:cs typeface="TimesNewRomanPSMT"/>
              </a:rPr>
              <a:t>, </a:t>
            </a:r>
            <a:r>
              <a:rPr lang="en-US" sz="1200" dirty="0" err="1" smtClean="0">
                <a:solidFill>
                  <a:srgbClr val="FFFF00"/>
                </a:solidFill>
                <a:effectLst/>
                <a:latin typeface="TimesNewRomanPSMT"/>
                <a:ea typeface="Times New Roman"/>
                <a:cs typeface="TimesNewRomanPSMT"/>
              </a:rPr>
              <a:t>Shahid</a:t>
            </a:r>
            <a:r>
              <a:rPr lang="en-US" sz="1200" dirty="0" smtClean="0">
                <a:solidFill>
                  <a:srgbClr val="FFFF00"/>
                </a:solidFill>
                <a:effectLst/>
                <a:latin typeface="TimesNewRomanPSMT"/>
                <a:ea typeface="Times New Roman"/>
                <a:cs typeface="TimesNewRomanPSMT"/>
              </a:rPr>
              <a:t> </a:t>
            </a:r>
            <a:r>
              <a:rPr lang="en-US" sz="1200" dirty="0">
                <a:solidFill>
                  <a:srgbClr val="FFFF00"/>
                </a:solidFill>
                <a:effectLst/>
                <a:latin typeface="TimesNewRomanPSMT"/>
                <a:ea typeface="Times New Roman"/>
                <a:cs typeface="TimesNewRomanPSMT"/>
              </a:rPr>
              <a:t>Ahmed, </a:t>
            </a:r>
            <a:r>
              <a:rPr lang="en-US" sz="1200" dirty="0" err="1" smtClean="0">
                <a:solidFill>
                  <a:srgbClr val="FFFF00"/>
                </a:solidFill>
                <a:effectLst/>
                <a:latin typeface="TimesNewRomanPSMT"/>
                <a:ea typeface="Times New Roman"/>
                <a:cs typeface="TimesNewRomanPSMT"/>
              </a:rPr>
              <a:t>Guimei</a:t>
            </a:r>
            <a:r>
              <a:rPr lang="en-US" sz="1200" dirty="0" smtClean="0">
                <a:solidFill>
                  <a:srgbClr val="FFFF00"/>
                </a:solidFill>
                <a:effectLst/>
                <a:latin typeface="TimesNewRomanPSMT"/>
                <a:ea typeface="Times New Roman"/>
                <a:cs typeface="TimesNewRomanPSMT"/>
              </a:rPr>
              <a:t> </a:t>
            </a:r>
            <a:r>
              <a:rPr lang="en-US" sz="1200" dirty="0">
                <a:solidFill>
                  <a:srgbClr val="FFFF00"/>
                </a:solidFill>
                <a:effectLst/>
                <a:latin typeface="TimesNewRomanPSMT"/>
                <a:ea typeface="Times New Roman"/>
                <a:cs typeface="TimesNewRomanPSMT"/>
              </a:rPr>
              <a:t>Wang, </a:t>
            </a:r>
            <a:r>
              <a:rPr lang="en-US" sz="1200" dirty="0" err="1">
                <a:solidFill>
                  <a:srgbClr val="FFFF00"/>
                </a:solidFill>
                <a:effectLst/>
                <a:latin typeface="TimesNewRomanPSMT"/>
                <a:ea typeface="Times New Roman"/>
                <a:cs typeface="TimesNewRomanPSMT"/>
              </a:rPr>
              <a:t>Vasiliy</a:t>
            </a:r>
            <a:r>
              <a:rPr lang="en-US" sz="1200" dirty="0">
                <a:solidFill>
                  <a:srgbClr val="FFFF00"/>
                </a:solidFill>
                <a:effectLst/>
                <a:latin typeface="TimesNewRomanPSMT"/>
                <a:ea typeface="Times New Roman"/>
                <a:cs typeface="TimesNewRomanPSMT"/>
              </a:rPr>
              <a:t> </a:t>
            </a:r>
            <a:r>
              <a:rPr lang="en-US" sz="1200" dirty="0" err="1">
                <a:solidFill>
                  <a:srgbClr val="FFFF00"/>
                </a:solidFill>
                <a:effectLst/>
                <a:latin typeface="TimesNewRomanPSMT"/>
                <a:ea typeface="Times New Roman"/>
                <a:cs typeface="TimesNewRomanPSMT"/>
              </a:rPr>
              <a:t>Morozov</a:t>
            </a:r>
            <a:r>
              <a:rPr lang="en-US" sz="1200" dirty="0">
                <a:solidFill>
                  <a:srgbClr val="FFFF00"/>
                </a:solidFill>
                <a:effectLst/>
                <a:latin typeface="TimesNewRomanPSMT"/>
                <a:ea typeface="Times New Roman"/>
                <a:cs typeface="TimesNewRomanPSMT"/>
              </a:rPr>
              <a:t>, </a:t>
            </a:r>
            <a:r>
              <a:rPr lang="en-US" sz="1200" dirty="0" smtClean="0">
                <a:solidFill>
                  <a:srgbClr val="FFFF00"/>
                </a:solidFill>
                <a:effectLst/>
                <a:latin typeface="TimesNewRomanPSMT"/>
                <a:ea typeface="Times New Roman"/>
                <a:cs typeface="TimesNewRomanPSMT"/>
              </a:rPr>
              <a:t>Frank </a:t>
            </a:r>
            <a:r>
              <a:rPr lang="en-US" sz="1200" dirty="0" err="1" smtClean="0">
                <a:solidFill>
                  <a:srgbClr val="FFFF00"/>
                </a:solidFill>
                <a:effectLst/>
                <a:latin typeface="TimesNewRomanPSMT"/>
                <a:ea typeface="Times New Roman"/>
                <a:cs typeface="TimesNewRomanPSMT"/>
              </a:rPr>
              <a:t>Hunte</a:t>
            </a:r>
            <a:r>
              <a:rPr lang="en-US" sz="1200" dirty="0" smtClean="0">
                <a:solidFill>
                  <a:srgbClr val="FFFF00"/>
                </a:solidFill>
                <a:effectLst/>
                <a:latin typeface="TimesNewRomanPSMT"/>
                <a:ea typeface="Times New Roman"/>
                <a:cs typeface="TimesNewRomanPSMT"/>
              </a:rPr>
              <a:t>, Dan Bowring). </a:t>
            </a:r>
          </a:p>
          <a:p>
            <a:pPr marL="0" marR="0" algn="just"/>
            <a:endParaRPr lang="en-US" sz="1000" dirty="0" smtClean="0">
              <a:solidFill>
                <a:srgbClr val="FFFF00"/>
              </a:solidFill>
              <a:effectLst/>
              <a:latin typeface="TimesNewRomanPSMT"/>
              <a:ea typeface="Times New Roman"/>
              <a:cs typeface="TimesNewRomanPSMT"/>
            </a:endParaRPr>
          </a:p>
          <a:p>
            <a:pPr marL="0" algn="just"/>
            <a:r>
              <a:rPr lang="en-US" sz="2000" dirty="0" smtClean="0">
                <a:solidFill>
                  <a:srgbClr val="FFFF00"/>
                </a:solidFill>
                <a:effectLst/>
                <a:latin typeface="TimesNewRomanPSMT"/>
                <a:ea typeface="Times New Roman"/>
                <a:cs typeface="TimesNewRomanPSMT"/>
              </a:rPr>
              <a:t>Muons, Inc. supports </a:t>
            </a:r>
            <a:r>
              <a:rPr lang="en-US" sz="2000" dirty="0">
                <a:solidFill>
                  <a:srgbClr val="FFFF00"/>
                </a:solidFill>
                <a:effectLst/>
                <a:latin typeface="TimesNewRomanPSMT"/>
                <a:ea typeface="Times New Roman"/>
                <a:cs typeface="TimesNewRomanPSMT"/>
              </a:rPr>
              <a:t>Ph. D. students </a:t>
            </a:r>
            <a:r>
              <a:rPr lang="en-US" sz="2000" dirty="0" smtClean="0">
                <a:solidFill>
                  <a:srgbClr val="FFFF00"/>
                </a:solidFill>
                <a:effectLst/>
                <a:latin typeface="TimesNewRomanPSMT"/>
                <a:ea typeface="Times New Roman"/>
                <a:cs typeface="TimesNewRomanPSMT"/>
              </a:rPr>
              <a:t>working </a:t>
            </a:r>
            <a:r>
              <a:rPr lang="en-US" sz="2000" dirty="0">
                <a:solidFill>
                  <a:srgbClr val="FFFF00"/>
                </a:solidFill>
                <a:effectLst/>
                <a:latin typeface="TimesNewRomanPSMT"/>
                <a:ea typeface="Times New Roman"/>
                <a:cs typeface="TimesNewRomanPSMT"/>
              </a:rPr>
              <a:t>on our projects: </a:t>
            </a:r>
            <a:r>
              <a:rPr lang="en-US" sz="2000" dirty="0" smtClean="0">
                <a:solidFill>
                  <a:srgbClr val="FFFF00"/>
                </a:solidFill>
                <a:effectLst/>
                <a:latin typeface="TimesNewRomanPSMT"/>
                <a:ea typeface="Times New Roman"/>
                <a:cs typeface="TimesNewRomanPSMT"/>
              </a:rPr>
              <a:t>     </a:t>
            </a:r>
            <a:r>
              <a:rPr lang="en-US" sz="1200" dirty="0" smtClean="0">
                <a:solidFill>
                  <a:srgbClr val="FFFF00"/>
                </a:solidFill>
                <a:effectLst/>
                <a:latin typeface="TimesNewRomanPSMT"/>
                <a:ea typeface="Times New Roman"/>
                <a:cs typeface="TimesNewRomanPSMT"/>
              </a:rPr>
              <a:t>Ms</a:t>
            </a:r>
            <a:r>
              <a:rPr lang="en-US" sz="1200" dirty="0">
                <a:solidFill>
                  <a:srgbClr val="FFFF00"/>
                </a:solidFill>
                <a:effectLst/>
                <a:latin typeface="TimesNewRomanPSMT"/>
                <a:ea typeface="Times New Roman"/>
                <a:cs typeface="TimesNewRomanPSMT"/>
              </a:rPr>
              <a:t>. </a:t>
            </a:r>
            <a:r>
              <a:rPr lang="en-US" sz="1200" dirty="0" err="1">
                <a:solidFill>
                  <a:srgbClr val="FFFF00"/>
                </a:solidFill>
                <a:effectLst/>
                <a:latin typeface="TimesNewRomanPSMT"/>
                <a:ea typeface="Times New Roman"/>
                <a:cs typeface="TimesNewRomanPSMT"/>
              </a:rPr>
              <a:t>Mahzad</a:t>
            </a:r>
            <a:r>
              <a:rPr lang="en-US" sz="1200" dirty="0">
                <a:solidFill>
                  <a:srgbClr val="FFFF00"/>
                </a:solidFill>
                <a:effectLst/>
                <a:latin typeface="TimesNewRomanPSMT"/>
                <a:ea typeface="Times New Roman"/>
                <a:cs typeface="TimesNewRomanPSMT"/>
              </a:rPr>
              <a:t> </a:t>
            </a:r>
            <a:r>
              <a:rPr lang="en-US" sz="1200" dirty="0" err="1">
                <a:solidFill>
                  <a:srgbClr val="FFFF00"/>
                </a:solidFill>
                <a:effectLst/>
                <a:latin typeface="TimesNewRomanPSMT"/>
                <a:ea typeface="Times New Roman"/>
                <a:cs typeface="TimesNewRomanPSMT"/>
              </a:rPr>
              <a:t>BastaniNejad</a:t>
            </a:r>
            <a:r>
              <a:rPr lang="en-US" sz="1200" dirty="0">
                <a:solidFill>
                  <a:srgbClr val="FFFF00"/>
                </a:solidFill>
                <a:effectLst/>
                <a:latin typeface="TimesNewRomanPSMT"/>
                <a:ea typeface="Times New Roman"/>
                <a:cs typeface="TimesNewRomanPSMT"/>
              </a:rPr>
              <a:t> and </a:t>
            </a:r>
            <a:r>
              <a:rPr lang="en-US" sz="1200" dirty="0" smtClean="0">
                <a:solidFill>
                  <a:srgbClr val="FFFF00"/>
                </a:solidFill>
                <a:effectLst/>
                <a:latin typeface="TimesNewRomanPSMT"/>
                <a:ea typeface="Times New Roman"/>
                <a:cs typeface="TimesNewRomanPSMT"/>
              </a:rPr>
              <a:t>Ms. </a:t>
            </a:r>
            <a:r>
              <a:rPr lang="en-US" sz="1200" dirty="0">
                <a:solidFill>
                  <a:srgbClr val="FFFF00"/>
                </a:solidFill>
                <a:effectLst/>
                <a:latin typeface="TimesNewRomanPSMT"/>
                <a:ea typeface="Times New Roman"/>
                <a:cs typeface="TimesNewRomanPSMT"/>
              </a:rPr>
              <a:t>Ana </a:t>
            </a:r>
            <a:r>
              <a:rPr lang="en-US" sz="1200" dirty="0" err="1">
                <a:solidFill>
                  <a:srgbClr val="FFFF00"/>
                </a:solidFill>
                <a:effectLst/>
                <a:latin typeface="TimesNewRomanPSMT"/>
                <a:ea typeface="Times New Roman"/>
                <a:cs typeface="TimesNewRomanPSMT"/>
              </a:rPr>
              <a:t>Samolov</a:t>
            </a:r>
            <a:r>
              <a:rPr lang="en-US" sz="1200" dirty="0">
                <a:solidFill>
                  <a:srgbClr val="FFFF00"/>
                </a:solidFill>
                <a:effectLst/>
                <a:latin typeface="TimesNewRomanPSMT"/>
                <a:ea typeface="Times New Roman"/>
                <a:cs typeface="TimesNewRomanPSMT"/>
              </a:rPr>
              <a:t> at ODU, Ms. Melanie Turenne at NCSU, and Mr. James Maloney at NIU.  Other potential Ph. D. students are considering working on our projects as thesis topics</a:t>
            </a:r>
            <a:r>
              <a:rPr lang="en-US" sz="1200" dirty="0" smtClean="0">
                <a:solidFill>
                  <a:srgbClr val="FFFF00"/>
                </a:solidFill>
                <a:effectLst/>
                <a:latin typeface="TimesNewRomanPSMT"/>
                <a:ea typeface="Times New Roman"/>
                <a:cs typeface="TimesNewRomanPSMT"/>
              </a:rPr>
              <a:t>.</a:t>
            </a:r>
            <a:r>
              <a:rPr lang="en-US" sz="1200" dirty="0">
                <a:solidFill>
                  <a:srgbClr val="FFFF00"/>
                </a:solidFill>
                <a:effectLst/>
                <a:latin typeface="TimesNewRomanPSMT"/>
                <a:ea typeface="Times New Roman"/>
              </a:rPr>
              <a:t> Melanie and Ana completed all requirements and received their </a:t>
            </a:r>
            <a:r>
              <a:rPr lang="en-US" sz="1200" dirty="0" err="1">
                <a:solidFill>
                  <a:srgbClr val="FFFF00"/>
                </a:solidFill>
                <a:effectLst/>
                <a:latin typeface="TimesNewRomanPSMT"/>
                <a:ea typeface="Times New Roman"/>
              </a:rPr>
              <a:t>Ph.D.s</a:t>
            </a:r>
            <a:r>
              <a:rPr lang="en-US" sz="1200" dirty="0">
                <a:solidFill>
                  <a:srgbClr val="FFFF00"/>
                </a:solidFill>
                <a:effectLst/>
                <a:latin typeface="TimesNewRomanPSMT"/>
                <a:ea typeface="Times New Roman"/>
              </a:rPr>
              <a:t> in 2012!  Jim defended his this thesis earlier this year.</a:t>
            </a:r>
            <a:endParaRPr lang="en-US" sz="1200" dirty="0">
              <a:solidFill>
                <a:srgbClr val="FFFF00"/>
              </a:solidFill>
              <a:effectLst/>
              <a:latin typeface="Times New Roman"/>
              <a:ea typeface="Times New Roman"/>
            </a:endParaRPr>
          </a:p>
          <a:p>
            <a:pPr marL="0" marR="0" algn="just"/>
            <a:endParaRPr lang="en-US" sz="1200" dirty="0" smtClean="0">
              <a:solidFill>
                <a:srgbClr val="FFFF00"/>
              </a:solidFill>
              <a:effectLst/>
              <a:latin typeface="TimesNewRomanPSMT"/>
              <a:ea typeface="Times New Roman"/>
              <a:cs typeface="TimesNewRomanPSMT"/>
            </a:endParaRPr>
          </a:p>
          <a:p>
            <a:pPr marL="0" marR="0" algn="just"/>
            <a:endParaRPr lang="en-US" sz="1000" dirty="0" smtClean="0">
              <a:solidFill>
                <a:srgbClr val="FFFF00"/>
              </a:solidFill>
              <a:effectLst/>
              <a:latin typeface="TimesNewRomanPSMT"/>
              <a:ea typeface="Times New Roman"/>
              <a:cs typeface="TimesNewRomanPSMT"/>
            </a:endParaRPr>
          </a:p>
          <a:p>
            <a:r>
              <a:rPr lang="en-US" sz="2000" dirty="0" smtClean="0">
                <a:solidFill>
                  <a:srgbClr val="FFFF00"/>
                </a:solidFill>
                <a:effectLst/>
                <a:latin typeface="TimesNewRomanPSMT"/>
                <a:ea typeface="Times New Roman"/>
                <a:cs typeface="TimesNewRomanPSMT"/>
              </a:rPr>
              <a:t>Principal Investigator collaborators for our </a:t>
            </a:r>
            <a:r>
              <a:rPr lang="en-US" sz="2000" dirty="0" err="1" smtClean="0">
                <a:solidFill>
                  <a:srgbClr val="FFFF00"/>
                </a:solidFill>
                <a:effectLst/>
                <a:latin typeface="TimesNewRomanPSMT"/>
                <a:ea typeface="Times New Roman"/>
                <a:cs typeface="TimesNewRomanPSMT"/>
              </a:rPr>
              <a:t>subgrants</a:t>
            </a:r>
            <a:r>
              <a:rPr lang="en-US" sz="2000" dirty="0" smtClean="0">
                <a:solidFill>
                  <a:srgbClr val="FFFF00"/>
                </a:solidFill>
                <a:effectLst/>
                <a:latin typeface="TimesNewRomanPSMT"/>
                <a:ea typeface="Times New Roman"/>
                <a:cs typeface="TimesNewRomanPSMT"/>
              </a:rPr>
              <a:t> at national labs and universities amplify our company strengths:</a:t>
            </a:r>
          </a:p>
          <a:p>
            <a:pPr marL="0" indent="0">
              <a:buNone/>
            </a:pPr>
            <a:r>
              <a:rPr lang="en-US" sz="1200" dirty="0">
                <a:solidFill>
                  <a:srgbClr val="FFFF00"/>
                </a:solidFill>
                <a:effectLst/>
                <a:latin typeface="TimesNewRomanPSMT"/>
                <a:ea typeface="Times New Roman"/>
              </a:rPr>
              <a:t> (e. g. </a:t>
            </a:r>
            <a:r>
              <a:rPr lang="en-US" sz="1200" dirty="0" err="1">
                <a:solidFill>
                  <a:srgbClr val="FFFF00"/>
                </a:solidFill>
                <a:effectLst/>
                <a:latin typeface="TimesNewRomanPSMT"/>
                <a:ea typeface="Times New Roman"/>
              </a:rPr>
              <a:t>Derbenev-JLab</a:t>
            </a:r>
            <a:r>
              <a:rPr lang="en-US" sz="1200" dirty="0">
                <a:solidFill>
                  <a:srgbClr val="FFFF00"/>
                </a:solidFill>
                <a:effectLst/>
                <a:latin typeface="TimesNewRomanPSMT"/>
                <a:ea typeface="Times New Roman"/>
              </a:rPr>
              <a:t>, </a:t>
            </a:r>
            <a:r>
              <a:rPr lang="en-US" sz="1200" dirty="0" err="1">
                <a:solidFill>
                  <a:srgbClr val="FFFF00"/>
                </a:solidFill>
                <a:effectLst/>
                <a:latin typeface="TimesNewRomanPSMT"/>
                <a:ea typeface="Times New Roman"/>
              </a:rPr>
              <a:t>Yarba</a:t>
            </a:r>
            <a:r>
              <a:rPr lang="en-US" sz="1200" dirty="0">
                <a:solidFill>
                  <a:srgbClr val="FFFF00"/>
                </a:solidFill>
                <a:effectLst/>
                <a:latin typeface="TimesNewRomanPSMT"/>
                <a:ea typeface="Times New Roman"/>
              </a:rPr>
              <a:t>-FNAL, Schwartz-NCSU, </a:t>
            </a:r>
            <a:r>
              <a:rPr lang="en-US" sz="1200" dirty="0" err="1">
                <a:solidFill>
                  <a:srgbClr val="FFFF00"/>
                </a:solidFill>
                <a:effectLst/>
                <a:latin typeface="TimesNewRomanPSMT"/>
                <a:ea typeface="Times New Roman"/>
              </a:rPr>
              <a:t>Hoffstaetter</a:t>
            </a:r>
            <a:r>
              <a:rPr lang="en-US" sz="1200" dirty="0">
                <a:solidFill>
                  <a:srgbClr val="FFFF00"/>
                </a:solidFill>
                <a:effectLst/>
                <a:latin typeface="TimesNewRomanPSMT"/>
                <a:ea typeface="Times New Roman"/>
              </a:rPr>
              <a:t>-Cornell, </a:t>
            </a:r>
            <a:r>
              <a:rPr lang="en-US" sz="1200" dirty="0" err="1">
                <a:solidFill>
                  <a:srgbClr val="FFFF00"/>
                </a:solidFill>
                <a:effectLst/>
                <a:latin typeface="TimesNewRomanPSMT"/>
                <a:ea typeface="Times New Roman"/>
              </a:rPr>
              <a:t>Neuffer</a:t>
            </a:r>
            <a:r>
              <a:rPr lang="en-US" sz="1200" dirty="0">
                <a:solidFill>
                  <a:srgbClr val="FFFF00"/>
                </a:solidFill>
                <a:effectLst/>
                <a:latin typeface="TimesNewRomanPSMT"/>
                <a:ea typeface="Times New Roman"/>
              </a:rPr>
              <a:t>-FNAL, Kaplan-IIT, </a:t>
            </a:r>
            <a:r>
              <a:rPr lang="en-US" sz="1200" dirty="0" err="1">
                <a:solidFill>
                  <a:srgbClr val="FFFF00"/>
                </a:solidFill>
                <a:effectLst/>
                <a:latin typeface="TimesNewRomanPSMT"/>
                <a:ea typeface="Times New Roman"/>
              </a:rPr>
              <a:t>Rimmer-JLab</a:t>
            </a:r>
            <a:r>
              <a:rPr lang="en-US" sz="1200" dirty="0">
                <a:solidFill>
                  <a:srgbClr val="FFFF00"/>
                </a:solidFill>
                <a:effectLst/>
                <a:latin typeface="TimesNewRomanPSMT"/>
                <a:ea typeface="Times New Roman"/>
              </a:rPr>
              <a:t>, Li-LBNL, </a:t>
            </a:r>
            <a:r>
              <a:rPr lang="en-US" sz="1200" dirty="0" err="1">
                <a:solidFill>
                  <a:srgbClr val="FFFF00"/>
                </a:solidFill>
                <a:effectLst/>
                <a:latin typeface="TimesNewRomanPSMT"/>
                <a:ea typeface="Times New Roman"/>
              </a:rPr>
              <a:t>Gai</a:t>
            </a:r>
            <a:r>
              <a:rPr lang="en-US" sz="1200" dirty="0">
                <a:solidFill>
                  <a:srgbClr val="FFFF00"/>
                </a:solidFill>
                <a:effectLst/>
                <a:latin typeface="TimesNewRomanPSMT"/>
                <a:ea typeface="Times New Roman"/>
              </a:rPr>
              <a:t>-ANL, </a:t>
            </a:r>
            <a:r>
              <a:rPr lang="en-US" sz="1200" dirty="0" err="1">
                <a:solidFill>
                  <a:srgbClr val="FFFF00"/>
                </a:solidFill>
                <a:effectLst/>
                <a:latin typeface="TimesNewRomanPSMT"/>
                <a:ea typeface="Times New Roman"/>
              </a:rPr>
              <a:t>Stockli</a:t>
            </a:r>
            <a:r>
              <a:rPr lang="en-US" sz="1200" dirty="0">
                <a:solidFill>
                  <a:srgbClr val="FFFF00"/>
                </a:solidFill>
                <a:effectLst/>
                <a:latin typeface="TimesNewRomanPSMT"/>
                <a:ea typeface="Times New Roman"/>
              </a:rPr>
              <a:t>-ORNL, Frisch-</a:t>
            </a:r>
            <a:r>
              <a:rPr lang="en-US" sz="1200" dirty="0" err="1">
                <a:solidFill>
                  <a:srgbClr val="FFFF00"/>
                </a:solidFill>
                <a:effectLst/>
                <a:latin typeface="TimesNewRomanPSMT"/>
                <a:ea typeface="Times New Roman"/>
              </a:rPr>
              <a:t>Uchicago</a:t>
            </a:r>
            <a:r>
              <a:rPr lang="en-US" sz="1200" dirty="0">
                <a:solidFill>
                  <a:srgbClr val="FFFF00"/>
                </a:solidFill>
                <a:effectLst/>
                <a:latin typeface="TimesNewRomanPSMT"/>
                <a:ea typeface="Times New Roman"/>
              </a:rPr>
              <a:t>,…)</a:t>
            </a:r>
          </a:p>
        </p:txBody>
      </p:sp>
      <p:sp>
        <p:nvSpPr>
          <p:cNvPr id="4" name="Date Placeholder 3"/>
          <p:cNvSpPr>
            <a:spLocks noGrp="1"/>
          </p:cNvSpPr>
          <p:nvPr>
            <p:ph type="dt" sz="half" idx="10"/>
          </p:nvPr>
        </p:nvSpPr>
        <p:spPr/>
        <p:txBody>
          <a:bodyPr/>
          <a:lstStyle/>
          <a:p>
            <a:pPr>
              <a:defRPr/>
            </a:pPr>
            <a:r>
              <a:rPr lang="en-US" smtClean="0">
                <a:solidFill>
                  <a:srgbClr val="FFFFFF"/>
                </a:solidFill>
              </a:rPr>
              <a:t>Jan 28, 2014</a:t>
            </a:r>
            <a:endParaRPr lang="en-US" dirty="0">
              <a:solidFill>
                <a:srgbClr val="FFFFFF"/>
              </a:solidFill>
            </a:endParaRPr>
          </a:p>
        </p:txBody>
      </p:sp>
      <p:sp>
        <p:nvSpPr>
          <p:cNvPr id="5" name="Footer Placeholder 4"/>
          <p:cNvSpPr>
            <a:spLocks noGrp="1"/>
          </p:cNvSpPr>
          <p:nvPr>
            <p:ph type="ftr" sz="quarter" idx="11"/>
          </p:nvPr>
        </p:nvSpPr>
        <p:spPr/>
        <p:txBody>
          <a:bodyPr/>
          <a:lstStyle/>
          <a:p>
            <a:pPr>
              <a:defRPr/>
            </a:pPr>
            <a:r>
              <a:rPr lang="en-US" smtClean="0">
                <a:solidFill>
                  <a:srgbClr val="FFFFFF"/>
                </a:solidFill>
              </a:rPr>
              <a:t>UChicago Energy Policy Institute</a:t>
            </a:r>
            <a:endParaRPr lang="en-US">
              <a:solidFill>
                <a:srgbClr val="FFFFFF"/>
              </a:solidFill>
            </a:endParaRPr>
          </a:p>
        </p:txBody>
      </p:sp>
      <p:sp>
        <p:nvSpPr>
          <p:cNvPr id="6" name="Slide Number Placeholder 5"/>
          <p:cNvSpPr>
            <a:spLocks noGrp="1"/>
          </p:cNvSpPr>
          <p:nvPr>
            <p:ph type="sldNum" sz="quarter" idx="12"/>
          </p:nvPr>
        </p:nvSpPr>
        <p:spPr/>
        <p:txBody>
          <a:bodyPr/>
          <a:lstStyle/>
          <a:p>
            <a:pPr>
              <a:defRPr/>
            </a:pPr>
            <a:fld id="{6589C4DB-A6CC-4B7D-BE4D-4AB27C0F8EB0}" type="slidenum">
              <a:rPr lang="en-US" smtClean="0">
                <a:solidFill>
                  <a:srgbClr val="FFFFFF"/>
                </a:solidFill>
              </a:rPr>
              <a:pPr>
                <a:defRPr/>
              </a:pPr>
              <a:t>8</a:t>
            </a:fld>
            <a:endParaRPr lang="en-US">
              <a:solidFill>
                <a:srgbClr val="FFFFFF"/>
              </a:solidFill>
            </a:endParaRPr>
          </a:p>
        </p:txBody>
      </p:sp>
      <p:grpSp>
        <p:nvGrpSpPr>
          <p:cNvPr id="7" name="Group 3"/>
          <p:cNvGrpSpPr>
            <a:grpSpLocks/>
          </p:cNvGrpSpPr>
          <p:nvPr/>
        </p:nvGrpSpPr>
        <p:grpSpPr bwMode="auto">
          <a:xfrm>
            <a:off x="0" y="0"/>
            <a:ext cx="1905000" cy="838200"/>
            <a:chOff x="3840" y="3216"/>
            <a:chExt cx="1440" cy="624"/>
          </a:xfrm>
        </p:grpSpPr>
        <p:grpSp>
          <p:nvGrpSpPr>
            <p:cNvPr id="8" name="Group 4"/>
            <p:cNvGrpSpPr>
              <a:grpSpLocks/>
            </p:cNvGrpSpPr>
            <p:nvPr/>
          </p:nvGrpSpPr>
          <p:grpSpPr bwMode="auto">
            <a:xfrm>
              <a:off x="3840" y="3216"/>
              <a:ext cx="336" cy="624"/>
              <a:chOff x="1152" y="288"/>
              <a:chExt cx="960" cy="1872"/>
            </a:xfrm>
          </p:grpSpPr>
          <p:sp>
            <p:nvSpPr>
              <p:cNvPr id="10" name="Oval 5"/>
              <p:cNvSpPr>
                <a:spLocks noChangeArrowheads="1"/>
              </p:cNvSpPr>
              <p:nvPr/>
            </p:nvSpPr>
            <p:spPr bwMode="auto">
              <a:xfrm>
                <a:off x="1152" y="1488"/>
                <a:ext cx="960" cy="672"/>
              </a:xfrm>
              <a:prstGeom prst="ellipse">
                <a:avLst/>
              </a:prstGeom>
              <a:solidFill>
                <a:schemeClr val="accent2"/>
              </a:solidFill>
              <a:ln w="9525">
                <a:noFill/>
                <a:round/>
                <a:headEnd/>
                <a:tailEnd/>
              </a:ln>
            </p:spPr>
            <p:txBody>
              <a:bodyPr wrap="none" anchor="ctr"/>
              <a:lstStyle/>
              <a:p>
                <a:pPr algn="ctr" eaLnBrk="0" fontAlgn="base" hangingPunct="0">
                  <a:spcBef>
                    <a:spcPct val="0"/>
                  </a:spcBef>
                  <a:spcAft>
                    <a:spcPct val="0"/>
                  </a:spcAft>
                </a:pPr>
                <a:endParaRPr lang="en-US">
                  <a:solidFill>
                    <a:srgbClr val="FFFFFF"/>
                  </a:solidFill>
                  <a:latin typeface="Arial" charset="0"/>
                </a:endParaRPr>
              </a:p>
            </p:txBody>
          </p:sp>
          <p:sp>
            <p:nvSpPr>
              <p:cNvPr id="11" name="Oval 6"/>
              <p:cNvSpPr>
                <a:spLocks noChangeArrowheads="1"/>
              </p:cNvSpPr>
              <p:nvPr/>
            </p:nvSpPr>
            <p:spPr bwMode="auto">
              <a:xfrm>
                <a:off x="1152" y="288"/>
                <a:ext cx="960" cy="672"/>
              </a:xfrm>
              <a:prstGeom prst="ellipse">
                <a:avLst/>
              </a:prstGeom>
              <a:solidFill>
                <a:schemeClr val="accent2"/>
              </a:solidFill>
              <a:ln w="9525">
                <a:noFill/>
                <a:round/>
                <a:headEnd/>
                <a:tailEnd/>
              </a:ln>
            </p:spPr>
            <p:txBody>
              <a:bodyPr wrap="none" anchor="ctr"/>
              <a:lstStyle/>
              <a:p>
                <a:pPr algn="ctr" eaLnBrk="0" fontAlgn="base" hangingPunct="0">
                  <a:spcBef>
                    <a:spcPct val="0"/>
                  </a:spcBef>
                  <a:spcAft>
                    <a:spcPct val="0"/>
                  </a:spcAft>
                </a:pPr>
                <a:endParaRPr lang="en-US">
                  <a:solidFill>
                    <a:srgbClr val="FFFFFF"/>
                  </a:solidFill>
                  <a:latin typeface="Arial" charset="0"/>
                </a:endParaRPr>
              </a:p>
            </p:txBody>
          </p:sp>
          <p:sp>
            <p:nvSpPr>
              <p:cNvPr id="12" name="Rectangle 7"/>
              <p:cNvSpPr>
                <a:spLocks noChangeAspect="1" noChangeArrowheads="1"/>
              </p:cNvSpPr>
              <p:nvPr/>
            </p:nvSpPr>
            <p:spPr bwMode="auto">
              <a:xfrm>
                <a:off x="1152" y="624"/>
                <a:ext cx="960" cy="1200"/>
              </a:xfrm>
              <a:prstGeom prst="rect">
                <a:avLst/>
              </a:prstGeom>
              <a:solidFill>
                <a:schemeClr val="accent2"/>
              </a:solidFill>
              <a:ln w="28575">
                <a:noFill/>
                <a:miter lim="800000"/>
                <a:headEnd/>
                <a:tailEnd/>
              </a:ln>
            </p:spPr>
            <p:txBody>
              <a:bodyPr wrap="none" anchor="ctr"/>
              <a:lstStyle/>
              <a:p>
                <a:pPr algn="ctr" eaLnBrk="0" fontAlgn="base" hangingPunct="0">
                  <a:spcBef>
                    <a:spcPct val="0"/>
                  </a:spcBef>
                  <a:spcAft>
                    <a:spcPct val="0"/>
                  </a:spcAft>
                </a:pPr>
                <a:endParaRPr lang="en-US">
                  <a:solidFill>
                    <a:srgbClr val="FFFFFF"/>
                  </a:solidFill>
                  <a:latin typeface="Arial" charset="0"/>
                </a:endParaRPr>
              </a:p>
            </p:txBody>
          </p:sp>
          <p:sp>
            <p:nvSpPr>
              <p:cNvPr id="13" name="WordArt 8"/>
              <p:cNvSpPr>
                <a:spLocks noChangeAspect="1" noChangeArrowheads="1" noChangeShapeType="1" noTextEdit="1"/>
              </p:cNvSpPr>
              <p:nvPr/>
            </p:nvSpPr>
            <p:spPr bwMode="auto">
              <a:xfrm>
                <a:off x="1392" y="768"/>
                <a:ext cx="494" cy="1008"/>
              </a:xfrm>
              <a:prstGeom prst="rect">
                <a:avLst/>
              </a:prstGeom>
            </p:spPr>
            <p:txBody>
              <a:bodyPr wrap="none" fromWordArt="1">
                <a:prstTxWarp prst="textPlain">
                  <a:avLst>
                    <a:gd name="adj" fmla="val 52833"/>
                  </a:avLst>
                </a:prstTxWarp>
              </a:bodyPr>
              <a:lstStyle/>
              <a:p>
                <a:pPr algn="ctr" eaLnBrk="0" fontAlgn="base" hangingPunct="0">
                  <a:spcBef>
                    <a:spcPct val="0"/>
                  </a:spcBef>
                  <a:spcAft>
                    <a:spcPct val="0"/>
                  </a:spcAft>
                </a:pPr>
                <a:r>
                  <a:rPr lang="en-US" sz="5400" b="1" i="1" kern="10" dirty="0">
                    <a:ln w="19050">
                      <a:noFill/>
                      <a:round/>
                      <a:headEnd/>
                      <a:tailEnd/>
                    </a:ln>
                    <a:solidFill>
                      <a:srgbClr val="FFFFFF"/>
                    </a:solidFill>
                    <a:latin typeface="Symbol"/>
                  </a:rPr>
                  <a:t>m</a:t>
                </a:r>
              </a:p>
            </p:txBody>
          </p:sp>
        </p:grpSp>
        <p:sp>
          <p:nvSpPr>
            <p:cNvPr id="9" name="Text Box 9"/>
            <p:cNvSpPr txBox="1">
              <a:spLocks noChangeArrowheads="1"/>
            </p:cNvSpPr>
            <p:nvPr/>
          </p:nvSpPr>
          <p:spPr bwMode="auto">
            <a:xfrm>
              <a:off x="4274" y="3360"/>
              <a:ext cx="1006" cy="251"/>
            </a:xfrm>
            <a:prstGeom prst="rect">
              <a:avLst/>
            </a:prstGeom>
            <a:noFill/>
            <a:ln w="9525">
              <a:noFill/>
              <a:miter lim="800000"/>
              <a:headEnd/>
              <a:tailEnd/>
            </a:ln>
          </p:spPr>
          <p:txBody>
            <a:bodyPr>
              <a:spAutoFit/>
            </a:bodyPr>
            <a:lstStyle/>
            <a:p>
              <a:pPr algn="ctr" eaLnBrk="0" fontAlgn="base" hangingPunct="0">
                <a:spcBef>
                  <a:spcPct val="50000"/>
                </a:spcBef>
                <a:spcAft>
                  <a:spcPct val="0"/>
                </a:spcAft>
              </a:pPr>
              <a:r>
                <a:rPr lang="en-US" sz="1600" b="1" i="1">
                  <a:solidFill>
                    <a:srgbClr val="66CCFF"/>
                  </a:solidFill>
                  <a:latin typeface="Times New Roman" pitchFamily="18" charset="0"/>
                </a:rPr>
                <a:t>Muons, Inc.</a:t>
              </a:r>
            </a:p>
          </p:txBody>
        </p:sp>
      </p:grpSp>
    </p:spTree>
    <p:extLst>
      <p:ext uri="{BB962C8B-B14F-4D97-AF65-F5344CB8AC3E}">
        <p14:creationId xmlns:p14="http://schemas.microsoft.com/office/powerpoint/2010/main" val="39158174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r>
              <a:rPr lang="en-US" altLang="en-US" smtClean="0">
                <a:solidFill>
                  <a:srgbClr val="000000"/>
                </a:solidFill>
              </a:rPr>
              <a:t>Jan 28, 2014</a:t>
            </a:r>
            <a:endParaRPr lang="en-US" altLang="en-US">
              <a:solidFill>
                <a:srgbClr val="000000"/>
              </a:solidFill>
            </a:endParaRPr>
          </a:p>
        </p:txBody>
      </p:sp>
      <p:sp>
        <p:nvSpPr>
          <p:cNvPr id="2253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r>
              <a:rPr lang="en-US" altLang="en-US" smtClean="0">
                <a:solidFill>
                  <a:srgbClr val="000000"/>
                </a:solidFill>
              </a:rPr>
              <a:t>UChicago Energy Policy Institute</a:t>
            </a:r>
            <a:endParaRPr lang="en-US" altLang="en-US">
              <a:solidFill>
                <a:srgbClr val="000000"/>
              </a:solidFill>
            </a:endParaRPr>
          </a:p>
        </p:txBody>
      </p:sp>
      <p:sp>
        <p:nvSpPr>
          <p:cNvPr id="2253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fld id="{861371E8-B5C4-41FF-AA79-E81A10BBEBCB}" type="slidenum">
              <a:rPr lang="en-US" altLang="en-US" smtClean="0">
                <a:solidFill>
                  <a:srgbClr val="000000"/>
                </a:solidFill>
              </a:rPr>
              <a:pPr/>
              <a:t>9</a:t>
            </a:fld>
            <a:endParaRPr lang="en-US" altLang="en-US" smtClean="0">
              <a:solidFill>
                <a:srgbClr val="000000"/>
              </a:solidFill>
            </a:endParaRPr>
          </a:p>
        </p:txBody>
      </p:sp>
      <p:grpSp>
        <p:nvGrpSpPr>
          <p:cNvPr id="22536" name="Group 5"/>
          <p:cNvGrpSpPr>
            <a:grpSpLocks/>
          </p:cNvGrpSpPr>
          <p:nvPr/>
        </p:nvGrpSpPr>
        <p:grpSpPr bwMode="auto">
          <a:xfrm>
            <a:off x="0" y="0"/>
            <a:ext cx="1905000" cy="838200"/>
            <a:chOff x="3840" y="3216"/>
            <a:chExt cx="1440" cy="624"/>
          </a:xfrm>
        </p:grpSpPr>
        <p:grpSp>
          <p:nvGrpSpPr>
            <p:cNvPr id="22537" name="Group 6"/>
            <p:cNvGrpSpPr>
              <a:grpSpLocks/>
            </p:cNvGrpSpPr>
            <p:nvPr/>
          </p:nvGrpSpPr>
          <p:grpSpPr bwMode="auto">
            <a:xfrm>
              <a:off x="3840" y="3216"/>
              <a:ext cx="336" cy="624"/>
              <a:chOff x="1152" y="288"/>
              <a:chExt cx="960" cy="1872"/>
            </a:xfrm>
          </p:grpSpPr>
          <p:sp>
            <p:nvSpPr>
              <p:cNvPr id="22539" name="Oval 7"/>
              <p:cNvSpPr>
                <a:spLocks noChangeArrowheads="1"/>
              </p:cNvSpPr>
              <p:nvPr/>
            </p:nvSpPr>
            <p:spPr bwMode="auto">
              <a:xfrm>
                <a:off x="1152" y="1488"/>
                <a:ext cx="960" cy="67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endParaRPr lang="en-US" altLang="en-US" smtClean="0">
                  <a:solidFill>
                    <a:srgbClr val="000000"/>
                  </a:solidFill>
                </a:endParaRPr>
              </a:p>
            </p:txBody>
          </p:sp>
          <p:sp>
            <p:nvSpPr>
              <p:cNvPr id="22540" name="Oval 8"/>
              <p:cNvSpPr>
                <a:spLocks noChangeArrowheads="1"/>
              </p:cNvSpPr>
              <p:nvPr/>
            </p:nvSpPr>
            <p:spPr bwMode="auto">
              <a:xfrm>
                <a:off x="1152" y="288"/>
                <a:ext cx="960" cy="67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endParaRPr lang="en-US" altLang="en-US" smtClean="0">
                  <a:solidFill>
                    <a:srgbClr val="000000"/>
                  </a:solidFill>
                </a:endParaRPr>
              </a:p>
            </p:txBody>
          </p:sp>
          <p:sp>
            <p:nvSpPr>
              <p:cNvPr id="22541" name="Rectangle 9"/>
              <p:cNvSpPr>
                <a:spLocks noChangeAspect="1" noChangeArrowheads="1"/>
              </p:cNvSpPr>
              <p:nvPr/>
            </p:nvSpPr>
            <p:spPr bwMode="auto">
              <a:xfrm>
                <a:off x="1152" y="624"/>
                <a:ext cx="960" cy="1200"/>
              </a:xfrm>
              <a:prstGeom prst="rect">
                <a:avLst/>
              </a:prstGeom>
              <a:solidFill>
                <a:schemeClr val="accent2"/>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endParaRPr lang="en-US" altLang="en-US" smtClean="0">
                  <a:solidFill>
                    <a:srgbClr val="000000"/>
                  </a:solidFill>
                </a:endParaRPr>
              </a:p>
            </p:txBody>
          </p:sp>
          <p:sp>
            <p:nvSpPr>
              <p:cNvPr id="22542" name="WordArt 10"/>
              <p:cNvSpPr>
                <a:spLocks noChangeAspect="1" noChangeArrowheads="1" noChangeShapeType="1" noTextEdit="1"/>
              </p:cNvSpPr>
              <p:nvPr/>
            </p:nvSpPr>
            <p:spPr bwMode="auto">
              <a:xfrm>
                <a:off x="1392" y="768"/>
                <a:ext cx="494" cy="100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2833"/>
                  </a:avLst>
                </a:prstTxWarp>
              </a:bodyPr>
              <a:lstStyle/>
              <a:p>
                <a:pPr algn="ctr" eaLnBrk="0" fontAlgn="base" hangingPunct="0">
                  <a:spcBef>
                    <a:spcPct val="0"/>
                  </a:spcBef>
                  <a:spcAft>
                    <a:spcPct val="0"/>
                  </a:spcAft>
                </a:pPr>
                <a:r>
                  <a:rPr lang="en-US" sz="5400" b="1" i="1" kern="10" smtClean="0">
                    <a:solidFill>
                      <a:srgbClr val="FFFFFF"/>
                    </a:solidFill>
                    <a:latin typeface="Symbol"/>
                  </a:rPr>
                  <a:t>m</a:t>
                </a:r>
              </a:p>
            </p:txBody>
          </p:sp>
        </p:grpSp>
        <p:sp>
          <p:nvSpPr>
            <p:cNvPr id="22538" name="Text Box 11"/>
            <p:cNvSpPr txBox="1">
              <a:spLocks noChangeArrowheads="1"/>
            </p:cNvSpPr>
            <p:nvPr/>
          </p:nvSpPr>
          <p:spPr bwMode="auto">
            <a:xfrm>
              <a:off x="4274" y="3360"/>
              <a:ext cx="1006"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50000"/>
                </a:spcBef>
                <a:spcAft>
                  <a:spcPct val="0"/>
                </a:spcAft>
              </a:pPr>
              <a:r>
                <a:rPr lang="en-US" altLang="en-US" sz="1600" b="1" i="1" smtClean="0">
                  <a:solidFill>
                    <a:srgbClr val="333399"/>
                  </a:solidFill>
                  <a:latin typeface="Times New Roman" pitchFamily="18" charset="0"/>
                </a:rPr>
                <a:t>Muons, Inc.</a:t>
              </a:r>
            </a:p>
          </p:txBody>
        </p:sp>
      </p:grpSp>
      <p:pic>
        <p:nvPicPr>
          <p:cNvPr id="9218" name="Picture 2" descr="File:Standard Model of Elementary Particles.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537308"/>
            <a:ext cx="7372350" cy="55340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239000" y="2590800"/>
            <a:ext cx="1371600" cy="369332"/>
          </a:xfrm>
          <a:prstGeom prst="rect">
            <a:avLst/>
          </a:prstGeom>
          <a:noFill/>
        </p:spPr>
        <p:txBody>
          <a:bodyPr wrap="square" rtlCol="0">
            <a:spAutoFit/>
          </a:bodyPr>
          <a:lstStyle/>
          <a:p>
            <a:r>
              <a:rPr lang="en-US" dirty="0" smtClean="0"/>
              <a:t>Wikipedia</a:t>
            </a:r>
            <a:endParaRPr lang="en-US" dirty="0"/>
          </a:p>
        </p:txBody>
      </p:sp>
    </p:spTree>
    <p:extLst>
      <p:ext uri="{BB962C8B-B14F-4D97-AF65-F5344CB8AC3E}">
        <p14:creationId xmlns:p14="http://schemas.microsoft.com/office/powerpoint/2010/main" val="38844368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68932</TotalTime>
  <Words>4034</Words>
  <Application>Microsoft Office PowerPoint</Application>
  <PresentationFormat>On-screen Show (4:3)</PresentationFormat>
  <Paragraphs>986</Paragraphs>
  <Slides>52</Slides>
  <Notes>25</Notes>
  <HiddenSlides>0</HiddenSlides>
  <MMClips>0</MMClips>
  <ScaleCrop>false</ScaleCrop>
  <HeadingPairs>
    <vt:vector size="6" baseType="variant">
      <vt:variant>
        <vt:lpstr>Theme</vt:lpstr>
      </vt:variant>
      <vt:variant>
        <vt:i4>13</vt:i4>
      </vt:variant>
      <vt:variant>
        <vt:lpstr>Embedded OLE Servers</vt:lpstr>
      </vt:variant>
      <vt:variant>
        <vt:i4>3</vt:i4>
      </vt:variant>
      <vt:variant>
        <vt:lpstr>Slide Titles</vt:lpstr>
      </vt:variant>
      <vt:variant>
        <vt:i4>52</vt:i4>
      </vt:variant>
    </vt:vector>
  </HeadingPairs>
  <TitlesOfParts>
    <vt:vector size="68" baseType="lpstr">
      <vt:lpstr>Office Theme</vt:lpstr>
      <vt:lpstr>1_Office Theme</vt:lpstr>
      <vt:lpstr>Globe</vt:lpstr>
      <vt:lpstr>1_Globe</vt:lpstr>
      <vt:lpstr>2_Globe</vt:lpstr>
      <vt:lpstr>Default Design</vt:lpstr>
      <vt:lpstr>1_Default Design</vt:lpstr>
      <vt:lpstr>2_Default Design</vt:lpstr>
      <vt:lpstr>3_Globe</vt:lpstr>
      <vt:lpstr>3_Default Design</vt:lpstr>
      <vt:lpstr>4_Default Design</vt:lpstr>
      <vt:lpstr>3_Office Theme</vt:lpstr>
      <vt:lpstr>2_Office Theme</vt:lpstr>
      <vt:lpstr>Equation</vt:lpstr>
      <vt:lpstr>Equation.DSMT4</vt:lpstr>
      <vt:lpstr>Picture</vt:lpstr>
      <vt:lpstr>PowerPoint Presentation</vt:lpstr>
      <vt:lpstr>PowerPoint Presentation</vt:lpstr>
      <vt:lpstr>1 Completed Muons, Inc. Projects</vt:lpstr>
      <vt:lpstr>2 Completed Muons, Inc. Projects</vt:lpstr>
      <vt:lpstr>PowerPoint Presentation</vt:lpstr>
      <vt:lpstr>Contracts with National Labs</vt:lpstr>
      <vt:lpstr>Muons, Inc. Staff – CV Index</vt:lpstr>
      <vt:lpstr>More People</vt:lpstr>
      <vt:lpstr>PowerPoint Presentation</vt:lpstr>
      <vt:lpstr>PowerPoint Presentation</vt:lpstr>
      <vt:lpstr>2 Muon Beam Cooling</vt:lpstr>
      <vt:lpstr>Ultimate Goal – after the LHC: High-Energy High-Luminosity Muon Colliders</vt:lpstr>
      <vt:lpstr>PowerPoint Presentation</vt:lpstr>
      <vt:lpstr>Transverse Emittance IC</vt:lpstr>
      <vt:lpstr>PowerPoint Presentation</vt:lpstr>
      <vt:lpstr>Particle Motion in a Helical Magnet</vt:lpstr>
      <vt:lpstr>Some Important Relationships</vt:lpstr>
      <vt:lpstr>Hardware Development</vt:lpstr>
      <vt:lpstr>PowerPoint Presentation</vt:lpstr>
      <vt:lpstr>PowerPoint Presentation</vt:lpstr>
      <vt:lpstr>PowerPoint Presentation</vt:lpstr>
      <vt:lpstr>R&amp;D for HCC magnet</vt:lpstr>
      <vt:lpstr>PowerPoint Presentation</vt:lpstr>
      <vt:lpstr>PowerPoint Presentation</vt:lpstr>
      <vt:lpstr>First results HPRF cavity in beam</vt:lpstr>
      <vt:lpstr>PowerPoint Presentation</vt:lpstr>
      <vt:lpstr>PowerPoint Presentation</vt:lpstr>
      <vt:lpstr>PowerPoint Presentation</vt:lpstr>
      <vt:lpstr>PowerPoint Presentation</vt:lpstr>
      <vt:lpstr>PowerPoint Presentation</vt:lpstr>
      <vt:lpstr>Present Goals</vt:lpstr>
      <vt:lpstr>PowerPoint Presentation</vt:lpstr>
      <vt:lpstr>                    US Industry can take nuclear waste or  excess plutonium and produce energy from it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 W-Pu a Killer Application?</vt:lpstr>
      <vt:lpstr>PowerPoint Presentation</vt:lpstr>
      <vt:lpstr>FB BN800  MOX-LWR  GEM*STAR</vt:lpstr>
      <vt:lpstr>PowerPoint Presentation</vt:lpstr>
      <vt:lpstr>PowerPoint Presentation</vt:lpstr>
      <vt:lpstr>A Perfect Storm of Opportunities?</vt:lpstr>
      <vt:lpstr>Three Seminars in One Presentation</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CBowman</dc:creator>
  <cp:lastModifiedBy>Rolland Johnson</cp:lastModifiedBy>
  <cp:revision>277</cp:revision>
  <cp:lastPrinted>2012-12-19T14:06:27Z</cp:lastPrinted>
  <dcterms:created xsi:type="dcterms:W3CDTF">2012-09-05T20:43:13Z</dcterms:created>
  <dcterms:modified xsi:type="dcterms:W3CDTF">2014-01-28T14:23:07Z</dcterms:modified>
</cp:coreProperties>
</file>